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Open Sans 2 Bold" charset="1" panose="00000000000000000000"/>
      <p:regular r:id="rId28"/>
    </p:embeddedFont>
    <p:embeddedFont>
      <p:font typeface="Open Sans 2" charset="1" panose="00000000000000000000"/>
      <p:regular r:id="rId29"/>
    </p:embeddedFont>
    <p:embeddedFont>
      <p:font typeface="Lilita One" charset="1" panose="02000000000000000000"/>
      <p:regular r:id="rId30"/>
    </p:embeddedFont>
    <p:embeddedFont>
      <p:font typeface="Open Sans 1 Bold" charset="1" panose="020B0806030504020204"/>
      <p:regular r:id="rId31"/>
    </p:embeddedFont>
    <p:embeddedFont>
      <p:font typeface="Open Sans 1 Italics" charset="1" panose="020B0606030504020204"/>
      <p:regular r:id="rId32"/>
    </p:embeddedFont>
    <p:embeddedFont>
      <p:font typeface="Rumble Brave Script" charset="1" panose="02000505060000090004"/>
      <p:regular r:id="rId33"/>
    </p:embeddedFont>
    <p:embeddedFont>
      <p:font typeface="Canva Sans Bold" charset="1" panose="020B0803030501040103"/>
      <p:regular r:id="rId34"/>
    </p:embeddedFont>
    <p:embeddedFont>
      <p:font typeface="Neue Montreal Bold" charset="1" panose="00000400000000000000"/>
      <p:regular r:id="rId35"/>
    </p:embeddedFont>
    <p:embeddedFont>
      <p:font typeface="Open Sans 1" charset="1" panose="020B0606030504020204"/>
      <p:regular r:id="rId36"/>
    </p:embeddedFont>
    <p:embeddedFont>
      <p:font typeface="Open Sauce Bold" charset="1" panose="0000080000000000000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 Id="rId4" Target="https://www.canva.com/design/DAGwBtudM6Y/SC3W-NNNQArPw_-O5UGt2w/edit" TargetMode="External" Type="http://schemas.openxmlformats.org/officeDocument/2006/relationships/hyperlink"/><Relationship Id="rId5" Target="../media/image3.jpeg" Type="http://schemas.openxmlformats.org/officeDocument/2006/relationships/image"/><Relationship Id="rId6" Target="../media/image4.jpe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 Id="rId3" Target="../media/image10.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 Id="rId8" Target="../media/image4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svg" Type="http://schemas.openxmlformats.org/officeDocument/2006/relationships/image"/><Relationship Id="rId2" Target="../media/image5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4.jpeg" Type="http://schemas.openxmlformats.org/officeDocument/2006/relationships/image"/><Relationship Id="rId7" Target="../media/image51.jpeg" Type="http://schemas.openxmlformats.org/officeDocument/2006/relationships/image"/><Relationship Id="rId8" Target="../media/image52.jpeg" Type="http://schemas.openxmlformats.org/officeDocument/2006/relationships/image"/><Relationship Id="rId9" Target="../media/image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53.jpeg" Type="http://schemas.openxmlformats.org/officeDocument/2006/relationships/image"/><Relationship Id="rId9" Target="../media/image54.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8.png" Type="http://schemas.openxmlformats.org/officeDocument/2006/relationships/image"/><Relationship Id="rId11" Target="../media/image59.jpeg" Type="http://schemas.openxmlformats.org/officeDocument/2006/relationships/image"/><Relationship Id="rId2" Target="../media/image55.jpe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56.jpeg" Type="http://schemas.openxmlformats.org/officeDocument/2006/relationships/image"/><Relationship Id="rId9" Target="../media/image5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0.jpeg" Type="http://schemas.openxmlformats.org/officeDocument/2006/relationships/image"/><Relationship Id="rId3" Target="../media/image36.png" Type="http://schemas.openxmlformats.org/officeDocument/2006/relationships/image"/><Relationship Id="rId4" Target="../media/image37.svg" Type="http://schemas.openxmlformats.org/officeDocument/2006/relationships/image"/><Relationship Id="rId5" Target="../media/image61.jpeg" Type="http://schemas.openxmlformats.org/officeDocument/2006/relationships/image"/><Relationship Id="rId6" Target="../media/image62.jpeg" Type="http://schemas.openxmlformats.org/officeDocument/2006/relationships/image"/><Relationship Id="rId7" Target="../media/image63.jpe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5.jpeg" Type="http://schemas.openxmlformats.org/officeDocument/2006/relationships/image"/><Relationship Id="rId11" Target="../media/image66.jpeg" Type="http://schemas.openxmlformats.org/officeDocument/2006/relationships/image"/><Relationship Id="rId12" Target="../media/image67.png" Type="http://schemas.openxmlformats.org/officeDocument/2006/relationships/image"/><Relationship Id="rId2" Target="../media/image1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41.jpeg" Type="http://schemas.openxmlformats.org/officeDocument/2006/relationships/image"/><Relationship Id="rId9" Target="../media/image64.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8.jpe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36.png" Type="http://schemas.openxmlformats.org/officeDocument/2006/relationships/image"/><Relationship Id="rId4" Target="../media/image37.svg" Type="http://schemas.openxmlformats.org/officeDocument/2006/relationships/image"/><Relationship Id="rId5" Target="../media/image10.pn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66.jpeg" Type="http://schemas.openxmlformats.org/officeDocument/2006/relationships/image"/><Relationship Id="rId4" Target="../media/image11.pn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11" Target="../media/image17.png" Type="http://schemas.openxmlformats.org/officeDocument/2006/relationships/image"/><Relationship Id="rId12" Target="../media/image18.svg" Type="http://schemas.openxmlformats.org/officeDocument/2006/relationships/image"/><Relationship Id="rId13" Target="../media/image19.png" Type="http://schemas.openxmlformats.org/officeDocument/2006/relationships/image"/><Relationship Id="rId14" Target="../media/image20.svg" Type="http://schemas.openxmlformats.org/officeDocument/2006/relationships/image"/><Relationship Id="rId15" Target="../media/image21.png" Type="http://schemas.openxmlformats.org/officeDocument/2006/relationships/image"/><Relationship Id="rId16" Target="../media/image22.svg" Type="http://schemas.openxmlformats.org/officeDocument/2006/relationships/image"/><Relationship Id="rId17" Target="../media/image23.png" Type="http://schemas.openxmlformats.org/officeDocument/2006/relationships/image"/><Relationship Id="rId18" Target="../media/image24.svg" Type="http://schemas.openxmlformats.org/officeDocument/2006/relationships/image"/><Relationship Id="rId19" Target="../media/image25.png" Type="http://schemas.openxmlformats.org/officeDocument/2006/relationships/image"/><Relationship Id="rId2" Target="../media/image8.png" Type="http://schemas.openxmlformats.org/officeDocument/2006/relationships/image"/><Relationship Id="rId20" Target="../media/image26.svg" Type="http://schemas.openxmlformats.org/officeDocument/2006/relationships/image"/><Relationship Id="rId21" Target="../media/image27.png" Type="http://schemas.openxmlformats.org/officeDocument/2006/relationships/image"/><Relationship Id="rId22" Target="../media/image28.svg" Type="http://schemas.openxmlformats.org/officeDocument/2006/relationships/image"/><Relationship Id="rId23" Target="../media/image6.png" Type="http://schemas.openxmlformats.org/officeDocument/2006/relationships/image"/><Relationship Id="rId24" Target="../media/image7.sv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12.pn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15.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jpe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48.pn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71.png" Type="http://schemas.openxmlformats.org/officeDocument/2006/relationships/image"/><Relationship Id="rId5" Target="../media/image72.png" Type="http://schemas.openxmlformats.org/officeDocument/2006/relationships/image"/><Relationship Id="rId6" Target="../media/image7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6.png" Type="http://schemas.openxmlformats.org/officeDocument/2006/relationships/image"/><Relationship Id="rId12" Target="../media/image7.svg" Type="http://schemas.openxmlformats.org/officeDocument/2006/relationships/image"/><Relationship Id="rId13" Target="../media/image36.png" Type="http://schemas.openxmlformats.org/officeDocument/2006/relationships/image"/><Relationship Id="rId14" Target="../media/image37.svg" Type="http://schemas.openxmlformats.org/officeDocument/2006/relationships/image"/><Relationship Id="rId2" Target="../media/image11.png" Type="http://schemas.openxmlformats.org/officeDocument/2006/relationships/image"/><Relationship Id="rId3" Target="../media/image29.png" Type="http://schemas.openxmlformats.org/officeDocument/2006/relationships/image"/><Relationship Id="rId4" Target="../media/image30.svg" Type="http://schemas.openxmlformats.org/officeDocument/2006/relationships/image"/><Relationship Id="rId5" Target="../media/image31.png" Type="http://schemas.openxmlformats.org/officeDocument/2006/relationships/image"/><Relationship Id="rId6" Target="../media/image32.svg" Type="http://schemas.openxmlformats.org/officeDocument/2006/relationships/image"/><Relationship Id="rId7" Target="../media/image10.pn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 Id="rId8" Target="../media/image38.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9.png" Type="http://schemas.openxmlformats.org/officeDocument/2006/relationships/image"/><Relationship Id="rId7" Target="../media/image36.png" Type="http://schemas.openxmlformats.org/officeDocument/2006/relationships/image"/><Relationship Id="rId8" Target="../media/image37.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2.png" Type="http://schemas.openxmlformats.org/officeDocument/2006/relationships/image"/><Relationship Id="rId2" Target="../media/image40.jpeg" Type="http://schemas.openxmlformats.org/officeDocument/2006/relationships/image"/><Relationship Id="rId3" Target="../media/image10.png" Type="http://schemas.openxmlformats.org/officeDocument/2006/relationships/image"/><Relationship Id="rId4" Target="../media/image11.pn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41.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23.png" Type="http://schemas.openxmlformats.org/officeDocument/2006/relationships/image"/><Relationship Id="rId14" Target="../media/image24.svg" Type="http://schemas.openxmlformats.org/officeDocument/2006/relationships/image"/><Relationship Id="rId15" Target="../media/image15.png" Type="http://schemas.openxmlformats.org/officeDocument/2006/relationships/image"/><Relationship Id="rId16" Target="../media/image16.svg" Type="http://schemas.openxmlformats.org/officeDocument/2006/relationships/image"/><Relationship Id="rId17" Target="../media/image17.png" Type="http://schemas.openxmlformats.org/officeDocument/2006/relationships/image"/><Relationship Id="rId18" Target="../media/image18.svg" Type="http://schemas.openxmlformats.org/officeDocument/2006/relationships/image"/><Relationship Id="rId19" Target="../media/image25.png" Type="http://schemas.openxmlformats.org/officeDocument/2006/relationships/image"/><Relationship Id="rId2" Target="../media/image10.png" Type="http://schemas.openxmlformats.org/officeDocument/2006/relationships/image"/><Relationship Id="rId20" Target="../media/image26.svg" Type="http://schemas.openxmlformats.org/officeDocument/2006/relationships/image"/><Relationship Id="rId21" Target="../media/image27.png" Type="http://schemas.openxmlformats.org/officeDocument/2006/relationships/image"/><Relationship Id="rId22" Target="../media/image28.svg" Type="http://schemas.openxmlformats.org/officeDocument/2006/relationships/image"/><Relationship Id="rId23" Target="../media/image6.png" Type="http://schemas.openxmlformats.org/officeDocument/2006/relationships/image"/><Relationship Id="rId24" Target="../media/image7.svg" Type="http://schemas.openxmlformats.org/officeDocument/2006/relationships/image"/><Relationship Id="rId25" Target="../media/image36.png" Type="http://schemas.openxmlformats.org/officeDocument/2006/relationships/image"/><Relationship Id="rId26" Target="../media/image37.sv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43.pn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21.png" Type="http://schemas.openxmlformats.org/officeDocument/2006/relationships/image"/><Relationship Id="rId9" Target="../media/image2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svg" Type="http://schemas.openxmlformats.org/officeDocument/2006/relationships/image"/><Relationship Id="rId11" Target="../media/image8.png" Type="http://schemas.openxmlformats.org/officeDocument/2006/relationships/image"/><Relationship Id="rId12" Target="../media/image9.svg" Type="http://schemas.openxmlformats.org/officeDocument/2006/relationships/image"/><Relationship Id="rId2" Target="../media/image44.png" Type="http://schemas.openxmlformats.org/officeDocument/2006/relationships/image"/><Relationship Id="rId3" Target="../media/image45.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11.png" Type="http://schemas.openxmlformats.org/officeDocument/2006/relationships/image"/><Relationship Id="rId7" Target="../media/image36.png" Type="http://schemas.openxmlformats.org/officeDocument/2006/relationships/image"/><Relationship Id="rId8" Target="../media/image37.svg" Type="http://schemas.openxmlformats.org/officeDocument/2006/relationships/image"/><Relationship Id="rId9"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5034" t="-28736" r="0" b="-12046"/>
            </a:stretch>
          </a:blipFill>
        </p:spPr>
      </p:sp>
      <p:sp>
        <p:nvSpPr>
          <p:cNvPr name="Freeform 3" id="3">
            <a:hlinkClick r:id="rId4" tooltip="https://www.canva.com/design/DAGwBtudM6Y/SC3W-NNNQArPw_-O5UGt2w/edit"/>
          </p:cNvPr>
          <p:cNvSpPr/>
          <p:nvPr/>
        </p:nvSpPr>
        <p:spPr>
          <a:xfrm flipH="false" flipV="false" rot="0">
            <a:off x="8843567" y="-1999030"/>
            <a:ext cx="9444433" cy="12919443"/>
          </a:xfrm>
          <a:custGeom>
            <a:avLst/>
            <a:gdLst/>
            <a:ahLst/>
            <a:cxnLst/>
            <a:rect r="r" b="b" t="t" l="l"/>
            <a:pathLst>
              <a:path h="12919443" w="9444433">
                <a:moveTo>
                  <a:pt x="0" y="0"/>
                </a:moveTo>
                <a:lnTo>
                  <a:pt x="9444433" y="0"/>
                </a:lnTo>
                <a:lnTo>
                  <a:pt x="9444433" y="12919443"/>
                </a:lnTo>
                <a:lnTo>
                  <a:pt x="0" y="12919443"/>
                </a:lnTo>
                <a:lnTo>
                  <a:pt x="0" y="0"/>
                </a:lnTo>
                <a:close/>
              </a:path>
            </a:pathLst>
          </a:custGeom>
          <a:blipFill>
            <a:blip r:embed="rId3"/>
            <a:stretch>
              <a:fillRect l="-45" t="-2193" r="0" b="-1252"/>
            </a:stretch>
          </a:blipFill>
        </p:spPr>
      </p:sp>
      <p:sp>
        <p:nvSpPr>
          <p:cNvPr name="Freeform 4" id="4"/>
          <p:cNvSpPr/>
          <p:nvPr/>
        </p:nvSpPr>
        <p:spPr>
          <a:xfrm flipH="true" flipV="false" rot="0">
            <a:off x="28583" y="-1810492"/>
            <a:ext cx="8843567" cy="12097492"/>
          </a:xfrm>
          <a:custGeom>
            <a:avLst/>
            <a:gdLst/>
            <a:ahLst/>
            <a:cxnLst/>
            <a:rect r="r" b="b" t="t" l="l"/>
            <a:pathLst>
              <a:path h="12097492" w="8843567">
                <a:moveTo>
                  <a:pt x="8843567" y="0"/>
                </a:moveTo>
                <a:lnTo>
                  <a:pt x="0" y="0"/>
                </a:lnTo>
                <a:lnTo>
                  <a:pt x="0" y="12097492"/>
                </a:lnTo>
                <a:lnTo>
                  <a:pt x="8843567" y="12097492"/>
                </a:lnTo>
                <a:lnTo>
                  <a:pt x="8843567" y="0"/>
                </a:lnTo>
                <a:close/>
              </a:path>
            </a:pathLst>
          </a:custGeom>
          <a:blipFill>
            <a:blip r:embed="rId5"/>
            <a:stretch>
              <a:fillRect l="-45" t="-2193" r="0" b="-1252"/>
            </a:stretch>
          </a:blipFill>
        </p:spPr>
      </p:sp>
      <p:grpSp>
        <p:nvGrpSpPr>
          <p:cNvPr name="Group 5" id="5"/>
          <p:cNvGrpSpPr/>
          <p:nvPr/>
        </p:nvGrpSpPr>
        <p:grpSpPr>
          <a:xfrm rot="5400000">
            <a:off x="-2341752" y="-218728"/>
            <a:ext cx="13584236" cy="6977746"/>
            <a:chOff x="0" y="0"/>
            <a:chExt cx="1366273" cy="701807"/>
          </a:xfrm>
        </p:grpSpPr>
        <p:sp>
          <p:nvSpPr>
            <p:cNvPr name="Freeform 6" id="6"/>
            <p:cNvSpPr/>
            <p:nvPr/>
          </p:nvSpPr>
          <p:spPr>
            <a:xfrm flipH="false" flipV="false" rot="0">
              <a:off x="0" y="0"/>
              <a:ext cx="1366273" cy="701807"/>
            </a:xfrm>
            <a:custGeom>
              <a:avLst/>
              <a:gdLst/>
              <a:ahLst/>
              <a:cxnLst/>
              <a:rect r="r" b="b" t="t" l="l"/>
              <a:pathLst>
                <a:path h="701807" w="1366273">
                  <a:moveTo>
                    <a:pt x="1163073" y="0"/>
                  </a:moveTo>
                  <a:lnTo>
                    <a:pt x="203200" y="0"/>
                  </a:lnTo>
                  <a:lnTo>
                    <a:pt x="0" y="350903"/>
                  </a:lnTo>
                  <a:lnTo>
                    <a:pt x="203200" y="701807"/>
                  </a:lnTo>
                  <a:lnTo>
                    <a:pt x="1163073" y="701807"/>
                  </a:lnTo>
                  <a:lnTo>
                    <a:pt x="1366273" y="350903"/>
                  </a:lnTo>
                  <a:lnTo>
                    <a:pt x="1163073" y="0"/>
                  </a:lnTo>
                  <a:close/>
                </a:path>
              </a:pathLst>
            </a:custGeom>
            <a:solidFill>
              <a:srgbClr val="105751"/>
            </a:solidFill>
          </p:spPr>
        </p:sp>
        <p:sp>
          <p:nvSpPr>
            <p:cNvPr name="TextBox 7" id="7"/>
            <p:cNvSpPr txBox="true"/>
            <p:nvPr/>
          </p:nvSpPr>
          <p:spPr>
            <a:xfrm>
              <a:off x="152400" y="-38100"/>
              <a:ext cx="1061473" cy="739907"/>
            </a:xfrm>
            <a:prstGeom prst="rect">
              <a:avLst/>
            </a:prstGeom>
          </p:spPr>
          <p:txBody>
            <a:bodyPr anchor="ctr" rtlCol="false" tIns="64920" lIns="64920" bIns="64920" rIns="64920"/>
            <a:lstStyle/>
            <a:p>
              <a:pPr algn="ctr">
                <a:lnSpc>
                  <a:spcPts val="2660"/>
                </a:lnSpc>
              </a:pPr>
            </a:p>
          </p:txBody>
        </p:sp>
      </p:grpSp>
      <p:grpSp>
        <p:nvGrpSpPr>
          <p:cNvPr name="Group 8" id="8"/>
          <p:cNvGrpSpPr/>
          <p:nvPr/>
        </p:nvGrpSpPr>
        <p:grpSpPr>
          <a:xfrm rot="5400000">
            <a:off x="-1847124" y="122911"/>
            <a:ext cx="12594980" cy="6491395"/>
            <a:chOff x="0" y="0"/>
            <a:chExt cx="1361686" cy="701807"/>
          </a:xfrm>
        </p:grpSpPr>
        <p:sp>
          <p:nvSpPr>
            <p:cNvPr name="Freeform 9" id="9"/>
            <p:cNvSpPr/>
            <p:nvPr/>
          </p:nvSpPr>
          <p:spPr>
            <a:xfrm flipH="false" flipV="false" rot="0">
              <a:off x="0" y="0"/>
              <a:ext cx="1361686" cy="701807"/>
            </a:xfrm>
            <a:custGeom>
              <a:avLst/>
              <a:gdLst/>
              <a:ahLst/>
              <a:cxnLst/>
              <a:rect r="r" b="b" t="t" l="l"/>
              <a:pathLst>
                <a:path h="701807" w="1361686">
                  <a:moveTo>
                    <a:pt x="1158486" y="0"/>
                  </a:moveTo>
                  <a:lnTo>
                    <a:pt x="203200" y="0"/>
                  </a:lnTo>
                  <a:lnTo>
                    <a:pt x="0" y="350903"/>
                  </a:lnTo>
                  <a:lnTo>
                    <a:pt x="203200" y="701807"/>
                  </a:lnTo>
                  <a:lnTo>
                    <a:pt x="1158486" y="701807"/>
                  </a:lnTo>
                  <a:lnTo>
                    <a:pt x="1361686" y="350903"/>
                  </a:lnTo>
                  <a:lnTo>
                    <a:pt x="1158486" y="0"/>
                  </a:lnTo>
                  <a:close/>
                </a:path>
              </a:pathLst>
            </a:custGeom>
            <a:ln w="38100" cap="sq">
              <a:solidFill>
                <a:srgbClr val="EFF1F3"/>
              </a:solidFill>
              <a:prstDash val="solid"/>
              <a:miter/>
            </a:ln>
          </p:spPr>
        </p:sp>
        <p:sp>
          <p:nvSpPr>
            <p:cNvPr name="TextBox 10" id="10"/>
            <p:cNvSpPr txBox="true"/>
            <p:nvPr/>
          </p:nvSpPr>
          <p:spPr>
            <a:xfrm>
              <a:off x="152400" y="-38100"/>
              <a:ext cx="1056886" cy="739907"/>
            </a:xfrm>
            <a:prstGeom prst="rect">
              <a:avLst/>
            </a:prstGeom>
          </p:spPr>
          <p:txBody>
            <a:bodyPr anchor="ctr" rtlCol="false" tIns="64920" lIns="64920" bIns="64920" rIns="64920"/>
            <a:lstStyle/>
            <a:p>
              <a:pPr algn="ctr">
                <a:lnSpc>
                  <a:spcPts val="2660"/>
                </a:lnSpc>
              </a:pPr>
            </a:p>
          </p:txBody>
        </p:sp>
      </p:grpSp>
      <p:grpSp>
        <p:nvGrpSpPr>
          <p:cNvPr name="Group 11" id="11"/>
          <p:cNvGrpSpPr/>
          <p:nvPr/>
        </p:nvGrpSpPr>
        <p:grpSpPr>
          <a:xfrm rot="0">
            <a:off x="1350245" y="2815127"/>
            <a:ext cx="6200242" cy="6443173"/>
            <a:chOff x="0" y="0"/>
            <a:chExt cx="421955" cy="438488"/>
          </a:xfrm>
        </p:grpSpPr>
        <p:sp>
          <p:nvSpPr>
            <p:cNvPr name="Freeform 12" id="12" descr="Upscale Image"/>
            <p:cNvSpPr/>
            <p:nvPr/>
          </p:nvSpPr>
          <p:spPr>
            <a:xfrm flipH="false" flipV="false" rot="0">
              <a:off x="0" y="0"/>
              <a:ext cx="421955" cy="438488"/>
            </a:xfrm>
            <a:custGeom>
              <a:avLst/>
              <a:gdLst/>
              <a:ahLst/>
              <a:cxnLst/>
              <a:rect r="r" b="b" t="t" l="l"/>
              <a:pathLst>
                <a:path h="438488" w="421955">
                  <a:moveTo>
                    <a:pt x="421955" y="0"/>
                  </a:moveTo>
                  <a:lnTo>
                    <a:pt x="421955" y="324188"/>
                  </a:lnTo>
                  <a:lnTo>
                    <a:pt x="210978" y="438488"/>
                  </a:lnTo>
                  <a:lnTo>
                    <a:pt x="0" y="324188"/>
                  </a:lnTo>
                  <a:lnTo>
                    <a:pt x="0" y="0"/>
                  </a:lnTo>
                  <a:lnTo>
                    <a:pt x="421955" y="0"/>
                  </a:lnTo>
                  <a:close/>
                </a:path>
              </a:pathLst>
            </a:custGeom>
            <a:blipFill>
              <a:blip r:embed="rId6"/>
              <a:stretch>
                <a:fillRect l="-37100" t="0" r="-1456" b="0"/>
              </a:stretch>
            </a:blipFill>
          </p:spPr>
        </p:sp>
      </p:grpSp>
      <p:sp>
        <p:nvSpPr>
          <p:cNvPr name="Freeform 13" id="13"/>
          <p:cNvSpPr/>
          <p:nvPr/>
        </p:nvSpPr>
        <p:spPr>
          <a:xfrm flipH="false" flipV="false" rot="0">
            <a:off x="1623596" y="291852"/>
            <a:ext cx="5653542" cy="2317952"/>
          </a:xfrm>
          <a:custGeom>
            <a:avLst/>
            <a:gdLst/>
            <a:ahLst/>
            <a:cxnLst/>
            <a:rect r="r" b="b" t="t" l="l"/>
            <a:pathLst>
              <a:path h="2317952" w="5653542">
                <a:moveTo>
                  <a:pt x="0" y="0"/>
                </a:moveTo>
                <a:lnTo>
                  <a:pt x="5653541" y="0"/>
                </a:lnTo>
                <a:lnTo>
                  <a:pt x="5653541" y="2317952"/>
                </a:lnTo>
                <a:lnTo>
                  <a:pt x="0" y="2317952"/>
                </a:lnTo>
                <a:lnTo>
                  <a:pt x="0" y="0"/>
                </a:lnTo>
                <a:close/>
              </a:path>
            </a:pathLst>
          </a:custGeom>
          <a:blipFill>
            <a:blip r:embed="rId7"/>
            <a:stretch>
              <a:fillRect l="0" t="0" r="0" b="0"/>
            </a:stretch>
          </a:blipFill>
        </p:spPr>
      </p:sp>
      <p:grpSp>
        <p:nvGrpSpPr>
          <p:cNvPr name="Group 14" id="14"/>
          <p:cNvGrpSpPr/>
          <p:nvPr/>
        </p:nvGrpSpPr>
        <p:grpSpPr>
          <a:xfrm rot="0">
            <a:off x="9986184" y="1028700"/>
            <a:ext cx="6427234" cy="3348275"/>
            <a:chOff x="0" y="0"/>
            <a:chExt cx="8569646" cy="4464366"/>
          </a:xfrm>
        </p:grpSpPr>
        <p:sp>
          <p:nvSpPr>
            <p:cNvPr name="Freeform 15" id="15"/>
            <p:cNvSpPr/>
            <p:nvPr/>
          </p:nvSpPr>
          <p:spPr>
            <a:xfrm flipH="false" flipV="false" rot="0">
              <a:off x="1038809" y="0"/>
              <a:ext cx="1148285" cy="1225927"/>
            </a:xfrm>
            <a:custGeom>
              <a:avLst/>
              <a:gdLst/>
              <a:ahLst/>
              <a:cxnLst/>
              <a:rect r="r" b="b" t="t" l="l"/>
              <a:pathLst>
                <a:path h="1225927" w="1148285">
                  <a:moveTo>
                    <a:pt x="0" y="0"/>
                  </a:moveTo>
                  <a:lnTo>
                    <a:pt x="1148285" y="0"/>
                  </a:lnTo>
                  <a:lnTo>
                    <a:pt x="1148285" y="1225927"/>
                  </a:lnTo>
                  <a:lnTo>
                    <a:pt x="0" y="122592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6" id="16"/>
            <p:cNvSpPr txBox="true"/>
            <p:nvPr/>
          </p:nvSpPr>
          <p:spPr>
            <a:xfrm rot="0">
              <a:off x="1210062" y="3433751"/>
              <a:ext cx="5841269" cy="1030616"/>
            </a:xfrm>
            <a:prstGeom prst="rect">
              <a:avLst/>
            </a:prstGeom>
          </p:spPr>
          <p:txBody>
            <a:bodyPr anchor="t" rtlCol="false" tIns="0" lIns="0" bIns="0" rIns="0">
              <a:spAutoFit/>
            </a:bodyPr>
            <a:lstStyle/>
            <a:p>
              <a:pPr algn="l" marL="0" indent="0" lvl="0">
                <a:lnSpc>
                  <a:spcPts val="5926"/>
                </a:lnSpc>
              </a:pPr>
              <a:r>
                <a:rPr lang="en-US" b="true" sz="5437" spc="380">
                  <a:solidFill>
                    <a:srgbClr val="000000"/>
                  </a:solidFill>
                  <a:latin typeface="Open Sans 2 Bold"/>
                  <a:ea typeface="Open Sans 2 Bold"/>
                  <a:cs typeface="Open Sans 2 Bold"/>
                  <a:sym typeface="Open Sans 2 Bold"/>
                </a:rPr>
                <a:t>2025-2035 </a:t>
              </a:r>
            </a:p>
          </p:txBody>
        </p:sp>
        <p:sp>
          <p:nvSpPr>
            <p:cNvPr name="TextBox 17" id="17"/>
            <p:cNvSpPr txBox="true"/>
            <p:nvPr/>
          </p:nvSpPr>
          <p:spPr>
            <a:xfrm rot="0">
              <a:off x="1043992" y="1999550"/>
              <a:ext cx="5243323" cy="1030616"/>
            </a:xfrm>
            <a:prstGeom prst="rect">
              <a:avLst/>
            </a:prstGeom>
          </p:spPr>
          <p:txBody>
            <a:bodyPr anchor="t" rtlCol="false" tIns="0" lIns="0" bIns="0" rIns="0">
              <a:spAutoFit/>
            </a:bodyPr>
            <a:lstStyle/>
            <a:p>
              <a:pPr algn="l" marL="0" indent="0" lvl="0">
                <a:lnSpc>
                  <a:spcPts val="5926"/>
                </a:lnSpc>
              </a:pPr>
              <a:r>
                <a:rPr lang="en-US" sz="5437" spc="380">
                  <a:solidFill>
                    <a:srgbClr val="000000"/>
                  </a:solidFill>
                  <a:latin typeface="Open Sans 2"/>
                  <a:ea typeface="Open Sans 2"/>
                  <a:cs typeface="Open Sans 2"/>
                  <a:sym typeface="Open Sans 2"/>
                </a:rPr>
                <a:t>ducation     </a:t>
              </a:r>
            </a:p>
          </p:txBody>
        </p:sp>
        <p:sp>
          <p:nvSpPr>
            <p:cNvPr name="TextBox 18" id="18"/>
            <p:cNvSpPr txBox="true"/>
            <p:nvPr/>
          </p:nvSpPr>
          <p:spPr>
            <a:xfrm rot="0">
              <a:off x="2424555" y="170916"/>
              <a:ext cx="5684444" cy="1162879"/>
            </a:xfrm>
            <a:prstGeom prst="rect">
              <a:avLst/>
            </a:prstGeom>
          </p:spPr>
          <p:txBody>
            <a:bodyPr anchor="t" rtlCol="false" tIns="0" lIns="0" bIns="0" rIns="0">
              <a:spAutoFit/>
            </a:bodyPr>
            <a:lstStyle/>
            <a:p>
              <a:pPr algn="l" marL="0" indent="0" lvl="0">
                <a:lnSpc>
                  <a:spcPts val="6699"/>
                </a:lnSpc>
              </a:pPr>
              <a:r>
                <a:rPr lang="en-US" sz="6146" spc="430">
                  <a:solidFill>
                    <a:srgbClr val="000000"/>
                  </a:solidFill>
                  <a:latin typeface="Open Sans 2"/>
                  <a:ea typeface="Open Sans 2"/>
                  <a:cs typeface="Open Sans 2"/>
                  <a:sym typeface="Open Sans 2"/>
                </a:rPr>
                <a:t>reening</a:t>
              </a:r>
            </a:p>
          </p:txBody>
        </p:sp>
        <p:sp>
          <p:nvSpPr>
            <p:cNvPr name="TextBox 19" id="19"/>
            <p:cNvSpPr txBox="true"/>
            <p:nvPr/>
          </p:nvSpPr>
          <p:spPr>
            <a:xfrm rot="0">
              <a:off x="6003189" y="894014"/>
              <a:ext cx="1048142" cy="2403668"/>
            </a:xfrm>
            <a:prstGeom prst="rect">
              <a:avLst/>
            </a:prstGeom>
          </p:spPr>
          <p:txBody>
            <a:bodyPr anchor="t" rtlCol="false" tIns="0" lIns="0" bIns="0" rIns="0">
              <a:spAutoFit/>
            </a:bodyPr>
            <a:lstStyle/>
            <a:p>
              <a:pPr algn="ctr">
                <a:lnSpc>
                  <a:spcPts val="16572"/>
                </a:lnSpc>
                <a:spcBef>
                  <a:spcPct val="0"/>
                </a:spcBef>
              </a:pPr>
              <a:r>
                <a:rPr lang="en-US" b="true" sz="9321" spc="-18">
                  <a:solidFill>
                    <a:srgbClr val="000000"/>
                  </a:solidFill>
                  <a:latin typeface="Open Sans 2 Bold"/>
                  <a:ea typeface="Open Sans 2 Bold"/>
                  <a:cs typeface="Open Sans 2 Bold"/>
                  <a:sym typeface="Open Sans 2 Bold"/>
                </a:rPr>
                <a:t>P</a:t>
              </a:r>
            </a:p>
          </p:txBody>
        </p:sp>
        <p:sp>
          <p:nvSpPr>
            <p:cNvPr name="TextBox 20" id="20"/>
            <p:cNvSpPr txBox="true"/>
            <p:nvPr/>
          </p:nvSpPr>
          <p:spPr>
            <a:xfrm rot="0">
              <a:off x="0" y="894014"/>
              <a:ext cx="977032" cy="2403668"/>
            </a:xfrm>
            <a:prstGeom prst="rect">
              <a:avLst/>
            </a:prstGeom>
          </p:spPr>
          <p:txBody>
            <a:bodyPr anchor="t" rtlCol="false" tIns="0" lIns="0" bIns="0" rIns="0">
              <a:spAutoFit/>
            </a:bodyPr>
            <a:lstStyle/>
            <a:p>
              <a:pPr algn="ctr">
                <a:lnSpc>
                  <a:spcPts val="16572"/>
                </a:lnSpc>
                <a:spcBef>
                  <a:spcPct val="0"/>
                </a:spcBef>
              </a:pPr>
              <a:r>
                <a:rPr lang="en-US" b="true" sz="9321" spc="-18">
                  <a:solidFill>
                    <a:srgbClr val="000000"/>
                  </a:solidFill>
                  <a:latin typeface="Open Sans 2 Bold"/>
                  <a:ea typeface="Open Sans 2 Bold"/>
                  <a:cs typeface="Open Sans 2 Bold"/>
                  <a:sym typeface="Open Sans 2 Bold"/>
                </a:rPr>
                <a:t>E</a:t>
              </a:r>
            </a:p>
          </p:txBody>
        </p:sp>
        <p:sp>
          <p:nvSpPr>
            <p:cNvPr name="TextBox 21" id="21"/>
            <p:cNvSpPr txBox="true"/>
            <p:nvPr/>
          </p:nvSpPr>
          <p:spPr>
            <a:xfrm rot="0">
              <a:off x="7087142" y="1609025"/>
              <a:ext cx="1482504" cy="1566120"/>
            </a:xfrm>
            <a:prstGeom prst="rect">
              <a:avLst/>
            </a:prstGeom>
          </p:spPr>
          <p:txBody>
            <a:bodyPr anchor="t" rtlCol="false" tIns="0" lIns="0" bIns="0" rIns="0">
              <a:spAutoFit/>
            </a:bodyPr>
            <a:lstStyle/>
            <a:p>
              <a:pPr algn="ctr">
                <a:lnSpc>
                  <a:spcPts val="10938"/>
                </a:lnSpc>
                <a:spcBef>
                  <a:spcPct val="0"/>
                </a:spcBef>
              </a:pPr>
              <a:r>
                <a:rPr lang="en-US" sz="6151" spc="-12">
                  <a:solidFill>
                    <a:srgbClr val="000000"/>
                  </a:solidFill>
                  <a:latin typeface="Open Sans 2"/>
                  <a:ea typeface="Open Sans 2"/>
                  <a:cs typeface="Open Sans 2"/>
                  <a:sym typeface="Open Sans 2"/>
                </a:rPr>
                <a:t>lan</a:t>
              </a: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grpSp>
        <p:nvGrpSpPr>
          <p:cNvPr name="Group 2" id="2"/>
          <p:cNvGrpSpPr/>
          <p:nvPr/>
        </p:nvGrpSpPr>
        <p:grpSpPr>
          <a:xfrm rot="0">
            <a:off x="364656" y="1281401"/>
            <a:ext cx="10357768" cy="2014208"/>
            <a:chOff x="0" y="0"/>
            <a:chExt cx="3724151" cy="724211"/>
          </a:xfrm>
        </p:grpSpPr>
        <p:sp>
          <p:nvSpPr>
            <p:cNvPr name="Freeform 3" id="3"/>
            <p:cNvSpPr/>
            <p:nvPr/>
          </p:nvSpPr>
          <p:spPr>
            <a:xfrm flipH="false" flipV="false" rot="0">
              <a:off x="0" y="0"/>
              <a:ext cx="3724151" cy="724211"/>
            </a:xfrm>
            <a:custGeom>
              <a:avLst/>
              <a:gdLst/>
              <a:ahLst/>
              <a:cxnLst/>
              <a:rect r="r" b="b" t="t" l="l"/>
              <a:pathLst>
                <a:path h="724211" w="3724151">
                  <a:moveTo>
                    <a:pt x="10464" y="0"/>
                  </a:moveTo>
                  <a:lnTo>
                    <a:pt x="3713686" y="0"/>
                  </a:lnTo>
                  <a:cubicBezTo>
                    <a:pt x="3716462" y="0"/>
                    <a:pt x="3719123" y="1102"/>
                    <a:pt x="3721086" y="3065"/>
                  </a:cubicBezTo>
                  <a:cubicBezTo>
                    <a:pt x="3723048" y="5027"/>
                    <a:pt x="3724151" y="7689"/>
                    <a:pt x="3724151" y="10464"/>
                  </a:cubicBezTo>
                  <a:lnTo>
                    <a:pt x="3724151" y="713747"/>
                  </a:lnTo>
                  <a:cubicBezTo>
                    <a:pt x="3724151" y="719526"/>
                    <a:pt x="3719466" y="724211"/>
                    <a:pt x="3713686" y="724211"/>
                  </a:cubicBezTo>
                  <a:lnTo>
                    <a:pt x="10464" y="724211"/>
                  </a:lnTo>
                  <a:cubicBezTo>
                    <a:pt x="4685" y="724211"/>
                    <a:pt x="0" y="719526"/>
                    <a:pt x="0" y="713747"/>
                  </a:cubicBezTo>
                  <a:lnTo>
                    <a:pt x="0" y="10464"/>
                  </a:lnTo>
                  <a:cubicBezTo>
                    <a:pt x="0" y="4685"/>
                    <a:pt x="4685" y="0"/>
                    <a:pt x="10464" y="0"/>
                  </a:cubicBezTo>
                  <a:close/>
                </a:path>
              </a:pathLst>
            </a:custGeom>
            <a:solidFill>
              <a:srgbClr val="3A777B">
                <a:alpha val="67843"/>
              </a:srgbClr>
            </a:solidFill>
          </p:spPr>
        </p:sp>
        <p:sp>
          <p:nvSpPr>
            <p:cNvPr name="TextBox 4" id="4"/>
            <p:cNvSpPr txBox="true"/>
            <p:nvPr/>
          </p:nvSpPr>
          <p:spPr>
            <a:xfrm>
              <a:off x="0" y="-28575"/>
              <a:ext cx="3724151" cy="752786"/>
            </a:xfrm>
            <a:prstGeom prst="rect">
              <a:avLst/>
            </a:prstGeom>
          </p:spPr>
          <p:txBody>
            <a:bodyPr anchor="ctr" rtlCol="false" tIns="71846" lIns="71846" bIns="71846" rIns="71846"/>
            <a:lstStyle/>
            <a:p>
              <a:pPr algn="ctr">
                <a:lnSpc>
                  <a:spcPts val="2376"/>
                </a:lnSpc>
              </a:pPr>
            </a:p>
          </p:txBody>
        </p:sp>
      </p:grpSp>
      <p:sp>
        <p:nvSpPr>
          <p:cNvPr name="Freeform 5" id="5"/>
          <p:cNvSpPr/>
          <p:nvPr/>
        </p:nvSpPr>
        <p:spPr>
          <a:xfrm flipH="false" flipV="false" rot="7288668">
            <a:off x="7333691" y="901465"/>
            <a:ext cx="13244021" cy="11740325"/>
          </a:xfrm>
          <a:custGeom>
            <a:avLst/>
            <a:gdLst/>
            <a:ahLst/>
            <a:cxnLst/>
            <a:rect r="r" b="b" t="t" l="l"/>
            <a:pathLst>
              <a:path h="11740325" w="13244021">
                <a:moveTo>
                  <a:pt x="0" y="0"/>
                </a:moveTo>
                <a:lnTo>
                  <a:pt x="13244021" y="0"/>
                </a:lnTo>
                <a:lnTo>
                  <a:pt x="13244021" y="11740325"/>
                </a:lnTo>
                <a:lnTo>
                  <a:pt x="0" y="11740325"/>
                </a:lnTo>
                <a:lnTo>
                  <a:pt x="0" y="0"/>
                </a:lnTo>
                <a:close/>
              </a:path>
            </a:pathLst>
          </a:custGeom>
          <a:blipFill>
            <a:blip r:embed="rId2">
              <a:alphaModFix amt="25000"/>
            </a:blip>
            <a:stretch>
              <a:fillRect l="-2372" t="-982" r="0" b="-24372"/>
            </a:stretch>
          </a:blipFill>
        </p:spPr>
      </p:sp>
      <p:grpSp>
        <p:nvGrpSpPr>
          <p:cNvPr name="Group 6" id="6"/>
          <p:cNvGrpSpPr/>
          <p:nvPr/>
        </p:nvGrpSpPr>
        <p:grpSpPr>
          <a:xfrm rot="0">
            <a:off x="6206325" y="5143500"/>
            <a:ext cx="10889503" cy="3454327"/>
            <a:chOff x="0" y="0"/>
            <a:chExt cx="3915337" cy="1242008"/>
          </a:xfrm>
        </p:grpSpPr>
        <p:sp>
          <p:nvSpPr>
            <p:cNvPr name="Freeform 7" id="7"/>
            <p:cNvSpPr/>
            <p:nvPr/>
          </p:nvSpPr>
          <p:spPr>
            <a:xfrm flipH="false" flipV="false" rot="0">
              <a:off x="0" y="0"/>
              <a:ext cx="3915337" cy="1242008"/>
            </a:xfrm>
            <a:custGeom>
              <a:avLst/>
              <a:gdLst/>
              <a:ahLst/>
              <a:cxnLst/>
              <a:rect r="r" b="b" t="t" l="l"/>
              <a:pathLst>
                <a:path h="1242008" w="3915337">
                  <a:moveTo>
                    <a:pt x="9953" y="0"/>
                  </a:moveTo>
                  <a:lnTo>
                    <a:pt x="3905383" y="0"/>
                  </a:lnTo>
                  <a:cubicBezTo>
                    <a:pt x="3908023" y="0"/>
                    <a:pt x="3910555" y="1049"/>
                    <a:pt x="3912421" y="2915"/>
                  </a:cubicBezTo>
                  <a:cubicBezTo>
                    <a:pt x="3914288" y="4782"/>
                    <a:pt x="3915337" y="7314"/>
                    <a:pt x="3915337" y="9953"/>
                  </a:cubicBezTo>
                  <a:lnTo>
                    <a:pt x="3915337" y="1232055"/>
                  </a:lnTo>
                  <a:cubicBezTo>
                    <a:pt x="3915337" y="1234695"/>
                    <a:pt x="3914288" y="1237227"/>
                    <a:pt x="3912421" y="1239093"/>
                  </a:cubicBezTo>
                  <a:cubicBezTo>
                    <a:pt x="3910555" y="1240960"/>
                    <a:pt x="3908023" y="1242008"/>
                    <a:pt x="3905383" y="1242008"/>
                  </a:cubicBezTo>
                  <a:lnTo>
                    <a:pt x="9953" y="1242008"/>
                  </a:lnTo>
                  <a:cubicBezTo>
                    <a:pt x="7314" y="1242008"/>
                    <a:pt x="4782" y="1240960"/>
                    <a:pt x="2915" y="1239093"/>
                  </a:cubicBezTo>
                  <a:cubicBezTo>
                    <a:pt x="1049" y="1237227"/>
                    <a:pt x="0" y="1234695"/>
                    <a:pt x="0" y="1232055"/>
                  </a:cubicBezTo>
                  <a:lnTo>
                    <a:pt x="0" y="9953"/>
                  </a:lnTo>
                  <a:cubicBezTo>
                    <a:pt x="0" y="7314"/>
                    <a:pt x="1049" y="4782"/>
                    <a:pt x="2915" y="2915"/>
                  </a:cubicBezTo>
                  <a:cubicBezTo>
                    <a:pt x="4782" y="1049"/>
                    <a:pt x="7314" y="0"/>
                    <a:pt x="9953" y="0"/>
                  </a:cubicBezTo>
                  <a:close/>
                </a:path>
              </a:pathLst>
            </a:custGeom>
            <a:solidFill>
              <a:srgbClr val="3A777B">
                <a:alpha val="67843"/>
              </a:srgbClr>
            </a:solidFill>
          </p:spPr>
        </p:sp>
        <p:sp>
          <p:nvSpPr>
            <p:cNvPr name="TextBox 8" id="8"/>
            <p:cNvSpPr txBox="true"/>
            <p:nvPr/>
          </p:nvSpPr>
          <p:spPr>
            <a:xfrm>
              <a:off x="0" y="-28575"/>
              <a:ext cx="3915337" cy="1270583"/>
            </a:xfrm>
            <a:prstGeom prst="rect">
              <a:avLst/>
            </a:prstGeom>
          </p:spPr>
          <p:txBody>
            <a:bodyPr anchor="ctr" rtlCol="false" tIns="71846" lIns="71846" bIns="71846" rIns="71846"/>
            <a:lstStyle/>
            <a:p>
              <a:pPr algn="ctr">
                <a:lnSpc>
                  <a:spcPts val="2376"/>
                </a:lnSpc>
              </a:pPr>
            </a:p>
          </p:txBody>
        </p:sp>
      </p:grpSp>
      <p:sp>
        <p:nvSpPr>
          <p:cNvPr name="TextBox 9" id="9"/>
          <p:cNvSpPr txBox="true"/>
          <p:nvPr/>
        </p:nvSpPr>
        <p:spPr>
          <a:xfrm rot="0">
            <a:off x="622241" y="1479300"/>
            <a:ext cx="9842598" cy="147066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To implement the Greening Education Plan, core strategies have been created to embed sustainability throughout the education system. They aim to drive long-term behaviour change and transform institutions by integrating sustainability into teaching, operations, infrastructure and career development.</a:t>
            </a:r>
          </a:p>
        </p:txBody>
      </p:sp>
      <p:sp>
        <p:nvSpPr>
          <p:cNvPr name="Freeform 10" id="10"/>
          <p:cNvSpPr/>
          <p:nvPr/>
        </p:nvSpPr>
        <p:spPr>
          <a:xfrm flipH="true" flipV="false" rot="859035">
            <a:off x="-1186811" y="2755578"/>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3">
              <a:alphaModFix amt="17000"/>
            </a:blip>
            <a:stretch>
              <a:fillRect l="-8686" t="0" r="-13144" b="-36749"/>
            </a:stretch>
          </a:blipFill>
        </p:spPr>
      </p:sp>
      <p:grpSp>
        <p:nvGrpSpPr>
          <p:cNvPr name="Group 11" id="11"/>
          <p:cNvGrpSpPr/>
          <p:nvPr/>
        </p:nvGrpSpPr>
        <p:grpSpPr>
          <a:xfrm rot="0">
            <a:off x="510103" y="8750227"/>
            <a:ext cx="17777897" cy="1467061"/>
            <a:chOff x="0" y="0"/>
            <a:chExt cx="23703863" cy="1956081"/>
          </a:xfrm>
        </p:grpSpPr>
        <p:sp>
          <p:nvSpPr>
            <p:cNvPr name="AutoShape 12" id="12"/>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13" id="13"/>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4" id="14"/>
            <p:cNvGrpSpPr/>
            <p:nvPr/>
          </p:nvGrpSpPr>
          <p:grpSpPr>
            <a:xfrm rot="0">
              <a:off x="21107916" y="319434"/>
              <a:ext cx="1224346" cy="1317214"/>
              <a:chOff x="0" y="0"/>
              <a:chExt cx="447181" cy="481100"/>
            </a:xfrm>
          </p:grpSpPr>
          <p:sp>
            <p:nvSpPr>
              <p:cNvPr name="Freeform 15" id="1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16" id="16"/>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17" id="17"/>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08</a:t>
              </a:r>
            </a:p>
          </p:txBody>
        </p:sp>
      </p:grpSp>
      <p:sp>
        <p:nvSpPr>
          <p:cNvPr name="AutoShape 18" id="18"/>
          <p:cNvSpPr/>
          <p:nvPr/>
        </p:nvSpPr>
        <p:spPr>
          <a:xfrm>
            <a:off x="-2147345" y="1028700"/>
            <a:ext cx="21219197" cy="152001"/>
          </a:xfrm>
          <a:prstGeom prst="line">
            <a:avLst/>
          </a:prstGeom>
          <a:ln cap="flat" w="47625">
            <a:solidFill>
              <a:srgbClr val="0F887C"/>
            </a:solidFill>
            <a:prstDash val="solid"/>
            <a:headEnd type="none" len="sm" w="sm"/>
            <a:tailEnd type="none" len="sm" w="sm"/>
          </a:ln>
        </p:spPr>
      </p:sp>
      <p:sp>
        <p:nvSpPr>
          <p:cNvPr name="Freeform 19" id="19"/>
          <p:cNvSpPr/>
          <p:nvPr/>
        </p:nvSpPr>
        <p:spPr>
          <a:xfrm flipH="false" flipV="false" rot="0">
            <a:off x="16103677" y="59740"/>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0" id="20"/>
          <p:cNvGrpSpPr/>
          <p:nvPr/>
        </p:nvGrpSpPr>
        <p:grpSpPr>
          <a:xfrm rot="0">
            <a:off x="10955811" y="722913"/>
            <a:ext cx="6433398" cy="2059629"/>
            <a:chOff x="0" y="0"/>
            <a:chExt cx="2814438" cy="901032"/>
          </a:xfrm>
        </p:grpSpPr>
        <p:sp>
          <p:nvSpPr>
            <p:cNvPr name="Freeform 21" id="21"/>
            <p:cNvSpPr/>
            <p:nvPr/>
          </p:nvSpPr>
          <p:spPr>
            <a:xfrm flipH="false" flipV="false" rot="0">
              <a:off x="0" y="0"/>
              <a:ext cx="2814438" cy="901032"/>
            </a:xfrm>
            <a:custGeom>
              <a:avLst/>
              <a:gdLst/>
              <a:ahLst/>
              <a:cxnLst/>
              <a:rect r="r" b="b" t="t" l="l"/>
              <a:pathLst>
                <a:path h="901032" w="2814438">
                  <a:moveTo>
                    <a:pt x="16848" y="0"/>
                  </a:moveTo>
                  <a:lnTo>
                    <a:pt x="2797590" y="0"/>
                  </a:lnTo>
                  <a:cubicBezTo>
                    <a:pt x="2802059" y="0"/>
                    <a:pt x="2806344" y="1775"/>
                    <a:pt x="2809504" y="4935"/>
                  </a:cubicBezTo>
                  <a:cubicBezTo>
                    <a:pt x="2812663" y="8094"/>
                    <a:pt x="2814438" y="12379"/>
                    <a:pt x="2814438" y="16848"/>
                  </a:cubicBezTo>
                  <a:lnTo>
                    <a:pt x="2814438" y="884184"/>
                  </a:lnTo>
                  <a:cubicBezTo>
                    <a:pt x="2814438" y="893489"/>
                    <a:pt x="2806895" y="901032"/>
                    <a:pt x="2797590" y="901032"/>
                  </a:cubicBezTo>
                  <a:lnTo>
                    <a:pt x="16848" y="901032"/>
                  </a:lnTo>
                  <a:cubicBezTo>
                    <a:pt x="12379" y="901032"/>
                    <a:pt x="8094" y="899257"/>
                    <a:pt x="4935" y="896097"/>
                  </a:cubicBezTo>
                  <a:cubicBezTo>
                    <a:pt x="1775" y="892938"/>
                    <a:pt x="0" y="888653"/>
                    <a:pt x="0" y="884184"/>
                  </a:cubicBezTo>
                  <a:lnTo>
                    <a:pt x="0" y="16848"/>
                  </a:lnTo>
                  <a:cubicBezTo>
                    <a:pt x="0" y="12379"/>
                    <a:pt x="1775" y="8094"/>
                    <a:pt x="4935" y="4935"/>
                  </a:cubicBezTo>
                  <a:cubicBezTo>
                    <a:pt x="8094" y="1775"/>
                    <a:pt x="12379" y="0"/>
                    <a:pt x="16848" y="0"/>
                  </a:cubicBezTo>
                  <a:close/>
                </a:path>
              </a:pathLst>
            </a:custGeom>
            <a:solidFill>
              <a:srgbClr val="FAFAFA"/>
            </a:solidFill>
            <a:ln w="142875" cap="sq">
              <a:solidFill>
                <a:srgbClr val="069C87"/>
              </a:solidFill>
              <a:prstDash val="solid"/>
              <a:miter/>
            </a:ln>
          </p:spPr>
        </p:sp>
        <p:sp>
          <p:nvSpPr>
            <p:cNvPr name="TextBox 22" id="22"/>
            <p:cNvSpPr txBox="true"/>
            <p:nvPr/>
          </p:nvSpPr>
          <p:spPr>
            <a:xfrm>
              <a:off x="0" y="19050"/>
              <a:ext cx="2814438" cy="881982"/>
            </a:xfrm>
            <a:prstGeom prst="rect">
              <a:avLst/>
            </a:prstGeom>
          </p:spPr>
          <p:txBody>
            <a:bodyPr anchor="ctr" rtlCol="false" tIns="15240" lIns="15240" bIns="15240" rIns="15240"/>
            <a:lstStyle/>
            <a:p>
              <a:pPr algn="ctr">
                <a:lnSpc>
                  <a:spcPts val="1615"/>
                </a:lnSpc>
              </a:pPr>
            </a:p>
          </p:txBody>
        </p:sp>
      </p:grpSp>
      <p:sp>
        <p:nvSpPr>
          <p:cNvPr name="TextBox 23" id="23"/>
          <p:cNvSpPr txBox="true"/>
          <p:nvPr/>
        </p:nvSpPr>
        <p:spPr>
          <a:xfrm rot="0">
            <a:off x="11645224" y="1132912"/>
            <a:ext cx="5054574" cy="1272413"/>
          </a:xfrm>
          <a:prstGeom prst="rect">
            <a:avLst/>
          </a:prstGeom>
        </p:spPr>
        <p:txBody>
          <a:bodyPr anchor="t" rtlCol="false" tIns="0" lIns="0" bIns="0" rIns="0">
            <a:spAutoFit/>
          </a:bodyPr>
          <a:lstStyle/>
          <a:p>
            <a:pPr algn="ctr">
              <a:lnSpc>
                <a:spcPts val="4896"/>
              </a:lnSpc>
            </a:pPr>
            <a:r>
              <a:rPr lang="en-US" b="true" sz="4800" spc="-144">
                <a:solidFill>
                  <a:srgbClr val="000000"/>
                </a:solidFill>
                <a:latin typeface="Neue Montreal Bold"/>
                <a:ea typeface="Neue Montreal Bold"/>
                <a:cs typeface="Neue Montreal Bold"/>
                <a:sym typeface="Neue Montreal Bold"/>
              </a:rPr>
              <a:t>IMPLEMENTATION</a:t>
            </a:r>
          </a:p>
          <a:p>
            <a:pPr algn="ctr">
              <a:lnSpc>
                <a:spcPts val="4896"/>
              </a:lnSpc>
            </a:pPr>
            <a:r>
              <a:rPr lang="en-US" b="true" sz="4800" spc="-144">
                <a:solidFill>
                  <a:srgbClr val="000000"/>
                </a:solidFill>
                <a:latin typeface="Neue Montreal Bold"/>
                <a:ea typeface="Neue Montreal Bold"/>
                <a:cs typeface="Neue Montreal Bold"/>
                <a:sym typeface="Neue Montreal Bold"/>
              </a:rPr>
              <a:t>STRATEGY</a:t>
            </a:r>
          </a:p>
        </p:txBody>
      </p:sp>
      <p:sp>
        <p:nvSpPr>
          <p:cNvPr name="Freeform 24" id="24"/>
          <p:cNvSpPr/>
          <p:nvPr/>
        </p:nvSpPr>
        <p:spPr>
          <a:xfrm flipH="false" flipV="false" rot="0">
            <a:off x="853729" y="4056088"/>
            <a:ext cx="4452685" cy="4541739"/>
          </a:xfrm>
          <a:custGeom>
            <a:avLst/>
            <a:gdLst/>
            <a:ahLst/>
            <a:cxnLst/>
            <a:rect r="r" b="b" t="t" l="l"/>
            <a:pathLst>
              <a:path h="4541739" w="4452685">
                <a:moveTo>
                  <a:pt x="0" y="0"/>
                </a:moveTo>
                <a:lnTo>
                  <a:pt x="4452685" y="0"/>
                </a:lnTo>
                <a:lnTo>
                  <a:pt x="4452685" y="4541739"/>
                </a:lnTo>
                <a:lnTo>
                  <a:pt x="0" y="4541739"/>
                </a:lnTo>
                <a:lnTo>
                  <a:pt x="0" y="0"/>
                </a:lnTo>
                <a:close/>
              </a:path>
            </a:pathLst>
          </a:custGeom>
          <a:blipFill>
            <a:blip r:embed="rId8"/>
            <a:stretch>
              <a:fillRect l="-14183" t="-29619" r="-104567" b="-1137"/>
            </a:stretch>
          </a:blipFill>
          <a:ln w="38100" cap="sq">
            <a:solidFill>
              <a:srgbClr val="000000"/>
            </a:solidFill>
            <a:prstDash val="solid"/>
            <a:miter/>
          </a:ln>
        </p:spPr>
      </p:sp>
      <p:sp>
        <p:nvSpPr>
          <p:cNvPr name="TextBox 25" id="25"/>
          <p:cNvSpPr txBox="true"/>
          <p:nvPr/>
        </p:nvSpPr>
        <p:spPr>
          <a:xfrm rot="0">
            <a:off x="6746284" y="5454296"/>
            <a:ext cx="9809585" cy="2794635"/>
          </a:xfrm>
          <a:prstGeom prst="rect">
            <a:avLst/>
          </a:prstGeom>
        </p:spPr>
        <p:txBody>
          <a:bodyPr anchor="t" rtlCol="false" tIns="0" lIns="0" bIns="0" rIns="0">
            <a:spAutoFit/>
          </a:bodyPr>
          <a:lstStyle/>
          <a:p>
            <a:pPr algn="l">
              <a:lnSpc>
                <a:spcPts val="2940"/>
              </a:lnSpc>
            </a:pPr>
            <a:r>
              <a:rPr lang="en-US" sz="2100">
                <a:solidFill>
                  <a:srgbClr val="FFFFFF"/>
                </a:solidFill>
                <a:latin typeface="Open Sans 1"/>
                <a:ea typeface="Open Sans 1"/>
                <a:cs typeface="Open Sans 1"/>
                <a:sym typeface="Open Sans 1"/>
              </a:rPr>
              <a:t>Sustainability principles are integrated across formal curriculum and co-curricular activities. </a:t>
            </a:r>
          </a:p>
          <a:p>
            <a:pPr algn="l">
              <a:lnSpc>
                <a:spcPts val="1659"/>
              </a:lnSpc>
            </a:pPr>
          </a:p>
          <a:p>
            <a:pPr algn="l">
              <a:lnSpc>
                <a:spcPts val="2940"/>
              </a:lnSpc>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This includes:</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Embedd</a:t>
            </a:r>
            <a:r>
              <a:rPr lang="en-US" sz="2100">
                <a:solidFill>
                  <a:srgbClr val="FFFFFF"/>
                </a:solidFill>
                <a:latin typeface="Open Sans 1"/>
                <a:ea typeface="Open Sans 1"/>
                <a:cs typeface="Open Sans 1"/>
                <a:sym typeface="Open Sans 1"/>
              </a:rPr>
              <a:t>ing climate and environmental topics in curriculum content.</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Providing professional development for educators.</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Offeri</a:t>
            </a:r>
            <a:r>
              <a:rPr lang="en-US" sz="2100">
                <a:solidFill>
                  <a:srgbClr val="FFFFFF"/>
                </a:solidFill>
                <a:latin typeface="Open Sans 1"/>
                <a:ea typeface="Open Sans 1"/>
                <a:cs typeface="Open Sans 1"/>
                <a:sym typeface="Open Sans 1"/>
              </a:rPr>
              <a:t>ng students practical, real-world learning opportunities to apply sustainability concepts.</a:t>
            </a:r>
          </a:p>
        </p:txBody>
      </p:sp>
      <p:sp>
        <p:nvSpPr>
          <p:cNvPr name="TextBox 26" id="26"/>
          <p:cNvSpPr txBox="true"/>
          <p:nvPr/>
        </p:nvSpPr>
        <p:spPr>
          <a:xfrm rot="0">
            <a:off x="5762675" y="4424680"/>
            <a:ext cx="11776802"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GREEN CURRICULUM &amp; CO-CURRICULUM</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18000"/>
            </a:blip>
            <a:stretch>
              <a:fillRect l="0" t="-19666" r="0" b="-19666"/>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4" id="4"/>
          <p:cNvSpPr/>
          <p:nvPr/>
        </p:nvSpPr>
        <p:spPr>
          <a:xfrm flipV="true">
            <a:off x="0" y="1010096"/>
            <a:ext cx="19071852" cy="18604"/>
          </a:xfrm>
          <a:prstGeom prst="line">
            <a:avLst/>
          </a:prstGeom>
          <a:ln cap="flat" w="47625">
            <a:solidFill>
              <a:srgbClr val="0F887C"/>
            </a:solidFill>
            <a:prstDash val="solid"/>
            <a:headEnd type="none" len="sm" w="sm"/>
            <a:tailEnd type="none" len="sm" w="sm"/>
          </a:ln>
        </p:spPr>
      </p:sp>
      <p:sp>
        <p:nvSpPr>
          <p:cNvPr name="Freeform 5" id="5"/>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0495041" y="636773"/>
            <a:ext cx="6764259" cy="2030165"/>
            <a:chOff x="0" y="0"/>
            <a:chExt cx="9019012" cy="2706886"/>
          </a:xfrm>
        </p:grpSpPr>
        <p:grpSp>
          <p:nvGrpSpPr>
            <p:cNvPr name="Group 7" id="7"/>
            <p:cNvGrpSpPr/>
            <p:nvPr/>
          </p:nvGrpSpPr>
          <p:grpSpPr>
            <a:xfrm rot="0">
              <a:off x="0" y="0"/>
              <a:ext cx="9019012" cy="2706886"/>
              <a:chOff x="0" y="0"/>
              <a:chExt cx="2959181" cy="888142"/>
            </a:xfrm>
          </p:grpSpPr>
          <p:sp>
            <p:nvSpPr>
              <p:cNvPr name="Freeform 8" id="8"/>
              <p:cNvSpPr/>
              <p:nvPr/>
            </p:nvSpPr>
            <p:spPr>
              <a:xfrm flipH="false" flipV="false" rot="0">
                <a:off x="0" y="0"/>
                <a:ext cx="2959181" cy="888142"/>
              </a:xfrm>
              <a:custGeom>
                <a:avLst/>
                <a:gdLst/>
                <a:ahLst/>
                <a:cxnLst/>
                <a:rect r="r" b="b" t="t" l="l"/>
                <a:pathLst>
                  <a:path h="888142" w="2959181">
                    <a:moveTo>
                      <a:pt x="16023" y="0"/>
                    </a:moveTo>
                    <a:lnTo>
                      <a:pt x="2943158" y="0"/>
                    </a:lnTo>
                    <a:cubicBezTo>
                      <a:pt x="2952007" y="0"/>
                      <a:pt x="2959181" y="7174"/>
                      <a:pt x="2959181" y="16023"/>
                    </a:cubicBezTo>
                    <a:lnTo>
                      <a:pt x="2959181" y="872119"/>
                    </a:lnTo>
                    <a:cubicBezTo>
                      <a:pt x="2959181" y="880968"/>
                      <a:pt x="2952007" y="888142"/>
                      <a:pt x="2943158" y="888142"/>
                    </a:cubicBezTo>
                    <a:lnTo>
                      <a:pt x="16023" y="888142"/>
                    </a:lnTo>
                    <a:cubicBezTo>
                      <a:pt x="7174" y="888142"/>
                      <a:pt x="0" y="880968"/>
                      <a:pt x="0" y="872119"/>
                    </a:cubicBezTo>
                    <a:lnTo>
                      <a:pt x="0" y="16023"/>
                    </a:lnTo>
                    <a:cubicBezTo>
                      <a:pt x="0" y="7174"/>
                      <a:pt x="7174" y="0"/>
                      <a:pt x="16023" y="0"/>
                    </a:cubicBezTo>
                    <a:close/>
                  </a:path>
                </a:pathLst>
              </a:custGeom>
              <a:solidFill>
                <a:srgbClr val="FAFAFA"/>
              </a:solidFill>
              <a:ln w="142875" cap="sq">
                <a:solidFill>
                  <a:srgbClr val="069C87"/>
                </a:solidFill>
                <a:prstDash val="solid"/>
                <a:miter/>
              </a:ln>
            </p:spPr>
          </p:sp>
          <p:sp>
            <p:nvSpPr>
              <p:cNvPr name="TextBox 9" id="9"/>
              <p:cNvSpPr txBox="true"/>
              <p:nvPr/>
            </p:nvSpPr>
            <p:spPr>
              <a:xfrm>
                <a:off x="0" y="19050"/>
                <a:ext cx="2959181" cy="869092"/>
              </a:xfrm>
              <a:prstGeom prst="rect">
                <a:avLst/>
              </a:prstGeom>
            </p:spPr>
            <p:txBody>
              <a:bodyPr anchor="ctr" rtlCol="false" tIns="53768" lIns="53768" bIns="53768" rIns="53768"/>
              <a:lstStyle/>
              <a:p>
                <a:pPr algn="ctr">
                  <a:lnSpc>
                    <a:spcPts val="1615"/>
                  </a:lnSpc>
                </a:pPr>
              </a:p>
            </p:txBody>
          </p:sp>
        </p:grpSp>
        <p:sp>
          <p:nvSpPr>
            <p:cNvPr name="TextBox 10" id="10"/>
            <p:cNvSpPr txBox="true"/>
            <p:nvPr/>
          </p:nvSpPr>
          <p:spPr>
            <a:xfrm rot="0">
              <a:off x="966490" y="537140"/>
              <a:ext cx="7086032" cy="165324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IMPLEMENTATION</a:t>
              </a:r>
            </a:p>
            <a:p>
              <a:pPr algn="ctr">
                <a:lnSpc>
                  <a:spcPts val="4608"/>
                </a:lnSpc>
              </a:pPr>
              <a:r>
                <a:rPr lang="en-US" b="true" sz="4800" spc="-144">
                  <a:solidFill>
                    <a:srgbClr val="000000"/>
                  </a:solidFill>
                  <a:latin typeface="Neue Montreal Bold"/>
                  <a:ea typeface="Neue Montreal Bold"/>
                  <a:cs typeface="Neue Montreal Bold"/>
                  <a:sym typeface="Neue Montreal Bold"/>
                </a:rPr>
                <a:t>STRATEGY</a:t>
              </a:r>
            </a:p>
          </p:txBody>
        </p:sp>
      </p:grpSp>
      <p:grpSp>
        <p:nvGrpSpPr>
          <p:cNvPr name="Group 11" id="11"/>
          <p:cNvGrpSpPr/>
          <p:nvPr/>
        </p:nvGrpSpPr>
        <p:grpSpPr>
          <a:xfrm rot="0">
            <a:off x="510103" y="1812518"/>
            <a:ext cx="7885739" cy="4232202"/>
            <a:chOff x="0" y="0"/>
            <a:chExt cx="2835329" cy="1521694"/>
          </a:xfrm>
        </p:grpSpPr>
        <p:sp>
          <p:nvSpPr>
            <p:cNvPr name="Freeform 12" id="12"/>
            <p:cNvSpPr/>
            <p:nvPr/>
          </p:nvSpPr>
          <p:spPr>
            <a:xfrm flipH="false" flipV="false" rot="0">
              <a:off x="0" y="0"/>
              <a:ext cx="2835329" cy="1521694"/>
            </a:xfrm>
            <a:custGeom>
              <a:avLst/>
              <a:gdLst/>
              <a:ahLst/>
              <a:cxnLst/>
              <a:rect r="r" b="b" t="t" l="l"/>
              <a:pathLst>
                <a:path h="1521694" w="2835329">
                  <a:moveTo>
                    <a:pt x="13745" y="0"/>
                  </a:moveTo>
                  <a:lnTo>
                    <a:pt x="2821584" y="0"/>
                  </a:lnTo>
                  <a:cubicBezTo>
                    <a:pt x="2829175" y="0"/>
                    <a:pt x="2835329" y="6154"/>
                    <a:pt x="2835329" y="13745"/>
                  </a:cubicBezTo>
                  <a:lnTo>
                    <a:pt x="2835329" y="1507950"/>
                  </a:lnTo>
                  <a:cubicBezTo>
                    <a:pt x="2835329" y="1511595"/>
                    <a:pt x="2833881" y="1515091"/>
                    <a:pt x="2831303" y="1517669"/>
                  </a:cubicBezTo>
                  <a:cubicBezTo>
                    <a:pt x="2828726" y="1520246"/>
                    <a:pt x="2825230" y="1521694"/>
                    <a:pt x="2821584" y="1521694"/>
                  </a:cubicBezTo>
                  <a:lnTo>
                    <a:pt x="13745" y="1521694"/>
                  </a:lnTo>
                  <a:cubicBezTo>
                    <a:pt x="6154" y="1521694"/>
                    <a:pt x="0" y="1515541"/>
                    <a:pt x="0" y="1507950"/>
                  </a:cubicBezTo>
                  <a:lnTo>
                    <a:pt x="0" y="13745"/>
                  </a:lnTo>
                  <a:cubicBezTo>
                    <a:pt x="0" y="6154"/>
                    <a:pt x="6154" y="0"/>
                    <a:pt x="13745" y="0"/>
                  </a:cubicBezTo>
                  <a:close/>
                </a:path>
              </a:pathLst>
            </a:custGeom>
            <a:solidFill>
              <a:srgbClr val="FAFAFA">
                <a:alpha val="87843"/>
              </a:srgbClr>
            </a:solidFill>
          </p:spPr>
        </p:sp>
        <p:sp>
          <p:nvSpPr>
            <p:cNvPr name="TextBox 13" id="13"/>
            <p:cNvSpPr txBox="true"/>
            <p:nvPr/>
          </p:nvSpPr>
          <p:spPr>
            <a:xfrm>
              <a:off x="0" y="-28575"/>
              <a:ext cx="2835329" cy="1550269"/>
            </a:xfrm>
            <a:prstGeom prst="rect">
              <a:avLst/>
            </a:prstGeom>
          </p:spPr>
          <p:txBody>
            <a:bodyPr anchor="ctr" rtlCol="false" tIns="71846" lIns="71846" bIns="71846" rIns="71846"/>
            <a:lstStyle/>
            <a:p>
              <a:pPr algn="ctr">
                <a:lnSpc>
                  <a:spcPts val="2376"/>
                </a:lnSpc>
              </a:pPr>
            </a:p>
          </p:txBody>
        </p:sp>
      </p:grpSp>
      <p:sp>
        <p:nvSpPr>
          <p:cNvPr name="TextBox 14" id="14"/>
          <p:cNvSpPr txBox="true"/>
          <p:nvPr/>
        </p:nvSpPr>
        <p:spPr>
          <a:xfrm rot="0">
            <a:off x="575712" y="2530696"/>
            <a:ext cx="8437018" cy="1470660"/>
          </a:xfrm>
          <a:prstGeom prst="rect">
            <a:avLst/>
          </a:prstGeom>
        </p:spPr>
        <p:txBody>
          <a:bodyPr anchor="t" rtlCol="false" tIns="0" lIns="0" bIns="0" rIns="0">
            <a:spAutoFit/>
          </a:bodyPr>
          <a:lstStyle/>
          <a:p>
            <a:pPr algn="ctr">
              <a:lnSpc>
                <a:spcPts val="2940"/>
              </a:lnSpc>
            </a:pP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Climate Science</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Ecosystems &amp; Biod</a:t>
            </a:r>
            <a:r>
              <a:rPr lang="en-US" sz="2100">
                <a:solidFill>
                  <a:srgbClr val="000000"/>
                </a:solidFill>
                <a:latin typeface="Open Sans 1"/>
                <a:ea typeface="Open Sans 1"/>
                <a:cs typeface="Open Sans 1"/>
                <a:sym typeface="Open Sans 1"/>
              </a:rPr>
              <a:t>iversity</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Climate Justice</a:t>
            </a:r>
          </a:p>
        </p:txBody>
      </p:sp>
      <p:grpSp>
        <p:nvGrpSpPr>
          <p:cNvPr name="Group 15" id="15"/>
          <p:cNvGrpSpPr/>
          <p:nvPr/>
        </p:nvGrpSpPr>
        <p:grpSpPr>
          <a:xfrm rot="0">
            <a:off x="-400020" y="1208639"/>
            <a:ext cx="6119003" cy="1207757"/>
            <a:chOff x="0" y="0"/>
            <a:chExt cx="8158670" cy="1610343"/>
          </a:xfrm>
        </p:grpSpPr>
        <p:grpSp>
          <p:nvGrpSpPr>
            <p:cNvPr name="Group 16" id="16"/>
            <p:cNvGrpSpPr/>
            <p:nvPr/>
          </p:nvGrpSpPr>
          <p:grpSpPr>
            <a:xfrm rot="0">
              <a:off x="1093757" y="485263"/>
              <a:ext cx="7064914" cy="673391"/>
              <a:chOff x="0" y="0"/>
              <a:chExt cx="978665" cy="93281"/>
            </a:xfrm>
          </p:grpSpPr>
          <p:sp>
            <p:nvSpPr>
              <p:cNvPr name="Freeform 17" id="17"/>
              <p:cNvSpPr/>
              <p:nvPr/>
            </p:nvSpPr>
            <p:spPr>
              <a:xfrm flipH="false" flipV="false" rot="0">
                <a:off x="0" y="0"/>
                <a:ext cx="978665" cy="93281"/>
              </a:xfrm>
              <a:custGeom>
                <a:avLst/>
                <a:gdLst/>
                <a:ahLst/>
                <a:cxnLst/>
                <a:rect r="r" b="b" t="t" l="l"/>
                <a:pathLst>
                  <a:path h="93281" w="978665">
                    <a:moveTo>
                      <a:pt x="20455" y="0"/>
                    </a:moveTo>
                    <a:lnTo>
                      <a:pt x="958209" y="0"/>
                    </a:lnTo>
                    <a:cubicBezTo>
                      <a:pt x="969507" y="0"/>
                      <a:pt x="978665" y="9158"/>
                      <a:pt x="978665" y="20455"/>
                    </a:cubicBezTo>
                    <a:lnTo>
                      <a:pt x="978665" y="72826"/>
                    </a:lnTo>
                    <a:cubicBezTo>
                      <a:pt x="978665" y="78251"/>
                      <a:pt x="976510" y="83454"/>
                      <a:pt x="972673" y="87290"/>
                    </a:cubicBezTo>
                    <a:cubicBezTo>
                      <a:pt x="968837" y="91126"/>
                      <a:pt x="963634" y="93281"/>
                      <a:pt x="958209" y="93281"/>
                    </a:cubicBezTo>
                    <a:lnTo>
                      <a:pt x="20455" y="93281"/>
                    </a:lnTo>
                    <a:cubicBezTo>
                      <a:pt x="9158" y="93281"/>
                      <a:pt x="0" y="84123"/>
                      <a:pt x="0" y="72826"/>
                    </a:cubicBezTo>
                    <a:lnTo>
                      <a:pt x="0" y="20455"/>
                    </a:lnTo>
                    <a:cubicBezTo>
                      <a:pt x="0" y="9158"/>
                      <a:pt x="9158" y="0"/>
                      <a:pt x="20455" y="0"/>
                    </a:cubicBezTo>
                    <a:close/>
                  </a:path>
                </a:pathLst>
              </a:custGeom>
              <a:solidFill>
                <a:srgbClr val="62B34E"/>
              </a:solidFill>
              <a:ln cap="sq">
                <a:noFill/>
                <a:prstDash val="solid"/>
                <a:miter/>
              </a:ln>
            </p:spPr>
          </p:sp>
          <p:sp>
            <p:nvSpPr>
              <p:cNvPr name="TextBox 18" id="18"/>
              <p:cNvSpPr txBox="true"/>
              <p:nvPr/>
            </p:nvSpPr>
            <p:spPr>
              <a:xfrm>
                <a:off x="0" y="-28575"/>
                <a:ext cx="978665" cy="121856"/>
              </a:xfrm>
              <a:prstGeom prst="rect">
                <a:avLst/>
              </a:prstGeom>
            </p:spPr>
            <p:txBody>
              <a:bodyPr anchor="ctr" rtlCol="false" tIns="139861" lIns="139861" bIns="139861" rIns="139861"/>
              <a:lstStyle/>
              <a:p>
                <a:pPr algn="ctr">
                  <a:lnSpc>
                    <a:spcPts val="1959"/>
                  </a:lnSpc>
                </a:pPr>
              </a:p>
            </p:txBody>
          </p:sp>
        </p:grpSp>
        <p:grpSp>
          <p:nvGrpSpPr>
            <p:cNvPr name="Group 19" id="19"/>
            <p:cNvGrpSpPr/>
            <p:nvPr/>
          </p:nvGrpSpPr>
          <p:grpSpPr>
            <a:xfrm rot="0">
              <a:off x="801524" y="0"/>
              <a:ext cx="1610343" cy="1610343"/>
              <a:chOff x="0" y="0"/>
              <a:chExt cx="812800" cy="812800"/>
            </a:xfrm>
          </p:grpSpPr>
          <p:sp>
            <p:nvSpPr>
              <p:cNvPr name="Freeform 20" id="20" descr="Upscale Image"/>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2658" t="0" r="-10674" b="0"/>
                </a:stretch>
              </a:blipFill>
              <a:ln w="28575" cap="sq">
                <a:solidFill>
                  <a:srgbClr val="EFF1F3"/>
                </a:solidFill>
                <a:prstDash val="solid"/>
                <a:miter/>
              </a:ln>
            </p:spPr>
          </p:sp>
        </p:grpSp>
        <p:sp>
          <p:nvSpPr>
            <p:cNvPr name="TextBox 21" id="21"/>
            <p:cNvSpPr txBox="true"/>
            <p:nvPr/>
          </p:nvSpPr>
          <p:spPr>
            <a:xfrm rot="0">
              <a:off x="0" y="565988"/>
              <a:ext cx="7680816" cy="462280"/>
            </a:xfrm>
            <a:prstGeom prst="rect">
              <a:avLst/>
            </a:prstGeom>
          </p:spPr>
          <p:txBody>
            <a:bodyPr anchor="t" rtlCol="false" tIns="0" lIns="0" bIns="0" rIns="0">
              <a:spAutoFit/>
            </a:bodyPr>
            <a:lstStyle/>
            <a:p>
              <a:pPr algn="r"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CURRICULUM DEVELOPMENT</a:t>
              </a:r>
            </a:p>
          </p:txBody>
        </p:sp>
      </p:grpSp>
      <p:grpSp>
        <p:nvGrpSpPr>
          <p:cNvPr name="Group 22" id="22"/>
          <p:cNvGrpSpPr/>
          <p:nvPr/>
        </p:nvGrpSpPr>
        <p:grpSpPr>
          <a:xfrm rot="0">
            <a:off x="2009134" y="7168058"/>
            <a:ext cx="11868036" cy="2215267"/>
            <a:chOff x="0" y="0"/>
            <a:chExt cx="4267170" cy="796502"/>
          </a:xfrm>
        </p:grpSpPr>
        <p:sp>
          <p:nvSpPr>
            <p:cNvPr name="Freeform 23" id="23"/>
            <p:cNvSpPr/>
            <p:nvPr/>
          </p:nvSpPr>
          <p:spPr>
            <a:xfrm flipH="false" flipV="false" rot="0">
              <a:off x="0" y="0"/>
              <a:ext cx="4267170" cy="796502"/>
            </a:xfrm>
            <a:custGeom>
              <a:avLst/>
              <a:gdLst/>
              <a:ahLst/>
              <a:cxnLst/>
              <a:rect r="r" b="b" t="t" l="l"/>
              <a:pathLst>
                <a:path h="796502" w="4267170">
                  <a:moveTo>
                    <a:pt x="9133" y="0"/>
                  </a:moveTo>
                  <a:lnTo>
                    <a:pt x="4258037" y="0"/>
                  </a:lnTo>
                  <a:cubicBezTo>
                    <a:pt x="4260459" y="0"/>
                    <a:pt x="4262782" y="962"/>
                    <a:pt x="4264495" y="2675"/>
                  </a:cubicBezTo>
                  <a:cubicBezTo>
                    <a:pt x="4266207" y="4388"/>
                    <a:pt x="4267170" y="6711"/>
                    <a:pt x="4267170" y="9133"/>
                  </a:cubicBezTo>
                  <a:lnTo>
                    <a:pt x="4267170" y="787370"/>
                  </a:lnTo>
                  <a:cubicBezTo>
                    <a:pt x="4267170" y="789792"/>
                    <a:pt x="4266207" y="792115"/>
                    <a:pt x="4264495" y="793828"/>
                  </a:cubicBezTo>
                  <a:cubicBezTo>
                    <a:pt x="4262782" y="795540"/>
                    <a:pt x="4260459" y="796502"/>
                    <a:pt x="4258037" y="796502"/>
                  </a:cubicBezTo>
                  <a:lnTo>
                    <a:pt x="9133" y="796502"/>
                  </a:lnTo>
                  <a:cubicBezTo>
                    <a:pt x="4089" y="796502"/>
                    <a:pt x="0" y="792414"/>
                    <a:pt x="0" y="787370"/>
                  </a:cubicBezTo>
                  <a:lnTo>
                    <a:pt x="0" y="9133"/>
                  </a:lnTo>
                  <a:cubicBezTo>
                    <a:pt x="0" y="6711"/>
                    <a:pt x="962" y="4388"/>
                    <a:pt x="2675" y="2675"/>
                  </a:cubicBezTo>
                  <a:cubicBezTo>
                    <a:pt x="4388" y="962"/>
                    <a:pt x="6711" y="0"/>
                    <a:pt x="9133" y="0"/>
                  </a:cubicBezTo>
                  <a:close/>
                </a:path>
              </a:pathLst>
            </a:custGeom>
            <a:solidFill>
              <a:srgbClr val="FAFAFA">
                <a:alpha val="87843"/>
              </a:srgbClr>
            </a:solidFill>
          </p:spPr>
        </p:sp>
        <p:sp>
          <p:nvSpPr>
            <p:cNvPr name="TextBox 24" id="24"/>
            <p:cNvSpPr txBox="true"/>
            <p:nvPr/>
          </p:nvSpPr>
          <p:spPr>
            <a:xfrm>
              <a:off x="0" y="-28575"/>
              <a:ext cx="4267170" cy="825077"/>
            </a:xfrm>
            <a:prstGeom prst="rect">
              <a:avLst/>
            </a:prstGeom>
          </p:spPr>
          <p:txBody>
            <a:bodyPr anchor="ctr" rtlCol="false" tIns="71846" lIns="71846" bIns="71846" rIns="71846"/>
            <a:lstStyle/>
            <a:p>
              <a:pPr algn="ctr">
                <a:lnSpc>
                  <a:spcPts val="2375"/>
                </a:lnSpc>
              </a:pPr>
            </a:p>
          </p:txBody>
        </p:sp>
      </p:grpSp>
      <p:grpSp>
        <p:nvGrpSpPr>
          <p:cNvPr name="Group 25" id="25"/>
          <p:cNvGrpSpPr/>
          <p:nvPr/>
        </p:nvGrpSpPr>
        <p:grpSpPr>
          <a:xfrm rot="0">
            <a:off x="2144878" y="7011005"/>
            <a:ext cx="5298685" cy="505044"/>
            <a:chOff x="0" y="0"/>
            <a:chExt cx="978665" cy="93281"/>
          </a:xfrm>
        </p:grpSpPr>
        <p:sp>
          <p:nvSpPr>
            <p:cNvPr name="Freeform 26" id="26"/>
            <p:cNvSpPr/>
            <p:nvPr/>
          </p:nvSpPr>
          <p:spPr>
            <a:xfrm flipH="false" flipV="false" rot="0">
              <a:off x="0" y="0"/>
              <a:ext cx="978665" cy="93281"/>
            </a:xfrm>
            <a:custGeom>
              <a:avLst/>
              <a:gdLst/>
              <a:ahLst/>
              <a:cxnLst/>
              <a:rect r="r" b="b" t="t" l="l"/>
              <a:pathLst>
                <a:path h="93281" w="978665">
                  <a:moveTo>
                    <a:pt x="20455" y="0"/>
                  </a:moveTo>
                  <a:lnTo>
                    <a:pt x="958209" y="0"/>
                  </a:lnTo>
                  <a:cubicBezTo>
                    <a:pt x="969507" y="0"/>
                    <a:pt x="978665" y="9158"/>
                    <a:pt x="978665" y="20455"/>
                  </a:cubicBezTo>
                  <a:lnTo>
                    <a:pt x="978665" y="72826"/>
                  </a:lnTo>
                  <a:cubicBezTo>
                    <a:pt x="978665" y="78251"/>
                    <a:pt x="976510" y="83454"/>
                    <a:pt x="972673" y="87290"/>
                  </a:cubicBezTo>
                  <a:cubicBezTo>
                    <a:pt x="968837" y="91126"/>
                    <a:pt x="963634" y="93281"/>
                    <a:pt x="958209" y="93281"/>
                  </a:cubicBezTo>
                  <a:lnTo>
                    <a:pt x="20455" y="93281"/>
                  </a:lnTo>
                  <a:cubicBezTo>
                    <a:pt x="9158" y="93281"/>
                    <a:pt x="0" y="84123"/>
                    <a:pt x="0" y="72826"/>
                  </a:cubicBezTo>
                  <a:lnTo>
                    <a:pt x="0" y="20455"/>
                  </a:lnTo>
                  <a:cubicBezTo>
                    <a:pt x="0" y="9158"/>
                    <a:pt x="9158" y="0"/>
                    <a:pt x="20455" y="0"/>
                  </a:cubicBezTo>
                  <a:close/>
                </a:path>
              </a:pathLst>
            </a:custGeom>
            <a:solidFill>
              <a:srgbClr val="62B34E"/>
            </a:solidFill>
            <a:ln cap="sq">
              <a:noFill/>
              <a:prstDash val="solid"/>
              <a:miter/>
            </a:ln>
          </p:spPr>
        </p:sp>
        <p:sp>
          <p:nvSpPr>
            <p:cNvPr name="TextBox 27" id="27"/>
            <p:cNvSpPr txBox="true"/>
            <p:nvPr/>
          </p:nvSpPr>
          <p:spPr>
            <a:xfrm>
              <a:off x="0" y="-28575"/>
              <a:ext cx="978665" cy="121856"/>
            </a:xfrm>
            <a:prstGeom prst="rect">
              <a:avLst/>
            </a:prstGeom>
          </p:spPr>
          <p:txBody>
            <a:bodyPr anchor="ctr" rtlCol="false" tIns="139861" lIns="139861" bIns="139861" rIns="139861"/>
            <a:lstStyle/>
            <a:p>
              <a:pPr algn="ctr">
                <a:lnSpc>
                  <a:spcPts val="1959"/>
                </a:lnSpc>
              </a:pPr>
            </a:p>
          </p:txBody>
        </p:sp>
      </p:grpSp>
      <p:sp>
        <p:nvSpPr>
          <p:cNvPr name="TextBox 28" id="28"/>
          <p:cNvSpPr txBox="true"/>
          <p:nvPr/>
        </p:nvSpPr>
        <p:spPr>
          <a:xfrm rot="0">
            <a:off x="2393839" y="7576738"/>
            <a:ext cx="10986160" cy="1680210"/>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Ongoing professional development will build teachers’ capacity to deliver s</a:t>
            </a:r>
            <a:r>
              <a:rPr lang="en-US" sz="2100">
                <a:solidFill>
                  <a:srgbClr val="000000"/>
                </a:solidFill>
                <a:latin typeface="Open Sans 1"/>
                <a:ea typeface="Open Sans 1"/>
                <a:cs typeface="Open Sans 1"/>
                <a:sym typeface="Open Sans 1"/>
              </a:rPr>
              <a:t>ustainability education effectively across all levels. This includes:</a:t>
            </a:r>
          </a:p>
          <a:p>
            <a:pPr algn="l">
              <a:lnSpc>
                <a:spcPts val="1659"/>
              </a:lnSpc>
            </a:pP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Integrat</a:t>
            </a:r>
            <a:r>
              <a:rPr lang="en-US" sz="2100">
                <a:solidFill>
                  <a:srgbClr val="000000"/>
                </a:solidFill>
                <a:latin typeface="Open Sans 1"/>
                <a:ea typeface="Open Sans 1"/>
                <a:cs typeface="Open Sans 1"/>
                <a:sym typeface="Open Sans 1"/>
              </a:rPr>
              <a:t>ing sustainability topics into pre-service and in-service training.</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Facilitating knowledge sha</a:t>
            </a:r>
            <a:r>
              <a:rPr lang="en-US" sz="2100">
                <a:solidFill>
                  <a:srgbClr val="000000"/>
                </a:solidFill>
                <a:latin typeface="Open Sans 1"/>
                <a:ea typeface="Open Sans 1"/>
                <a:cs typeface="Open Sans 1"/>
                <a:sym typeface="Open Sans 1"/>
              </a:rPr>
              <a:t>ri</a:t>
            </a:r>
            <a:r>
              <a:rPr lang="en-US" sz="2100">
                <a:solidFill>
                  <a:srgbClr val="000000"/>
                </a:solidFill>
                <a:latin typeface="Open Sans 1"/>
                <a:ea typeface="Open Sans 1"/>
                <a:cs typeface="Open Sans 1"/>
                <a:sym typeface="Open Sans 1"/>
              </a:rPr>
              <a:t>ng between schools and higher education institutions.</a:t>
            </a:r>
          </a:p>
        </p:txBody>
      </p:sp>
      <p:grpSp>
        <p:nvGrpSpPr>
          <p:cNvPr name="Group 29" id="29"/>
          <p:cNvGrpSpPr/>
          <p:nvPr/>
        </p:nvGrpSpPr>
        <p:grpSpPr>
          <a:xfrm rot="0">
            <a:off x="1186081" y="6758483"/>
            <a:ext cx="1207757" cy="1207757"/>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342" t="0" r="-25342" b="0"/>
              </a:stretch>
            </a:blipFill>
            <a:ln w="28575" cap="sq">
              <a:solidFill>
                <a:srgbClr val="EFF1F3"/>
              </a:solidFill>
              <a:prstDash val="solid"/>
              <a:miter/>
            </a:ln>
          </p:spPr>
        </p:sp>
      </p:grpSp>
      <p:grpSp>
        <p:nvGrpSpPr>
          <p:cNvPr name="Group 31" id="31"/>
          <p:cNvGrpSpPr/>
          <p:nvPr/>
        </p:nvGrpSpPr>
        <p:grpSpPr>
          <a:xfrm rot="0">
            <a:off x="8700255" y="3452258"/>
            <a:ext cx="9353902" cy="3558747"/>
            <a:chOff x="0" y="0"/>
            <a:chExt cx="3363209" cy="1279553"/>
          </a:xfrm>
        </p:grpSpPr>
        <p:sp>
          <p:nvSpPr>
            <p:cNvPr name="Freeform 32" id="32"/>
            <p:cNvSpPr/>
            <p:nvPr/>
          </p:nvSpPr>
          <p:spPr>
            <a:xfrm flipH="false" flipV="false" rot="0">
              <a:off x="0" y="0"/>
              <a:ext cx="3363209" cy="1279553"/>
            </a:xfrm>
            <a:custGeom>
              <a:avLst/>
              <a:gdLst/>
              <a:ahLst/>
              <a:cxnLst/>
              <a:rect r="r" b="b" t="t" l="l"/>
              <a:pathLst>
                <a:path h="1279553" w="3363209">
                  <a:moveTo>
                    <a:pt x="11587" y="0"/>
                  </a:moveTo>
                  <a:lnTo>
                    <a:pt x="3351622" y="0"/>
                  </a:lnTo>
                  <a:cubicBezTo>
                    <a:pt x="3354695" y="0"/>
                    <a:pt x="3357642" y="1221"/>
                    <a:pt x="3359815" y="3394"/>
                  </a:cubicBezTo>
                  <a:cubicBezTo>
                    <a:pt x="3361988" y="5567"/>
                    <a:pt x="3363209" y="8514"/>
                    <a:pt x="3363209" y="11587"/>
                  </a:cubicBezTo>
                  <a:lnTo>
                    <a:pt x="3363209" y="1267965"/>
                  </a:lnTo>
                  <a:cubicBezTo>
                    <a:pt x="3363209" y="1271039"/>
                    <a:pt x="3361988" y="1273986"/>
                    <a:pt x="3359815" y="1276159"/>
                  </a:cubicBezTo>
                  <a:cubicBezTo>
                    <a:pt x="3357642" y="1278332"/>
                    <a:pt x="3354695" y="1279553"/>
                    <a:pt x="3351622" y="1279553"/>
                  </a:cubicBezTo>
                  <a:lnTo>
                    <a:pt x="11587" y="1279553"/>
                  </a:lnTo>
                  <a:cubicBezTo>
                    <a:pt x="8514" y="1279553"/>
                    <a:pt x="5567" y="1278332"/>
                    <a:pt x="3394" y="1276159"/>
                  </a:cubicBezTo>
                  <a:cubicBezTo>
                    <a:pt x="1221" y="1273986"/>
                    <a:pt x="0" y="1271039"/>
                    <a:pt x="0" y="1267965"/>
                  </a:cubicBezTo>
                  <a:lnTo>
                    <a:pt x="0" y="11587"/>
                  </a:lnTo>
                  <a:cubicBezTo>
                    <a:pt x="0" y="8514"/>
                    <a:pt x="1221" y="5567"/>
                    <a:pt x="3394" y="3394"/>
                  </a:cubicBezTo>
                  <a:cubicBezTo>
                    <a:pt x="5567" y="1221"/>
                    <a:pt x="8514" y="0"/>
                    <a:pt x="11587" y="0"/>
                  </a:cubicBezTo>
                  <a:close/>
                </a:path>
              </a:pathLst>
            </a:custGeom>
            <a:solidFill>
              <a:srgbClr val="FAFAFA">
                <a:alpha val="87843"/>
              </a:srgbClr>
            </a:solidFill>
          </p:spPr>
        </p:sp>
        <p:sp>
          <p:nvSpPr>
            <p:cNvPr name="TextBox 33" id="33"/>
            <p:cNvSpPr txBox="true"/>
            <p:nvPr/>
          </p:nvSpPr>
          <p:spPr>
            <a:xfrm>
              <a:off x="0" y="-28575"/>
              <a:ext cx="3363209" cy="1308128"/>
            </a:xfrm>
            <a:prstGeom prst="rect">
              <a:avLst/>
            </a:prstGeom>
          </p:spPr>
          <p:txBody>
            <a:bodyPr anchor="ctr" rtlCol="false" tIns="71846" lIns="71846" bIns="71846" rIns="71846"/>
            <a:lstStyle/>
            <a:p>
              <a:pPr algn="ctr">
                <a:lnSpc>
                  <a:spcPts val="2375"/>
                </a:lnSpc>
              </a:pPr>
            </a:p>
          </p:txBody>
        </p:sp>
      </p:grpSp>
      <p:sp>
        <p:nvSpPr>
          <p:cNvPr name="TextBox 34" id="34"/>
          <p:cNvSpPr txBox="true"/>
          <p:nvPr/>
        </p:nvSpPr>
        <p:spPr>
          <a:xfrm rot="0">
            <a:off x="8934098" y="3702863"/>
            <a:ext cx="9353902" cy="727710"/>
          </a:xfrm>
          <a:prstGeom prst="rect">
            <a:avLst/>
          </a:prstGeom>
        </p:spPr>
        <p:txBody>
          <a:bodyPr anchor="t" rtlCol="false" tIns="0" lIns="0" bIns="0" rIns="0">
            <a:spAutoFit/>
          </a:bodyPr>
          <a:lstStyle/>
          <a:p>
            <a:pPr algn="l">
              <a:lnSpc>
                <a:spcPts val="2940"/>
              </a:lnSpc>
            </a:pPr>
            <a:r>
              <a:rPr lang="en-US" sz="2100">
                <a:solidFill>
                  <a:srgbClr val="312F2D"/>
                </a:solidFill>
                <a:latin typeface="Open Sans 1"/>
                <a:ea typeface="Open Sans 1"/>
                <a:cs typeface="Open Sans 1"/>
                <a:sym typeface="Open Sans 1"/>
              </a:rPr>
              <a:t>Environmental action is promoted through co-curricular and </a:t>
            </a:r>
          </a:p>
          <a:p>
            <a:pPr algn="l">
              <a:lnSpc>
                <a:spcPts val="2940"/>
              </a:lnSpc>
            </a:pPr>
            <a:r>
              <a:rPr lang="en-US" sz="2100">
                <a:solidFill>
                  <a:srgbClr val="312F2D"/>
                </a:solidFill>
                <a:latin typeface="Open Sans 1"/>
                <a:ea typeface="Open Sans 1"/>
                <a:cs typeface="Open Sans 1"/>
                <a:sym typeface="Open Sans 1"/>
              </a:rPr>
              <a:t>extra-curricular activities such as:</a:t>
            </a:r>
          </a:p>
        </p:txBody>
      </p:sp>
      <p:grpSp>
        <p:nvGrpSpPr>
          <p:cNvPr name="Group 35" id="35"/>
          <p:cNvGrpSpPr/>
          <p:nvPr/>
        </p:nvGrpSpPr>
        <p:grpSpPr>
          <a:xfrm rot="0">
            <a:off x="11729564" y="2666938"/>
            <a:ext cx="6327385" cy="1207757"/>
            <a:chOff x="0" y="0"/>
            <a:chExt cx="8436514" cy="1610343"/>
          </a:xfrm>
        </p:grpSpPr>
        <p:grpSp>
          <p:nvGrpSpPr>
            <p:cNvPr name="Group 36" id="36"/>
            <p:cNvGrpSpPr/>
            <p:nvPr/>
          </p:nvGrpSpPr>
          <p:grpSpPr>
            <a:xfrm rot="0">
              <a:off x="0" y="680566"/>
              <a:ext cx="7064914" cy="673391"/>
              <a:chOff x="0" y="0"/>
              <a:chExt cx="978665" cy="93281"/>
            </a:xfrm>
          </p:grpSpPr>
          <p:sp>
            <p:nvSpPr>
              <p:cNvPr name="Freeform 37" id="37"/>
              <p:cNvSpPr/>
              <p:nvPr/>
            </p:nvSpPr>
            <p:spPr>
              <a:xfrm flipH="false" flipV="false" rot="0">
                <a:off x="0" y="0"/>
                <a:ext cx="978665" cy="93281"/>
              </a:xfrm>
              <a:custGeom>
                <a:avLst/>
                <a:gdLst/>
                <a:ahLst/>
                <a:cxnLst/>
                <a:rect r="r" b="b" t="t" l="l"/>
                <a:pathLst>
                  <a:path h="93281" w="978665">
                    <a:moveTo>
                      <a:pt x="20455" y="0"/>
                    </a:moveTo>
                    <a:lnTo>
                      <a:pt x="958209" y="0"/>
                    </a:lnTo>
                    <a:cubicBezTo>
                      <a:pt x="969507" y="0"/>
                      <a:pt x="978665" y="9158"/>
                      <a:pt x="978665" y="20455"/>
                    </a:cubicBezTo>
                    <a:lnTo>
                      <a:pt x="978665" y="72826"/>
                    </a:lnTo>
                    <a:cubicBezTo>
                      <a:pt x="978665" y="78251"/>
                      <a:pt x="976510" y="83454"/>
                      <a:pt x="972673" y="87290"/>
                    </a:cubicBezTo>
                    <a:cubicBezTo>
                      <a:pt x="968837" y="91126"/>
                      <a:pt x="963634" y="93281"/>
                      <a:pt x="958209" y="93281"/>
                    </a:cubicBezTo>
                    <a:lnTo>
                      <a:pt x="20455" y="93281"/>
                    </a:lnTo>
                    <a:cubicBezTo>
                      <a:pt x="9158" y="93281"/>
                      <a:pt x="0" y="84123"/>
                      <a:pt x="0" y="72826"/>
                    </a:cubicBezTo>
                    <a:lnTo>
                      <a:pt x="0" y="20455"/>
                    </a:lnTo>
                    <a:cubicBezTo>
                      <a:pt x="0" y="9158"/>
                      <a:pt x="9158" y="0"/>
                      <a:pt x="20455" y="0"/>
                    </a:cubicBezTo>
                    <a:close/>
                  </a:path>
                </a:pathLst>
              </a:custGeom>
              <a:solidFill>
                <a:srgbClr val="62B34E"/>
              </a:solidFill>
              <a:ln cap="sq">
                <a:noFill/>
                <a:prstDash val="solid"/>
                <a:miter/>
              </a:ln>
            </p:spPr>
          </p:sp>
          <p:sp>
            <p:nvSpPr>
              <p:cNvPr name="TextBox 38" id="38"/>
              <p:cNvSpPr txBox="true"/>
              <p:nvPr/>
            </p:nvSpPr>
            <p:spPr>
              <a:xfrm>
                <a:off x="0" y="-28575"/>
                <a:ext cx="978665" cy="121856"/>
              </a:xfrm>
              <a:prstGeom prst="rect">
                <a:avLst/>
              </a:prstGeom>
            </p:spPr>
            <p:txBody>
              <a:bodyPr anchor="ctr" rtlCol="false" tIns="139861" lIns="139861" bIns="139861" rIns="139861"/>
              <a:lstStyle/>
              <a:p>
                <a:pPr algn="ctr">
                  <a:lnSpc>
                    <a:spcPts val="1959"/>
                  </a:lnSpc>
                </a:pPr>
              </a:p>
            </p:txBody>
          </p:sp>
        </p:grpSp>
        <p:sp>
          <p:nvSpPr>
            <p:cNvPr name="TextBox 39" id="39"/>
            <p:cNvSpPr txBox="true"/>
            <p:nvPr/>
          </p:nvSpPr>
          <p:spPr>
            <a:xfrm rot="0">
              <a:off x="1675869" y="767072"/>
              <a:ext cx="5150301" cy="462280"/>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STUDENT PROGRAMMES</a:t>
              </a:r>
            </a:p>
          </p:txBody>
        </p:sp>
        <p:grpSp>
          <p:nvGrpSpPr>
            <p:cNvPr name="Group 40" id="40"/>
            <p:cNvGrpSpPr/>
            <p:nvPr/>
          </p:nvGrpSpPr>
          <p:grpSpPr>
            <a:xfrm rot="0">
              <a:off x="6826170" y="0"/>
              <a:ext cx="1610343" cy="1610343"/>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5136" t="0" r="-25136" b="0"/>
                </a:stretch>
              </a:blipFill>
              <a:ln w="28575" cap="sq">
                <a:solidFill>
                  <a:srgbClr val="EFF1F3"/>
                </a:solidFill>
                <a:prstDash val="solid"/>
                <a:miter/>
              </a:ln>
            </p:spPr>
          </p:sp>
        </p:grpSp>
      </p:grpSp>
      <p:sp>
        <p:nvSpPr>
          <p:cNvPr name="TextBox 42" id="42"/>
          <p:cNvSpPr txBox="true"/>
          <p:nvPr/>
        </p:nvSpPr>
        <p:spPr>
          <a:xfrm rot="0">
            <a:off x="3064178" y="7066359"/>
            <a:ext cx="3862726"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TEACHER TRAINING</a:t>
            </a:r>
          </a:p>
        </p:txBody>
      </p:sp>
      <p:sp>
        <p:nvSpPr>
          <p:cNvPr name="TextBox 43" id="43"/>
          <p:cNvSpPr txBox="true"/>
          <p:nvPr/>
        </p:nvSpPr>
        <p:spPr>
          <a:xfrm rot="0">
            <a:off x="706982" y="4392473"/>
            <a:ext cx="7179936" cy="1470660"/>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It will be inclusive for all learners, (including those with special needs) have access with higher education embedding sustainability in programmes and research to support the green economy.</a:t>
            </a:r>
          </a:p>
        </p:txBody>
      </p:sp>
      <p:sp>
        <p:nvSpPr>
          <p:cNvPr name="TextBox 44" id="44"/>
          <p:cNvSpPr txBox="true"/>
          <p:nvPr/>
        </p:nvSpPr>
        <p:spPr>
          <a:xfrm rot="0">
            <a:off x="4794221" y="2854842"/>
            <a:ext cx="3418761" cy="109918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Resilience-Building</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Post-Carbon Economies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Sustainable Lifestyles</a:t>
            </a:r>
          </a:p>
        </p:txBody>
      </p:sp>
      <p:sp>
        <p:nvSpPr>
          <p:cNvPr name="TextBox 45" id="45"/>
          <p:cNvSpPr txBox="true"/>
          <p:nvPr/>
        </p:nvSpPr>
        <p:spPr>
          <a:xfrm rot="0">
            <a:off x="8703048" y="4574059"/>
            <a:ext cx="9353902" cy="147066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312F2D"/>
                </a:solidFill>
                <a:latin typeface="Open Sans 1"/>
                <a:ea typeface="Open Sans 1"/>
                <a:cs typeface="Open Sans 1"/>
                <a:sym typeface="Open Sans 1"/>
              </a:rPr>
              <a:t>Eco-clubs and school greening projects</a:t>
            </a:r>
          </a:p>
          <a:p>
            <a:pPr algn="l" marL="453390" indent="-226695" lvl="1">
              <a:lnSpc>
                <a:spcPts val="2940"/>
              </a:lnSpc>
              <a:buFont typeface="Arial"/>
              <a:buChar char="•"/>
            </a:pPr>
            <a:r>
              <a:rPr lang="en-US" sz="2100">
                <a:solidFill>
                  <a:srgbClr val="312F2D"/>
                </a:solidFill>
                <a:latin typeface="Open Sans 1"/>
                <a:ea typeface="Open Sans 1"/>
                <a:cs typeface="Open Sans 1"/>
                <a:sym typeface="Open Sans 1"/>
              </a:rPr>
              <a:t>Inno</a:t>
            </a:r>
            <a:r>
              <a:rPr lang="en-US" sz="2100">
                <a:solidFill>
                  <a:srgbClr val="312F2D"/>
                </a:solidFill>
                <a:latin typeface="Open Sans 1"/>
                <a:ea typeface="Open Sans 1"/>
                <a:cs typeface="Open Sans 1"/>
                <a:sym typeface="Open Sans 1"/>
              </a:rPr>
              <a:t>vation and climate challenges</a:t>
            </a:r>
          </a:p>
          <a:p>
            <a:pPr algn="l" marL="453390" indent="-226695" lvl="1">
              <a:lnSpc>
                <a:spcPts val="2940"/>
              </a:lnSpc>
              <a:buFont typeface="Arial"/>
              <a:buChar char="•"/>
            </a:pPr>
            <a:r>
              <a:rPr lang="en-US" sz="2100">
                <a:solidFill>
                  <a:srgbClr val="312F2D"/>
                </a:solidFill>
                <a:latin typeface="Open Sans 1"/>
                <a:ea typeface="Open Sans 1"/>
                <a:cs typeface="Open Sans 1"/>
                <a:sym typeface="Open Sans 1"/>
              </a:rPr>
              <a:t>Agri-tech and conservation initiatives</a:t>
            </a:r>
          </a:p>
          <a:p>
            <a:pPr algn="l" marL="453390" indent="-226695" lvl="1">
              <a:lnSpc>
                <a:spcPts val="2940"/>
              </a:lnSpc>
              <a:buFont typeface="Arial"/>
              <a:buChar char="•"/>
            </a:pPr>
            <a:r>
              <a:rPr lang="en-US" sz="2100">
                <a:solidFill>
                  <a:srgbClr val="312F2D"/>
                </a:solidFill>
                <a:latin typeface="Open Sans 1"/>
                <a:ea typeface="Open Sans 1"/>
                <a:cs typeface="Open Sans 1"/>
                <a:sym typeface="Open Sans 1"/>
              </a:rPr>
              <a:t>Sustainability bootcamps and STEAM outreach</a:t>
            </a:r>
          </a:p>
        </p:txBody>
      </p:sp>
      <p:sp>
        <p:nvSpPr>
          <p:cNvPr name="TextBox 46" id="46"/>
          <p:cNvSpPr txBox="true"/>
          <p:nvPr/>
        </p:nvSpPr>
        <p:spPr>
          <a:xfrm rot="0">
            <a:off x="8934098" y="5799500"/>
            <a:ext cx="9480825" cy="1099185"/>
          </a:xfrm>
          <a:prstGeom prst="rect">
            <a:avLst/>
          </a:prstGeom>
        </p:spPr>
        <p:txBody>
          <a:bodyPr anchor="t" rtlCol="false" tIns="0" lIns="0" bIns="0" rIns="0">
            <a:spAutoFit/>
          </a:bodyPr>
          <a:lstStyle/>
          <a:p>
            <a:pPr algn="l">
              <a:lnSpc>
                <a:spcPts val="2940"/>
              </a:lnSpc>
            </a:pPr>
          </a:p>
          <a:p>
            <a:pPr algn="l">
              <a:lnSpc>
                <a:spcPts val="2940"/>
              </a:lnSpc>
            </a:pPr>
            <a:r>
              <a:rPr lang="en-US" sz="2100">
                <a:solidFill>
                  <a:srgbClr val="312F2D"/>
                </a:solidFill>
                <a:latin typeface="Open Sans 1"/>
                <a:ea typeface="Open Sans 1"/>
                <a:cs typeface="Open Sans 1"/>
                <a:sym typeface="Open Sans 1"/>
              </a:rPr>
              <a:t>These programmes build skills and lead</a:t>
            </a:r>
            <a:r>
              <a:rPr lang="en-US" sz="2100">
                <a:solidFill>
                  <a:srgbClr val="312F2D"/>
                </a:solidFill>
                <a:latin typeface="Open Sans 1"/>
                <a:ea typeface="Open Sans 1"/>
                <a:cs typeface="Open Sans 1"/>
                <a:sym typeface="Open Sans 1"/>
              </a:rPr>
              <a:t>ership, supported by</a:t>
            </a:r>
          </a:p>
          <a:p>
            <a:pPr algn="l">
              <a:lnSpc>
                <a:spcPts val="2940"/>
              </a:lnSpc>
            </a:pPr>
            <a:r>
              <a:rPr lang="en-US" sz="2100">
                <a:solidFill>
                  <a:srgbClr val="312F2D"/>
                </a:solidFill>
                <a:latin typeface="Open Sans 1"/>
                <a:ea typeface="Open Sans 1"/>
                <a:cs typeface="Open Sans 1"/>
                <a:sym typeface="Open Sans 1"/>
              </a:rPr>
              <a:t>government / NGO partnerships, recognition and incentives.</a:t>
            </a:r>
          </a:p>
        </p:txBody>
      </p:sp>
      <p:grpSp>
        <p:nvGrpSpPr>
          <p:cNvPr name="Group 47" id="47"/>
          <p:cNvGrpSpPr/>
          <p:nvPr/>
        </p:nvGrpSpPr>
        <p:grpSpPr>
          <a:xfrm rot="0">
            <a:off x="0" y="8861590"/>
            <a:ext cx="17819266" cy="1464249"/>
            <a:chOff x="0" y="0"/>
            <a:chExt cx="23759021" cy="1952332"/>
          </a:xfrm>
        </p:grpSpPr>
        <p:sp>
          <p:nvSpPr>
            <p:cNvPr name="AutoShape 48" id="48"/>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49" id="49"/>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grpSp>
        <p:nvGrpSpPr>
          <p:cNvPr name="Group 50" id="50"/>
          <p:cNvGrpSpPr/>
          <p:nvPr/>
        </p:nvGrpSpPr>
        <p:grpSpPr>
          <a:xfrm rot="0">
            <a:off x="1028700" y="9060920"/>
            <a:ext cx="918260" cy="987911"/>
            <a:chOff x="0" y="0"/>
            <a:chExt cx="1224346" cy="1317214"/>
          </a:xfrm>
        </p:grpSpPr>
        <p:grpSp>
          <p:nvGrpSpPr>
            <p:cNvPr name="Group 51" id="51"/>
            <p:cNvGrpSpPr/>
            <p:nvPr/>
          </p:nvGrpSpPr>
          <p:grpSpPr>
            <a:xfrm rot="0">
              <a:off x="0" y="0"/>
              <a:ext cx="1224346" cy="1317214"/>
              <a:chOff x="0" y="0"/>
              <a:chExt cx="447181" cy="481100"/>
            </a:xfrm>
          </p:grpSpPr>
          <p:sp>
            <p:nvSpPr>
              <p:cNvPr name="Freeform 52" id="52"/>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53" id="53"/>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54" id="54"/>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09</a:t>
              </a:r>
            </a:p>
          </p:txBody>
        </p:sp>
      </p:grpSp>
      <p:sp>
        <p:nvSpPr>
          <p:cNvPr name="TextBox 55" id="55"/>
          <p:cNvSpPr txBox="true"/>
          <p:nvPr/>
        </p:nvSpPr>
        <p:spPr>
          <a:xfrm rot="0">
            <a:off x="706982" y="2478785"/>
            <a:ext cx="8437018" cy="356235"/>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S</a:t>
            </a:r>
            <a:r>
              <a:rPr lang="en-US" sz="2100">
                <a:solidFill>
                  <a:srgbClr val="000000"/>
                </a:solidFill>
                <a:latin typeface="Open Sans 1"/>
                <a:ea typeface="Open Sans 1"/>
                <a:cs typeface="Open Sans 1"/>
                <a:sym typeface="Open Sans 1"/>
              </a:rPr>
              <a:t>ix core sustainability themes: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grpSp>
        <p:nvGrpSpPr>
          <p:cNvPr name="Group 3" id="3"/>
          <p:cNvGrpSpPr/>
          <p:nvPr/>
        </p:nvGrpSpPr>
        <p:grpSpPr>
          <a:xfrm rot="0">
            <a:off x="10114094" y="5005568"/>
            <a:ext cx="7991361" cy="3688354"/>
            <a:chOff x="0" y="0"/>
            <a:chExt cx="2873306" cy="1326153"/>
          </a:xfrm>
        </p:grpSpPr>
        <p:sp>
          <p:nvSpPr>
            <p:cNvPr name="Freeform 4" id="4"/>
            <p:cNvSpPr/>
            <p:nvPr/>
          </p:nvSpPr>
          <p:spPr>
            <a:xfrm flipH="false" flipV="false" rot="0">
              <a:off x="0" y="0"/>
              <a:ext cx="2873306" cy="1326153"/>
            </a:xfrm>
            <a:custGeom>
              <a:avLst/>
              <a:gdLst/>
              <a:ahLst/>
              <a:cxnLst/>
              <a:rect r="r" b="b" t="t" l="l"/>
              <a:pathLst>
                <a:path h="1326153" w="2873306">
                  <a:moveTo>
                    <a:pt x="13563" y="0"/>
                  </a:moveTo>
                  <a:lnTo>
                    <a:pt x="2859743" y="0"/>
                  </a:lnTo>
                  <a:cubicBezTo>
                    <a:pt x="2867233" y="0"/>
                    <a:pt x="2873306" y="6072"/>
                    <a:pt x="2873306" y="13563"/>
                  </a:cubicBezTo>
                  <a:lnTo>
                    <a:pt x="2873306" y="1312590"/>
                  </a:lnTo>
                  <a:cubicBezTo>
                    <a:pt x="2873306" y="1316187"/>
                    <a:pt x="2871877" y="1319637"/>
                    <a:pt x="2869333" y="1322181"/>
                  </a:cubicBezTo>
                  <a:cubicBezTo>
                    <a:pt x="2866790" y="1324724"/>
                    <a:pt x="2863340" y="1326153"/>
                    <a:pt x="2859743" y="1326153"/>
                  </a:cubicBezTo>
                  <a:lnTo>
                    <a:pt x="13563" y="1326153"/>
                  </a:lnTo>
                  <a:cubicBezTo>
                    <a:pt x="9966" y="1326153"/>
                    <a:pt x="6516" y="1324724"/>
                    <a:pt x="3973" y="1322181"/>
                  </a:cubicBezTo>
                  <a:cubicBezTo>
                    <a:pt x="1429" y="1319637"/>
                    <a:pt x="0" y="1316187"/>
                    <a:pt x="0" y="1312590"/>
                  </a:cubicBezTo>
                  <a:lnTo>
                    <a:pt x="0" y="13563"/>
                  </a:lnTo>
                  <a:cubicBezTo>
                    <a:pt x="0" y="9966"/>
                    <a:pt x="1429" y="6516"/>
                    <a:pt x="3973" y="3973"/>
                  </a:cubicBezTo>
                  <a:cubicBezTo>
                    <a:pt x="6516" y="1429"/>
                    <a:pt x="9966" y="0"/>
                    <a:pt x="13563" y="0"/>
                  </a:cubicBezTo>
                  <a:close/>
                </a:path>
              </a:pathLst>
            </a:custGeom>
            <a:solidFill>
              <a:srgbClr val="FAFAFA">
                <a:alpha val="87843"/>
              </a:srgbClr>
            </a:solidFill>
          </p:spPr>
        </p:sp>
        <p:sp>
          <p:nvSpPr>
            <p:cNvPr name="TextBox 5" id="5"/>
            <p:cNvSpPr txBox="true"/>
            <p:nvPr/>
          </p:nvSpPr>
          <p:spPr>
            <a:xfrm>
              <a:off x="0" y="-28575"/>
              <a:ext cx="2873306" cy="1354728"/>
            </a:xfrm>
            <a:prstGeom prst="rect">
              <a:avLst/>
            </a:prstGeom>
          </p:spPr>
          <p:txBody>
            <a:bodyPr anchor="ctr" rtlCol="false" tIns="71846" lIns="71846" bIns="71846" rIns="71846"/>
            <a:lstStyle/>
            <a:p>
              <a:pPr algn="ctr">
                <a:lnSpc>
                  <a:spcPts val="2376"/>
                </a:lnSpc>
              </a:pPr>
            </a:p>
          </p:txBody>
        </p:sp>
      </p:grpSp>
      <p:sp>
        <p:nvSpPr>
          <p:cNvPr name="Freeform 6" id="6"/>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7" id="7"/>
          <p:cNvSpPr/>
          <p:nvPr/>
        </p:nvSpPr>
        <p:spPr>
          <a:xfrm flipV="true">
            <a:off x="-761523" y="1010096"/>
            <a:ext cx="19833374" cy="18604"/>
          </a:xfrm>
          <a:prstGeom prst="line">
            <a:avLst/>
          </a:prstGeom>
          <a:ln cap="flat" w="47625">
            <a:solidFill>
              <a:srgbClr val="0F887C"/>
            </a:solidFill>
            <a:prstDash val="solid"/>
            <a:headEnd type="none" len="sm" w="sm"/>
            <a:tailEnd type="none" len="sm" w="sm"/>
          </a:ln>
        </p:spPr>
      </p:sp>
      <p:sp>
        <p:nvSpPr>
          <p:cNvPr name="Freeform 8" id="8"/>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10811427" y="636773"/>
            <a:ext cx="6447873" cy="2030165"/>
            <a:chOff x="0" y="0"/>
            <a:chExt cx="8597164" cy="2706886"/>
          </a:xfrm>
        </p:grpSpPr>
        <p:grpSp>
          <p:nvGrpSpPr>
            <p:cNvPr name="Group 10" id="10"/>
            <p:cNvGrpSpPr/>
            <p:nvPr/>
          </p:nvGrpSpPr>
          <p:grpSpPr>
            <a:xfrm rot="0">
              <a:off x="0" y="0"/>
              <a:ext cx="8597164" cy="2706886"/>
              <a:chOff x="0" y="0"/>
              <a:chExt cx="2820771" cy="888142"/>
            </a:xfrm>
          </p:grpSpPr>
          <p:sp>
            <p:nvSpPr>
              <p:cNvPr name="Freeform 11" id="11"/>
              <p:cNvSpPr/>
              <p:nvPr/>
            </p:nvSpPr>
            <p:spPr>
              <a:xfrm flipH="false" flipV="false" rot="0">
                <a:off x="0" y="0"/>
                <a:ext cx="2820771" cy="888142"/>
              </a:xfrm>
              <a:custGeom>
                <a:avLst/>
                <a:gdLst/>
                <a:ahLst/>
                <a:cxnLst/>
                <a:rect r="r" b="b" t="t" l="l"/>
                <a:pathLst>
                  <a:path h="888142" w="2820771">
                    <a:moveTo>
                      <a:pt x="16810" y="0"/>
                    </a:moveTo>
                    <a:lnTo>
                      <a:pt x="2803961" y="0"/>
                    </a:lnTo>
                    <a:cubicBezTo>
                      <a:pt x="2808419" y="0"/>
                      <a:pt x="2812695" y="1771"/>
                      <a:pt x="2815847" y="4923"/>
                    </a:cubicBezTo>
                    <a:cubicBezTo>
                      <a:pt x="2819000" y="8076"/>
                      <a:pt x="2820771" y="12351"/>
                      <a:pt x="2820771" y="16810"/>
                    </a:cubicBezTo>
                    <a:lnTo>
                      <a:pt x="2820771" y="871332"/>
                    </a:lnTo>
                    <a:cubicBezTo>
                      <a:pt x="2820771" y="875791"/>
                      <a:pt x="2819000" y="880066"/>
                      <a:pt x="2815847" y="883219"/>
                    </a:cubicBezTo>
                    <a:cubicBezTo>
                      <a:pt x="2812695" y="886371"/>
                      <a:pt x="2808419" y="888142"/>
                      <a:pt x="2803961" y="888142"/>
                    </a:cubicBezTo>
                    <a:lnTo>
                      <a:pt x="16810" y="888142"/>
                    </a:lnTo>
                    <a:cubicBezTo>
                      <a:pt x="12351" y="888142"/>
                      <a:pt x="8076" y="886371"/>
                      <a:pt x="4923" y="883219"/>
                    </a:cubicBezTo>
                    <a:cubicBezTo>
                      <a:pt x="1771" y="880066"/>
                      <a:pt x="0" y="875791"/>
                      <a:pt x="0" y="871332"/>
                    </a:cubicBezTo>
                    <a:lnTo>
                      <a:pt x="0" y="16810"/>
                    </a:lnTo>
                    <a:cubicBezTo>
                      <a:pt x="0" y="12351"/>
                      <a:pt x="1771" y="8076"/>
                      <a:pt x="4923" y="4923"/>
                    </a:cubicBezTo>
                    <a:cubicBezTo>
                      <a:pt x="8076" y="1771"/>
                      <a:pt x="12351" y="0"/>
                      <a:pt x="16810" y="0"/>
                    </a:cubicBezTo>
                    <a:close/>
                  </a:path>
                </a:pathLst>
              </a:custGeom>
              <a:solidFill>
                <a:srgbClr val="FAFAFA"/>
              </a:solidFill>
              <a:ln w="142875" cap="sq">
                <a:solidFill>
                  <a:srgbClr val="069C87"/>
                </a:solidFill>
                <a:prstDash val="solid"/>
                <a:miter/>
              </a:ln>
            </p:spPr>
          </p:sp>
          <p:sp>
            <p:nvSpPr>
              <p:cNvPr name="TextBox 12" id="12"/>
              <p:cNvSpPr txBox="true"/>
              <p:nvPr/>
            </p:nvSpPr>
            <p:spPr>
              <a:xfrm>
                <a:off x="0" y="19050"/>
                <a:ext cx="2820771" cy="869092"/>
              </a:xfrm>
              <a:prstGeom prst="rect">
                <a:avLst/>
              </a:prstGeom>
            </p:spPr>
            <p:txBody>
              <a:bodyPr anchor="ctr" rtlCol="false" tIns="53768" lIns="53768" bIns="53768" rIns="53768"/>
              <a:lstStyle/>
              <a:p>
                <a:pPr algn="ctr">
                  <a:lnSpc>
                    <a:spcPts val="1615"/>
                  </a:lnSpc>
                </a:pPr>
              </a:p>
            </p:txBody>
          </p:sp>
        </p:grpSp>
        <p:sp>
          <p:nvSpPr>
            <p:cNvPr name="TextBox 13" id="13"/>
            <p:cNvSpPr txBox="true"/>
            <p:nvPr/>
          </p:nvSpPr>
          <p:spPr>
            <a:xfrm rot="0">
              <a:off x="921284" y="537140"/>
              <a:ext cx="6754596" cy="165324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IMPLEMENTATION</a:t>
              </a:r>
            </a:p>
            <a:p>
              <a:pPr algn="ctr">
                <a:lnSpc>
                  <a:spcPts val="4608"/>
                </a:lnSpc>
              </a:pPr>
              <a:r>
                <a:rPr lang="en-US" b="true" sz="4800" spc="-144">
                  <a:solidFill>
                    <a:srgbClr val="000000"/>
                  </a:solidFill>
                  <a:latin typeface="Neue Montreal Bold"/>
                  <a:ea typeface="Neue Montreal Bold"/>
                  <a:cs typeface="Neue Montreal Bold"/>
                  <a:sym typeface="Neue Montreal Bold"/>
                </a:rPr>
                <a:t>STRATEGY</a:t>
              </a:r>
            </a:p>
          </p:txBody>
        </p:sp>
      </p:grpSp>
      <p:grpSp>
        <p:nvGrpSpPr>
          <p:cNvPr name="Group 14" id="14"/>
          <p:cNvGrpSpPr/>
          <p:nvPr/>
        </p:nvGrpSpPr>
        <p:grpSpPr>
          <a:xfrm rot="0">
            <a:off x="469077" y="2826514"/>
            <a:ext cx="16798087" cy="1151261"/>
            <a:chOff x="0" y="0"/>
            <a:chExt cx="4483747" cy="307295"/>
          </a:xfrm>
        </p:grpSpPr>
        <p:sp>
          <p:nvSpPr>
            <p:cNvPr name="Freeform 15" id="15"/>
            <p:cNvSpPr/>
            <p:nvPr/>
          </p:nvSpPr>
          <p:spPr>
            <a:xfrm flipH="false" flipV="false" rot="0">
              <a:off x="0" y="0"/>
              <a:ext cx="4483746" cy="307295"/>
            </a:xfrm>
            <a:custGeom>
              <a:avLst/>
              <a:gdLst/>
              <a:ahLst/>
              <a:cxnLst/>
              <a:rect r="r" b="b" t="t" l="l"/>
              <a:pathLst>
                <a:path h="307295" w="4483746">
                  <a:moveTo>
                    <a:pt x="6452" y="0"/>
                  </a:moveTo>
                  <a:lnTo>
                    <a:pt x="4477294" y="0"/>
                  </a:lnTo>
                  <a:cubicBezTo>
                    <a:pt x="4479005" y="0"/>
                    <a:pt x="4480647" y="680"/>
                    <a:pt x="4481857" y="1890"/>
                  </a:cubicBezTo>
                  <a:cubicBezTo>
                    <a:pt x="4483067" y="3100"/>
                    <a:pt x="4483746" y="4741"/>
                    <a:pt x="4483746" y="6452"/>
                  </a:cubicBezTo>
                  <a:lnTo>
                    <a:pt x="4483746" y="300842"/>
                  </a:lnTo>
                  <a:cubicBezTo>
                    <a:pt x="4483746" y="302554"/>
                    <a:pt x="4483067" y="304195"/>
                    <a:pt x="4481857" y="305405"/>
                  </a:cubicBezTo>
                  <a:cubicBezTo>
                    <a:pt x="4480647" y="306615"/>
                    <a:pt x="4479005" y="307295"/>
                    <a:pt x="4477294" y="307295"/>
                  </a:cubicBezTo>
                  <a:lnTo>
                    <a:pt x="6452" y="307295"/>
                  </a:lnTo>
                  <a:cubicBezTo>
                    <a:pt x="4741" y="307295"/>
                    <a:pt x="3100" y="306615"/>
                    <a:pt x="1890" y="305405"/>
                  </a:cubicBezTo>
                  <a:cubicBezTo>
                    <a:pt x="680" y="304195"/>
                    <a:pt x="0" y="302554"/>
                    <a:pt x="0" y="300842"/>
                  </a:cubicBezTo>
                  <a:lnTo>
                    <a:pt x="0" y="6452"/>
                  </a:lnTo>
                  <a:cubicBezTo>
                    <a:pt x="0" y="4741"/>
                    <a:pt x="680" y="3100"/>
                    <a:pt x="1890" y="1890"/>
                  </a:cubicBezTo>
                  <a:cubicBezTo>
                    <a:pt x="3100" y="680"/>
                    <a:pt x="4741" y="0"/>
                    <a:pt x="6452" y="0"/>
                  </a:cubicBezTo>
                  <a:close/>
                </a:path>
              </a:pathLst>
            </a:custGeom>
            <a:solidFill>
              <a:srgbClr val="3A777B">
                <a:alpha val="67843"/>
              </a:srgbClr>
            </a:solidFill>
            <a:ln cap="sq">
              <a:noFill/>
              <a:prstDash val="solid"/>
              <a:miter/>
            </a:ln>
          </p:spPr>
        </p:sp>
        <p:sp>
          <p:nvSpPr>
            <p:cNvPr name="TextBox 16" id="16"/>
            <p:cNvSpPr txBox="true"/>
            <p:nvPr/>
          </p:nvSpPr>
          <p:spPr>
            <a:xfrm>
              <a:off x="0" y="-57150"/>
              <a:ext cx="4483747" cy="364445"/>
            </a:xfrm>
            <a:prstGeom prst="rect">
              <a:avLst/>
            </a:prstGeom>
          </p:spPr>
          <p:txBody>
            <a:bodyPr anchor="ctr" rtlCol="false" tIns="71846" lIns="71846" bIns="71846" rIns="71846"/>
            <a:lstStyle/>
            <a:p>
              <a:pPr algn="ctr">
                <a:lnSpc>
                  <a:spcPts val="3775"/>
                </a:lnSpc>
              </a:pPr>
            </a:p>
          </p:txBody>
        </p:sp>
      </p:grpSp>
      <p:sp>
        <p:nvSpPr>
          <p:cNvPr name="TextBox 17" id="17"/>
          <p:cNvSpPr txBox="true"/>
          <p:nvPr/>
        </p:nvSpPr>
        <p:spPr>
          <a:xfrm rot="0">
            <a:off x="752821" y="3019240"/>
            <a:ext cx="16230600"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Education system will support the transition to a green economy by preparing students and existing workers for careers in sustainable sectors (e.g., renew</a:t>
            </a:r>
            <a:r>
              <a:rPr lang="en-US" sz="2100">
                <a:solidFill>
                  <a:srgbClr val="FFFFFF"/>
                </a:solidFill>
                <a:latin typeface="Open Sans 1"/>
                <a:ea typeface="Open Sans 1"/>
                <a:cs typeface="Open Sans 1"/>
                <a:sym typeface="Open Sans 1"/>
              </a:rPr>
              <a:t>able e</a:t>
            </a:r>
            <a:r>
              <a:rPr lang="en-US" sz="2100">
                <a:solidFill>
                  <a:srgbClr val="FFFFFF"/>
                </a:solidFill>
                <a:latin typeface="Open Sans 1"/>
                <a:ea typeface="Open Sans 1"/>
                <a:cs typeface="Open Sans 1"/>
                <a:sym typeface="Open Sans 1"/>
              </a:rPr>
              <a:t>nergy, sustainable agriculture, environmental engineering, eco-innovation).</a:t>
            </a:r>
          </a:p>
        </p:txBody>
      </p:sp>
      <p:grpSp>
        <p:nvGrpSpPr>
          <p:cNvPr name="Group 18" id="18"/>
          <p:cNvGrpSpPr/>
          <p:nvPr/>
        </p:nvGrpSpPr>
        <p:grpSpPr>
          <a:xfrm rot="0">
            <a:off x="759417" y="5005568"/>
            <a:ext cx="8246323" cy="4252732"/>
            <a:chOff x="0" y="0"/>
            <a:chExt cx="2964978" cy="1529076"/>
          </a:xfrm>
        </p:grpSpPr>
        <p:sp>
          <p:nvSpPr>
            <p:cNvPr name="Freeform 19" id="19"/>
            <p:cNvSpPr/>
            <p:nvPr/>
          </p:nvSpPr>
          <p:spPr>
            <a:xfrm flipH="false" flipV="false" rot="0">
              <a:off x="0" y="0"/>
              <a:ext cx="2964978" cy="1529076"/>
            </a:xfrm>
            <a:custGeom>
              <a:avLst/>
              <a:gdLst/>
              <a:ahLst/>
              <a:cxnLst/>
              <a:rect r="r" b="b" t="t" l="l"/>
              <a:pathLst>
                <a:path h="1529076" w="2964978">
                  <a:moveTo>
                    <a:pt x="13144" y="0"/>
                  </a:moveTo>
                  <a:lnTo>
                    <a:pt x="2951834" y="0"/>
                  </a:lnTo>
                  <a:cubicBezTo>
                    <a:pt x="2955320" y="0"/>
                    <a:pt x="2958663" y="1385"/>
                    <a:pt x="2961128" y="3850"/>
                  </a:cubicBezTo>
                  <a:cubicBezTo>
                    <a:pt x="2963593" y="6315"/>
                    <a:pt x="2964978" y="9658"/>
                    <a:pt x="2964978" y="13144"/>
                  </a:cubicBezTo>
                  <a:lnTo>
                    <a:pt x="2964978" y="1515932"/>
                  </a:lnTo>
                  <a:cubicBezTo>
                    <a:pt x="2964978" y="1519418"/>
                    <a:pt x="2963593" y="1522761"/>
                    <a:pt x="2961128" y="1525226"/>
                  </a:cubicBezTo>
                  <a:cubicBezTo>
                    <a:pt x="2958663" y="1527691"/>
                    <a:pt x="2955320" y="1529076"/>
                    <a:pt x="2951834" y="1529076"/>
                  </a:cubicBezTo>
                  <a:lnTo>
                    <a:pt x="13144" y="1529076"/>
                  </a:lnTo>
                  <a:cubicBezTo>
                    <a:pt x="9658" y="1529076"/>
                    <a:pt x="6315" y="1527691"/>
                    <a:pt x="3850" y="1525226"/>
                  </a:cubicBezTo>
                  <a:cubicBezTo>
                    <a:pt x="1385" y="1522761"/>
                    <a:pt x="0" y="1519418"/>
                    <a:pt x="0" y="1515932"/>
                  </a:cubicBezTo>
                  <a:lnTo>
                    <a:pt x="0" y="13144"/>
                  </a:lnTo>
                  <a:cubicBezTo>
                    <a:pt x="0" y="9658"/>
                    <a:pt x="1385" y="6315"/>
                    <a:pt x="3850" y="3850"/>
                  </a:cubicBezTo>
                  <a:cubicBezTo>
                    <a:pt x="6315" y="1385"/>
                    <a:pt x="9658" y="0"/>
                    <a:pt x="13144" y="0"/>
                  </a:cubicBezTo>
                  <a:close/>
                </a:path>
              </a:pathLst>
            </a:custGeom>
            <a:solidFill>
              <a:srgbClr val="FAFAFA">
                <a:alpha val="87843"/>
              </a:srgbClr>
            </a:solidFill>
          </p:spPr>
        </p:sp>
        <p:sp>
          <p:nvSpPr>
            <p:cNvPr name="TextBox 20" id="20"/>
            <p:cNvSpPr txBox="true"/>
            <p:nvPr/>
          </p:nvSpPr>
          <p:spPr>
            <a:xfrm>
              <a:off x="0" y="-28575"/>
              <a:ext cx="2964978" cy="1557651"/>
            </a:xfrm>
            <a:prstGeom prst="rect">
              <a:avLst/>
            </a:prstGeom>
          </p:spPr>
          <p:txBody>
            <a:bodyPr anchor="ctr" rtlCol="false" tIns="71846" lIns="71846" bIns="71846" rIns="71846"/>
            <a:lstStyle/>
            <a:p>
              <a:pPr algn="ctr">
                <a:lnSpc>
                  <a:spcPts val="2376"/>
                </a:lnSpc>
              </a:pPr>
            </a:p>
          </p:txBody>
        </p:sp>
      </p:grpSp>
      <p:sp>
        <p:nvSpPr>
          <p:cNvPr name="TextBox 21" id="21"/>
          <p:cNvSpPr txBox="true"/>
          <p:nvPr/>
        </p:nvSpPr>
        <p:spPr>
          <a:xfrm rot="0">
            <a:off x="1028700" y="5299920"/>
            <a:ext cx="7839421" cy="3699510"/>
          </a:xfrm>
          <a:prstGeom prst="rect">
            <a:avLst/>
          </a:prstGeom>
        </p:spPr>
        <p:txBody>
          <a:bodyPr anchor="t" rtlCol="false" tIns="0" lIns="0" bIns="0" rIns="0">
            <a:spAutoFit/>
          </a:bodyPr>
          <a:lstStyle/>
          <a:p>
            <a:pPr algn="just">
              <a:lnSpc>
                <a:spcPts val="2940"/>
              </a:lnSpc>
            </a:pPr>
            <a:r>
              <a:rPr lang="en-US" sz="2100">
                <a:solidFill>
                  <a:srgbClr val="1E3E33"/>
                </a:solidFill>
                <a:latin typeface="Open Sans 1"/>
                <a:ea typeface="Open Sans 1"/>
                <a:cs typeface="Open Sans 1"/>
                <a:sym typeface="Open Sans 1"/>
              </a:rPr>
              <a:t>Sustainability-related competencies (systems thinking, innovation, digital literacy, environmental ethics, etc.) and technical skills (renew</a:t>
            </a:r>
            <a:r>
              <a:rPr lang="en-US" sz="2100">
                <a:solidFill>
                  <a:srgbClr val="1E3E33"/>
                </a:solidFill>
                <a:latin typeface="Open Sans 1"/>
                <a:ea typeface="Open Sans 1"/>
                <a:cs typeface="Open Sans 1"/>
                <a:sym typeface="Open Sans 1"/>
              </a:rPr>
              <a:t>able e</a:t>
            </a:r>
            <a:r>
              <a:rPr lang="en-US" sz="2100">
                <a:solidFill>
                  <a:srgbClr val="1E3E33"/>
                </a:solidFill>
                <a:latin typeface="Open Sans 1"/>
                <a:ea typeface="Open Sans 1"/>
                <a:cs typeface="Open Sans 1"/>
                <a:sym typeface="Open Sans 1"/>
              </a:rPr>
              <a:t>nergy systems, waste management, sustainable agriculture) will be embedded into education and training programmers.</a:t>
            </a:r>
          </a:p>
          <a:p>
            <a:pPr algn="just">
              <a:lnSpc>
                <a:spcPts val="2940"/>
              </a:lnSpc>
            </a:pPr>
          </a:p>
          <a:p>
            <a:pPr algn="just">
              <a:lnSpc>
                <a:spcPts val="2940"/>
              </a:lnSpc>
            </a:pPr>
            <a:r>
              <a:rPr lang="en-US" sz="2100">
                <a:solidFill>
                  <a:srgbClr val="1E3E33"/>
                </a:solidFill>
                <a:latin typeface="Open Sans 1"/>
                <a:ea typeface="Open Sans 1"/>
                <a:cs typeface="Open Sans 1"/>
                <a:sym typeface="Open Sans 1"/>
              </a:rPr>
              <a:t>Certification, internships, and industry placements will provide practical experience and enhance employability in green sectors. Upskilling initiatives will support current workers to</a:t>
            </a:r>
          </a:p>
          <a:p>
            <a:pPr algn="just">
              <a:lnSpc>
                <a:spcPts val="2940"/>
              </a:lnSpc>
            </a:pPr>
            <a:r>
              <a:rPr lang="en-US" sz="2100">
                <a:solidFill>
                  <a:srgbClr val="1E3E33"/>
                </a:solidFill>
                <a:latin typeface="Open Sans 1"/>
                <a:ea typeface="Open Sans 1"/>
                <a:cs typeface="Open Sans 1"/>
                <a:sym typeface="Open Sans 1"/>
              </a:rPr>
              <a:t>              transition into green jobs.</a:t>
            </a:r>
          </a:p>
        </p:txBody>
      </p:sp>
      <p:grpSp>
        <p:nvGrpSpPr>
          <p:cNvPr name="Group 22" id="22"/>
          <p:cNvGrpSpPr/>
          <p:nvPr/>
        </p:nvGrpSpPr>
        <p:grpSpPr>
          <a:xfrm rot="0">
            <a:off x="510103" y="8779150"/>
            <a:ext cx="17777897" cy="1804367"/>
            <a:chOff x="0" y="0"/>
            <a:chExt cx="23703863" cy="2405823"/>
          </a:xfrm>
        </p:grpSpPr>
        <p:sp>
          <p:nvSpPr>
            <p:cNvPr name="AutoShape 23" id="23"/>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24" id="24"/>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5" id="25"/>
            <p:cNvGrpSpPr/>
            <p:nvPr/>
          </p:nvGrpSpPr>
          <p:grpSpPr>
            <a:xfrm rot="0">
              <a:off x="21107916" y="319434"/>
              <a:ext cx="1224346" cy="1317214"/>
              <a:chOff x="0" y="0"/>
              <a:chExt cx="447181" cy="481100"/>
            </a:xfrm>
          </p:grpSpPr>
          <p:sp>
            <p:nvSpPr>
              <p:cNvPr name="Freeform 26" id="26"/>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7" id="27"/>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28" id="28"/>
            <p:cNvSpPr txBox="true"/>
            <p:nvPr/>
          </p:nvSpPr>
          <p:spPr>
            <a:xfrm rot="0">
              <a:off x="21107916" y="464862"/>
              <a:ext cx="1224346" cy="1940961"/>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100</a:t>
              </a:r>
            </a:p>
            <a:p>
              <a:pPr algn="ctr">
                <a:lnSpc>
                  <a:spcPts val="6011"/>
                </a:lnSpc>
              </a:pPr>
            </a:p>
          </p:txBody>
        </p:sp>
      </p:grpSp>
      <p:grpSp>
        <p:nvGrpSpPr>
          <p:cNvPr name="Group 29" id="29"/>
          <p:cNvGrpSpPr/>
          <p:nvPr/>
        </p:nvGrpSpPr>
        <p:grpSpPr>
          <a:xfrm rot="0">
            <a:off x="1668620" y="4273369"/>
            <a:ext cx="7337119" cy="848367"/>
            <a:chOff x="0" y="0"/>
            <a:chExt cx="1046031" cy="120949"/>
          </a:xfrm>
        </p:grpSpPr>
        <p:sp>
          <p:nvSpPr>
            <p:cNvPr name="Freeform 30" id="30"/>
            <p:cNvSpPr/>
            <p:nvPr/>
          </p:nvSpPr>
          <p:spPr>
            <a:xfrm flipH="false" flipV="false" rot="0">
              <a:off x="0" y="0"/>
              <a:ext cx="1046031" cy="120949"/>
            </a:xfrm>
            <a:custGeom>
              <a:avLst/>
              <a:gdLst/>
              <a:ahLst/>
              <a:cxnLst/>
              <a:rect r="r" b="b" t="t" l="l"/>
              <a:pathLst>
                <a:path h="120949" w="1046031">
                  <a:moveTo>
                    <a:pt x="14772" y="0"/>
                  </a:moveTo>
                  <a:lnTo>
                    <a:pt x="1031258" y="0"/>
                  </a:lnTo>
                  <a:cubicBezTo>
                    <a:pt x="1039417" y="0"/>
                    <a:pt x="1046031" y="6614"/>
                    <a:pt x="1046031" y="14772"/>
                  </a:cubicBezTo>
                  <a:lnTo>
                    <a:pt x="1046031" y="106177"/>
                  </a:lnTo>
                  <a:cubicBezTo>
                    <a:pt x="1046031" y="110095"/>
                    <a:pt x="1044474" y="113852"/>
                    <a:pt x="1041704" y="116622"/>
                  </a:cubicBezTo>
                  <a:cubicBezTo>
                    <a:pt x="1038933" y="119393"/>
                    <a:pt x="1035176" y="120949"/>
                    <a:pt x="1031258" y="120949"/>
                  </a:cubicBezTo>
                  <a:lnTo>
                    <a:pt x="14772" y="120949"/>
                  </a:lnTo>
                  <a:cubicBezTo>
                    <a:pt x="10855" y="120949"/>
                    <a:pt x="7097" y="119393"/>
                    <a:pt x="4327" y="116622"/>
                  </a:cubicBezTo>
                  <a:cubicBezTo>
                    <a:pt x="1556" y="113852"/>
                    <a:pt x="0" y="110095"/>
                    <a:pt x="0" y="106177"/>
                  </a:cubicBezTo>
                  <a:lnTo>
                    <a:pt x="0" y="14772"/>
                  </a:lnTo>
                  <a:cubicBezTo>
                    <a:pt x="0" y="10855"/>
                    <a:pt x="1556" y="7097"/>
                    <a:pt x="4327" y="4327"/>
                  </a:cubicBezTo>
                  <a:cubicBezTo>
                    <a:pt x="7097" y="1556"/>
                    <a:pt x="10855" y="0"/>
                    <a:pt x="14772" y="0"/>
                  </a:cubicBezTo>
                  <a:close/>
                </a:path>
              </a:pathLst>
            </a:custGeom>
            <a:solidFill>
              <a:srgbClr val="62B34E"/>
            </a:solidFill>
            <a:ln cap="sq">
              <a:noFill/>
              <a:prstDash val="solid"/>
              <a:miter/>
            </a:ln>
          </p:spPr>
        </p:sp>
        <p:sp>
          <p:nvSpPr>
            <p:cNvPr name="TextBox 31" id="31"/>
            <p:cNvSpPr txBox="true"/>
            <p:nvPr/>
          </p:nvSpPr>
          <p:spPr>
            <a:xfrm>
              <a:off x="0" y="-28575"/>
              <a:ext cx="1046031" cy="149524"/>
            </a:xfrm>
            <a:prstGeom prst="rect">
              <a:avLst/>
            </a:prstGeom>
          </p:spPr>
          <p:txBody>
            <a:bodyPr anchor="ctr" rtlCol="false" tIns="181194" lIns="181194" bIns="181194" rIns="181194"/>
            <a:lstStyle/>
            <a:p>
              <a:pPr algn="ctr">
                <a:lnSpc>
                  <a:spcPts val="1960"/>
                </a:lnSpc>
              </a:pPr>
            </a:p>
          </p:txBody>
        </p:sp>
      </p:grpSp>
      <p:grpSp>
        <p:nvGrpSpPr>
          <p:cNvPr name="Group 32" id="32"/>
          <p:cNvGrpSpPr/>
          <p:nvPr/>
        </p:nvGrpSpPr>
        <p:grpSpPr>
          <a:xfrm rot="0">
            <a:off x="759417" y="4073113"/>
            <a:ext cx="1207757" cy="1207757"/>
            <a:chOff x="0" y="0"/>
            <a:chExt cx="812800" cy="812800"/>
          </a:xfrm>
        </p:grpSpPr>
        <p:sp>
          <p:nvSpPr>
            <p:cNvPr name="Freeform 33" id="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0" t="-16747" r="0" b="-16747"/>
              </a:stretch>
            </a:blipFill>
            <a:ln w="28575" cap="sq">
              <a:solidFill>
                <a:srgbClr val="737373"/>
              </a:solidFill>
              <a:prstDash val="solid"/>
              <a:miter/>
            </a:ln>
          </p:spPr>
        </p:sp>
      </p:grpSp>
      <p:sp>
        <p:nvSpPr>
          <p:cNvPr name="TextBox 34" id="34"/>
          <p:cNvSpPr txBox="true"/>
          <p:nvPr/>
        </p:nvSpPr>
        <p:spPr>
          <a:xfrm rot="0">
            <a:off x="3128737" y="4520701"/>
            <a:ext cx="5471454" cy="356235"/>
          </a:xfrm>
          <a:prstGeom prst="rect">
            <a:avLst/>
          </a:prstGeom>
        </p:spPr>
        <p:txBody>
          <a:bodyPr anchor="t" rtlCol="false" tIns="0" lIns="0" bIns="0" rIns="0">
            <a:spAutoFit/>
          </a:bodyPr>
          <a:lstStyle/>
          <a:p>
            <a:pPr algn="l" marL="0" indent="0" lvl="0">
              <a:lnSpc>
                <a:spcPts val="2940"/>
              </a:lnSpc>
              <a:spcBef>
                <a:spcPct val="0"/>
              </a:spcBef>
            </a:pPr>
            <a:r>
              <a:rPr lang="en-US" b="true" sz="2100" strike="noStrike" u="none">
                <a:solidFill>
                  <a:srgbClr val="FFFFFF"/>
                </a:solidFill>
                <a:latin typeface="Open Sans 2 Bold"/>
                <a:ea typeface="Open Sans 2 Bold"/>
                <a:cs typeface="Open Sans 2 Bold"/>
                <a:sym typeface="Open Sans 2 Bold"/>
              </a:rPr>
              <a:t>SKILLS DEVELOPMENT</a:t>
            </a:r>
          </a:p>
        </p:txBody>
      </p:sp>
      <p:grpSp>
        <p:nvGrpSpPr>
          <p:cNvPr name="Group 35" id="35"/>
          <p:cNvGrpSpPr/>
          <p:nvPr/>
        </p:nvGrpSpPr>
        <p:grpSpPr>
          <a:xfrm rot="0">
            <a:off x="10114094" y="4273369"/>
            <a:ext cx="6982000" cy="870131"/>
            <a:chOff x="0" y="0"/>
            <a:chExt cx="1108110" cy="138098"/>
          </a:xfrm>
        </p:grpSpPr>
        <p:sp>
          <p:nvSpPr>
            <p:cNvPr name="Freeform 36" id="36"/>
            <p:cNvSpPr/>
            <p:nvPr/>
          </p:nvSpPr>
          <p:spPr>
            <a:xfrm flipH="false" flipV="false" rot="0">
              <a:off x="0" y="0"/>
              <a:ext cx="1108110" cy="138098"/>
            </a:xfrm>
            <a:custGeom>
              <a:avLst/>
              <a:gdLst/>
              <a:ahLst/>
              <a:cxnLst/>
              <a:rect r="r" b="b" t="t" l="l"/>
              <a:pathLst>
                <a:path h="138098" w="1108110">
                  <a:moveTo>
                    <a:pt x="15524" y="0"/>
                  </a:moveTo>
                  <a:lnTo>
                    <a:pt x="1092586" y="0"/>
                  </a:lnTo>
                  <a:cubicBezTo>
                    <a:pt x="1101159" y="0"/>
                    <a:pt x="1108110" y="6950"/>
                    <a:pt x="1108110" y="15524"/>
                  </a:cubicBezTo>
                  <a:lnTo>
                    <a:pt x="1108110" y="122574"/>
                  </a:lnTo>
                  <a:cubicBezTo>
                    <a:pt x="1108110" y="131148"/>
                    <a:pt x="1101159" y="138098"/>
                    <a:pt x="1092586" y="138098"/>
                  </a:cubicBezTo>
                  <a:lnTo>
                    <a:pt x="15524" y="138098"/>
                  </a:lnTo>
                  <a:cubicBezTo>
                    <a:pt x="6950" y="138098"/>
                    <a:pt x="0" y="131148"/>
                    <a:pt x="0" y="122574"/>
                  </a:cubicBezTo>
                  <a:lnTo>
                    <a:pt x="0" y="15524"/>
                  </a:lnTo>
                  <a:cubicBezTo>
                    <a:pt x="0" y="6950"/>
                    <a:pt x="6950" y="0"/>
                    <a:pt x="15524" y="0"/>
                  </a:cubicBezTo>
                  <a:close/>
                </a:path>
              </a:pathLst>
            </a:custGeom>
            <a:solidFill>
              <a:srgbClr val="62B34E"/>
            </a:solidFill>
            <a:ln cap="sq">
              <a:noFill/>
              <a:prstDash val="solid"/>
              <a:miter/>
            </a:ln>
          </p:spPr>
        </p:sp>
        <p:sp>
          <p:nvSpPr>
            <p:cNvPr name="TextBox 37" id="37"/>
            <p:cNvSpPr txBox="true"/>
            <p:nvPr/>
          </p:nvSpPr>
          <p:spPr>
            <a:xfrm>
              <a:off x="0" y="-38100"/>
              <a:ext cx="1108110" cy="176198"/>
            </a:xfrm>
            <a:prstGeom prst="rect">
              <a:avLst/>
            </a:prstGeom>
          </p:spPr>
          <p:txBody>
            <a:bodyPr anchor="ctr" rtlCol="false" tIns="162764" lIns="162764" bIns="162764" rIns="162764"/>
            <a:lstStyle/>
            <a:p>
              <a:pPr algn="ctr">
                <a:lnSpc>
                  <a:spcPts val="1816"/>
                </a:lnSpc>
              </a:pPr>
            </a:p>
          </p:txBody>
        </p:sp>
      </p:grpSp>
      <p:sp>
        <p:nvSpPr>
          <p:cNvPr name="TextBox 38" id="38"/>
          <p:cNvSpPr txBox="true"/>
          <p:nvPr/>
        </p:nvSpPr>
        <p:spPr>
          <a:xfrm rot="0">
            <a:off x="10314773" y="4470212"/>
            <a:ext cx="7867930" cy="356235"/>
          </a:xfrm>
          <a:prstGeom prst="rect">
            <a:avLst/>
          </a:prstGeom>
        </p:spPr>
        <p:txBody>
          <a:bodyPr anchor="t" rtlCol="false" tIns="0" lIns="0" bIns="0" rIns="0">
            <a:spAutoFit/>
          </a:bodyPr>
          <a:lstStyle/>
          <a:p>
            <a:pPr algn="just"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CAREER GUIDANCE AND INDUSTRY ENGAGEMENT</a:t>
            </a:r>
          </a:p>
        </p:txBody>
      </p:sp>
      <p:grpSp>
        <p:nvGrpSpPr>
          <p:cNvPr name="Group 39" id="39"/>
          <p:cNvGrpSpPr/>
          <p:nvPr/>
        </p:nvGrpSpPr>
        <p:grpSpPr>
          <a:xfrm rot="0">
            <a:off x="16897698" y="4063501"/>
            <a:ext cx="1207757" cy="1207757"/>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5136" t="0" r="-25136" b="0"/>
              </a:stretch>
            </a:blipFill>
            <a:ln w="28575" cap="sq">
              <a:solidFill>
                <a:srgbClr val="EFF1F3"/>
              </a:solidFill>
              <a:prstDash val="solid"/>
              <a:miter/>
            </a:ln>
          </p:spPr>
        </p:sp>
      </p:grpSp>
      <p:sp>
        <p:nvSpPr>
          <p:cNvPr name="TextBox 41" id="41"/>
          <p:cNvSpPr txBox="true"/>
          <p:nvPr/>
        </p:nvSpPr>
        <p:spPr>
          <a:xfrm rot="0">
            <a:off x="10495041" y="5490333"/>
            <a:ext cx="7111241" cy="2956560"/>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Career services will raise awareness of green jo</a:t>
            </a:r>
            <a:r>
              <a:rPr lang="en-US" sz="2100">
                <a:solidFill>
                  <a:srgbClr val="000000"/>
                </a:solidFill>
                <a:latin typeface="Open Sans 1"/>
                <a:ea typeface="Open Sans 1"/>
                <a:cs typeface="Open Sans 1"/>
                <a:sym typeface="Open Sans 1"/>
              </a:rPr>
              <a:t>b oppo</a:t>
            </a:r>
            <a:r>
              <a:rPr lang="en-US" sz="2100">
                <a:solidFill>
                  <a:srgbClr val="000000"/>
                </a:solidFill>
                <a:latin typeface="Open Sans 1"/>
                <a:ea typeface="Open Sans 1"/>
                <a:cs typeface="Open Sans 1"/>
                <a:sym typeface="Open Sans 1"/>
              </a:rPr>
              <a:t>rtunities and guide students and professionals toward suitable pathways through career talks, mentorships, job fairs and advisory services. </a:t>
            </a:r>
          </a:p>
          <a:p>
            <a:pPr algn="just">
              <a:lnSpc>
                <a:spcPts val="2940"/>
              </a:lnSpc>
            </a:pPr>
          </a:p>
          <a:p>
            <a:pPr algn="just">
              <a:lnSpc>
                <a:spcPts val="2940"/>
              </a:lnSpc>
            </a:pPr>
            <a:r>
              <a:rPr lang="en-US" sz="2100">
                <a:solidFill>
                  <a:srgbClr val="000000"/>
                </a:solidFill>
                <a:latin typeface="Open Sans 1"/>
                <a:ea typeface="Open Sans 1"/>
                <a:cs typeface="Open Sans 1"/>
                <a:sym typeface="Open Sans 1"/>
              </a:rPr>
              <a:t>Strong collaboration with industry partners will ensure training remains aligned with evolving labour market needs and supports a future-ready talent pipeline.</a:t>
            </a:r>
          </a:p>
        </p:txBody>
      </p:sp>
      <p:sp>
        <p:nvSpPr>
          <p:cNvPr name="TextBox 42" id="42"/>
          <p:cNvSpPr txBox="true"/>
          <p:nvPr/>
        </p:nvSpPr>
        <p:spPr>
          <a:xfrm rot="0">
            <a:off x="0" y="1964819"/>
            <a:ext cx="8141565"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GREEN CAREER PATHWAYS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9397" r="-23693" b="-25327"/>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4" id="4"/>
          <p:cNvSpPr/>
          <p:nvPr/>
        </p:nvSpPr>
        <p:spPr>
          <a:xfrm flipV="true">
            <a:off x="0" y="1010096"/>
            <a:ext cx="19071852" cy="18604"/>
          </a:xfrm>
          <a:prstGeom prst="line">
            <a:avLst/>
          </a:prstGeom>
          <a:ln cap="flat" w="47625">
            <a:solidFill>
              <a:srgbClr val="0F887C"/>
            </a:solidFill>
            <a:prstDash val="solid"/>
            <a:headEnd type="none" len="sm" w="sm"/>
            <a:tailEnd type="none" len="sm" w="sm"/>
          </a:ln>
        </p:spPr>
      </p:sp>
      <p:sp>
        <p:nvSpPr>
          <p:cNvPr name="Freeform 5" id="5"/>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0840145" y="636773"/>
            <a:ext cx="6419155" cy="2030165"/>
            <a:chOff x="0" y="0"/>
            <a:chExt cx="8558874" cy="2706886"/>
          </a:xfrm>
        </p:grpSpPr>
        <p:grpSp>
          <p:nvGrpSpPr>
            <p:cNvPr name="Group 7" id="7"/>
            <p:cNvGrpSpPr/>
            <p:nvPr/>
          </p:nvGrpSpPr>
          <p:grpSpPr>
            <a:xfrm rot="0">
              <a:off x="0" y="0"/>
              <a:ext cx="8558874" cy="2706886"/>
              <a:chOff x="0" y="0"/>
              <a:chExt cx="2808207" cy="888142"/>
            </a:xfrm>
          </p:grpSpPr>
          <p:sp>
            <p:nvSpPr>
              <p:cNvPr name="Freeform 8" id="8"/>
              <p:cNvSpPr/>
              <p:nvPr/>
            </p:nvSpPr>
            <p:spPr>
              <a:xfrm flipH="false" flipV="false" rot="0">
                <a:off x="0" y="0"/>
                <a:ext cx="2808207" cy="888142"/>
              </a:xfrm>
              <a:custGeom>
                <a:avLst/>
                <a:gdLst/>
                <a:ahLst/>
                <a:cxnLst/>
                <a:rect r="r" b="b" t="t" l="l"/>
                <a:pathLst>
                  <a:path h="888142" w="2808207">
                    <a:moveTo>
                      <a:pt x="16885" y="0"/>
                    </a:moveTo>
                    <a:lnTo>
                      <a:pt x="2791322" y="0"/>
                    </a:lnTo>
                    <a:cubicBezTo>
                      <a:pt x="2800648" y="0"/>
                      <a:pt x="2808207" y="7560"/>
                      <a:pt x="2808207" y="16885"/>
                    </a:cubicBezTo>
                    <a:lnTo>
                      <a:pt x="2808207" y="871257"/>
                    </a:lnTo>
                    <a:cubicBezTo>
                      <a:pt x="2808207" y="880583"/>
                      <a:pt x="2800648" y="888142"/>
                      <a:pt x="2791322" y="888142"/>
                    </a:cubicBezTo>
                    <a:lnTo>
                      <a:pt x="16885" y="888142"/>
                    </a:lnTo>
                    <a:cubicBezTo>
                      <a:pt x="7560" y="888142"/>
                      <a:pt x="0" y="880583"/>
                      <a:pt x="0" y="871257"/>
                    </a:cubicBezTo>
                    <a:lnTo>
                      <a:pt x="0" y="16885"/>
                    </a:lnTo>
                    <a:cubicBezTo>
                      <a:pt x="0" y="7560"/>
                      <a:pt x="7560" y="0"/>
                      <a:pt x="16885" y="0"/>
                    </a:cubicBezTo>
                    <a:close/>
                  </a:path>
                </a:pathLst>
              </a:custGeom>
              <a:solidFill>
                <a:srgbClr val="FAFAFA"/>
              </a:solidFill>
              <a:ln w="142875" cap="sq">
                <a:solidFill>
                  <a:srgbClr val="069C87"/>
                </a:solidFill>
                <a:prstDash val="solid"/>
                <a:miter/>
              </a:ln>
            </p:spPr>
          </p:sp>
          <p:sp>
            <p:nvSpPr>
              <p:cNvPr name="TextBox 9" id="9"/>
              <p:cNvSpPr txBox="true"/>
              <p:nvPr/>
            </p:nvSpPr>
            <p:spPr>
              <a:xfrm>
                <a:off x="0" y="28575"/>
                <a:ext cx="2808207" cy="859567"/>
              </a:xfrm>
              <a:prstGeom prst="rect">
                <a:avLst/>
              </a:prstGeom>
            </p:spPr>
            <p:txBody>
              <a:bodyPr anchor="ctr" rtlCol="false" tIns="53768" lIns="53768" bIns="53768" rIns="53768"/>
              <a:lstStyle/>
              <a:p>
                <a:pPr algn="ctr">
                  <a:lnSpc>
                    <a:spcPts val="1535"/>
                  </a:lnSpc>
                </a:pPr>
              </a:p>
            </p:txBody>
          </p:sp>
        </p:grpSp>
        <p:sp>
          <p:nvSpPr>
            <p:cNvPr name="TextBox 10" id="10"/>
            <p:cNvSpPr txBox="true"/>
            <p:nvPr/>
          </p:nvSpPr>
          <p:spPr>
            <a:xfrm rot="0">
              <a:off x="917181" y="537140"/>
              <a:ext cx="6724512" cy="165324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IMPLEMENTATION</a:t>
              </a:r>
            </a:p>
            <a:p>
              <a:pPr algn="ctr">
                <a:lnSpc>
                  <a:spcPts val="4608"/>
                </a:lnSpc>
              </a:pPr>
              <a:r>
                <a:rPr lang="en-US" b="true" sz="4800" spc="-144">
                  <a:solidFill>
                    <a:srgbClr val="000000"/>
                  </a:solidFill>
                  <a:latin typeface="Neue Montreal Bold"/>
                  <a:ea typeface="Neue Montreal Bold"/>
                  <a:cs typeface="Neue Montreal Bold"/>
                  <a:sym typeface="Neue Montreal Bold"/>
                </a:rPr>
                <a:t>STRATEGY</a:t>
              </a:r>
            </a:p>
          </p:txBody>
        </p:sp>
      </p:grpSp>
      <p:grpSp>
        <p:nvGrpSpPr>
          <p:cNvPr name="Group 11" id="11"/>
          <p:cNvGrpSpPr/>
          <p:nvPr/>
        </p:nvGrpSpPr>
        <p:grpSpPr>
          <a:xfrm rot="0">
            <a:off x="-273758" y="8822751"/>
            <a:ext cx="17819266" cy="1464249"/>
            <a:chOff x="0" y="0"/>
            <a:chExt cx="23759021" cy="1952332"/>
          </a:xfrm>
        </p:grpSpPr>
        <p:sp>
          <p:nvSpPr>
            <p:cNvPr name="AutoShape 12" id="12"/>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13" id="13"/>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14" id="14"/>
          <p:cNvGrpSpPr/>
          <p:nvPr/>
        </p:nvGrpSpPr>
        <p:grpSpPr>
          <a:xfrm rot="0">
            <a:off x="1028700" y="9060920"/>
            <a:ext cx="918260" cy="987911"/>
            <a:chOff x="0" y="0"/>
            <a:chExt cx="1224346" cy="1317214"/>
          </a:xfrm>
        </p:grpSpPr>
        <p:grpSp>
          <p:nvGrpSpPr>
            <p:cNvPr name="Group 15" id="15"/>
            <p:cNvGrpSpPr/>
            <p:nvPr/>
          </p:nvGrpSpPr>
          <p:grpSpPr>
            <a:xfrm rot="0">
              <a:off x="0" y="0"/>
              <a:ext cx="1224346" cy="1317214"/>
              <a:chOff x="0" y="0"/>
              <a:chExt cx="447181" cy="481100"/>
            </a:xfrm>
          </p:grpSpPr>
          <p:sp>
            <p:nvSpPr>
              <p:cNvPr name="Freeform 16" id="16"/>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17" id="17"/>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18" id="18"/>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11</a:t>
              </a:r>
            </a:p>
          </p:txBody>
        </p:sp>
      </p:grpSp>
      <p:grpSp>
        <p:nvGrpSpPr>
          <p:cNvPr name="Group 19" id="19"/>
          <p:cNvGrpSpPr/>
          <p:nvPr/>
        </p:nvGrpSpPr>
        <p:grpSpPr>
          <a:xfrm rot="0">
            <a:off x="461213" y="2750182"/>
            <a:ext cx="16041507" cy="903611"/>
            <a:chOff x="0" y="0"/>
            <a:chExt cx="4281800" cy="241192"/>
          </a:xfrm>
        </p:grpSpPr>
        <p:sp>
          <p:nvSpPr>
            <p:cNvPr name="Freeform 20" id="20"/>
            <p:cNvSpPr/>
            <p:nvPr/>
          </p:nvSpPr>
          <p:spPr>
            <a:xfrm flipH="false" flipV="false" rot="0">
              <a:off x="0" y="0"/>
              <a:ext cx="4281800" cy="241192"/>
            </a:xfrm>
            <a:custGeom>
              <a:avLst/>
              <a:gdLst/>
              <a:ahLst/>
              <a:cxnLst/>
              <a:rect r="r" b="b" t="t" l="l"/>
              <a:pathLst>
                <a:path h="241192" w="4281800">
                  <a:moveTo>
                    <a:pt x="6757" y="0"/>
                  </a:moveTo>
                  <a:lnTo>
                    <a:pt x="4275044" y="0"/>
                  </a:lnTo>
                  <a:cubicBezTo>
                    <a:pt x="4276835" y="0"/>
                    <a:pt x="4278554" y="712"/>
                    <a:pt x="4279821" y="1979"/>
                  </a:cubicBezTo>
                  <a:cubicBezTo>
                    <a:pt x="4281088" y="3246"/>
                    <a:pt x="4281800" y="4965"/>
                    <a:pt x="4281800" y="6757"/>
                  </a:cubicBezTo>
                  <a:lnTo>
                    <a:pt x="4281800" y="234435"/>
                  </a:lnTo>
                  <a:cubicBezTo>
                    <a:pt x="4281800" y="238167"/>
                    <a:pt x="4278775" y="241192"/>
                    <a:pt x="4275044" y="241192"/>
                  </a:cubicBezTo>
                  <a:lnTo>
                    <a:pt x="6757" y="241192"/>
                  </a:lnTo>
                  <a:cubicBezTo>
                    <a:pt x="4965" y="241192"/>
                    <a:pt x="3246" y="240480"/>
                    <a:pt x="1979" y="239213"/>
                  </a:cubicBezTo>
                  <a:cubicBezTo>
                    <a:pt x="712" y="237946"/>
                    <a:pt x="0" y="236227"/>
                    <a:pt x="0" y="234435"/>
                  </a:cubicBezTo>
                  <a:lnTo>
                    <a:pt x="0" y="6757"/>
                  </a:lnTo>
                  <a:cubicBezTo>
                    <a:pt x="0" y="4965"/>
                    <a:pt x="712" y="3246"/>
                    <a:pt x="1979" y="1979"/>
                  </a:cubicBezTo>
                  <a:cubicBezTo>
                    <a:pt x="3246" y="712"/>
                    <a:pt x="4965" y="0"/>
                    <a:pt x="6757" y="0"/>
                  </a:cubicBezTo>
                  <a:close/>
                </a:path>
              </a:pathLst>
            </a:custGeom>
            <a:solidFill>
              <a:srgbClr val="3A777B">
                <a:alpha val="67843"/>
              </a:srgbClr>
            </a:solidFill>
            <a:ln cap="sq">
              <a:noFill/>
              <a:prstDash val="solid"/>
              <a:miter/>
            </a:ln>
          </p:spPr>
        </p:sp>
        <p:sp>
          <p:nvSpPr>
            <p:cNvPr name="TextBox 21" id="21"/>
            <p:cNvSpPr txBox="true"/>
            <p:nvPr/>
          </p:nvSpPr>
          <p:spPr>
            <a:xfrm>
              <a:off x="0" y="-57150"/>
              <a:ext cx="4281800" cy="298342"/>
            </a:xfrm>
            <a:prstGeom prst="rect">
              <a:avLst/>
            </a:prstGeom>
          </p:spPr>
          <p:txBody>
            <a:bodyPr anchor="ctr" rtlCol="false" tIns="71846" lIns="71846" bIns="71846" rIns="71846"/>
            <a:lstStyle/>
            <a:p>
              <a:pPr algn="ctr">
                <a:lnSpc>
                  <a:spcPts val="3775"/>
                </a:lnSpc>
              </a:pPr>
            </a:p>
          </p:txBody>
        </p:sp>
      </p:grpSp>
      <p:sp>
        <p:nvSpPr>
          <p:cNvPr name="TextBox 22" id="22"/>
          <p:cNvSpPr txBox="true"/>
          <p:nvPr/>
        </p:nvSpPr>
        <p:spPr>
          <a:xfrm rot="0">
            <a:off x="713912" y="2790252"/>
            <a:ext cx="15124517"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To create sustainable learning environments, the Ministry will integrate eco-friendly practices into the physical and operational infrastructure of educational institutions. This includes:</a:t>
            </a:r>
          </a:p>
        </p:txBody>
      </p:sp>
      <p:grpSp>
        <p:nvGrpSpPr>
          <p:cNvPr name="Group 23" id="23"/>
          <p:cNvGrpSpPr/>
          <p:nvPr/>
        </p:nvGrpSpPr>
        <p:grpSpPr>
          <a:xfrm rot="0">
            <a:off x="334887" y="4510819"/>
            <a:ext cx="9464432" cy="2096887"/>
            <a:chOff x="0" y="0"/>
            <a:chExt cx="1635306" cy="362309"/>
          </a:xfrm>
        </p:grpSpPr>
        <p:sp>
          <p:nvSpPr>
            <p:cNvPr name="Freeform 24" id="24"/>
            <p:cNvSpPr/>
            <p:nvPr/>
          </p:nvSpPr>
          <p:spPr>
            <a:xfrm flipH="false" flipV="false" rot="0">
              <a:off x="0" y="0"/>
              <a:ext cx="1635306" cy="362309"/>
            </a:xfrm>
            <a:custGeom>
              <a:avLst/>
              <a:gdLst/>
              <a:ahLst/>
              <a:cxnLst/>
              <a:rect r="r" b="b" t="t" l="l"/>
              <a:pathLst>
                <a:path h="362309" w="1635306">
                  <a:moveTo>
                    <a:pt x="11452" y="0"/>
                  </a:moveTo>
                  <a:lnTo>
                    <a:pt x="1623854" y="0"/>
                  </a:lnTo>
                  <a:cubicBezTo>
                    <a:pt x="1630178" y="0"/>
                    <a:pt x="1635306" y="5127"/>
                    <a:pt x="1635306" y="11452"/>
                  </a:cubicBezTo>
                  <a:lnTo>
                    <a:pt x="1635306" y="350857"/>
                  </a:lnTo>
                  <a:cubicBezTo>
                    <a:pt x="1635306" y="353894"/>
                    <a:pt x="1634099" y="356807"/>
                    <a:pt x="1631951" y="358955"/>
                  </a:cubicBezTo>
                  <a:cubicBezTo>
                    <a:pt x="1629804" y="361103"/>
                    <a:pt x="1626891" y="362309"/>
                    <a:pt x="1623854" y="362309"/>
                  </a:cubicBezTo>
                  <a:lnTo>
                    <a:pt x="11452" y="362309"/>
                  </a:lnTo>
                  <a:cubicBezTo>
                    <a:pt x="5127" y="362309"/>
                    <a:pt x="0" y="357182"/>
                    <a:pt x="0" y="350857"/>
                  </a:cubicBezTo>
                  <a:lnTo>
                    <a:pt x="0" y="11452"/>
                  </a:lnTo>
                  <a:cubicBezTo>
                    <a:pt x="0" y="5127"/>
                    <a:pt x="5127" y="0"/>
                    <a:pt x="11452" y="0"/>
                  </a:cubicBezTo>
                  <a:close/>
                </a:path>
              </a:pathLst>
            </a:custGeom>
            <a:solidFill>
              <a:srgbClr val="FAFAFA">
                <a:alpha val="87843"/>
              </a:srgbClr>
            </a:solidFill>
          </p:spPr>
        </p:sp>
        <p:sp>
          <p:nvSpPr>
            <p:cNvPr name="TextBox 25" id="25"/>
            <p:cNvSpPr txBox="true"/>
            <p:nvPr/>
          </p:nvSpPr>
          <p:spPr>
            <a:xfrm>
              <a:off x="0" y="-28575"/>
              <a:ext cx="1635306" cy="390884"/>
            </a:xfrm>
            <a:prstGeom prst="rect">
              <a:avLst/>
            </a:prstGeom>
          </p:spPr>
          <p:txBody>
            <a:bodyPr anchor="ctr" rtlCol="false" tIns="71846" lIns="71846" bIns="71846" rIns="71846"/>
            <a:lstStyle/>
            <a:p>
              <a:pPr algn="ctr">
                <a:lnSpc>
                  <a:spcPts val="2376"/>
                </a:lnSpc>
              </a:pPr>
            </a:p>
          </p:txBody>
        </p:sp>
      </p:grpSp>
      <p:sp>
        <p:nvSpPr>
          <p:cNvPr name="TextBox 26" id="26"/>
          <p:cNvSpPr txBox="true"/>
          <p:nvPr/>
        </p:nvSpPr>
        <p:spPr>
          <a:xfrm rot="0">
            <a:off x="631613" y="4906695"/>
            <a:ext cx="8870980" cy="1470660"/>
          </a:xfrm>
          <a:prstGeom prst="rect">
            <a:avLst/>
          </a:prstGeom>
        </p:spPr>
        <p:txBody>
          <a:bodyPr anchor="t" rtlCol="false" tIns="0" lIns="0" bIns="0" rIns="0">
            <a:spAutoFit/>
          </a:bodyPr>
          <a:lstStyle/>
          <a:p>
            <a:pPr algn="just">
              <a:lnSpc>
                <a:spcPts val="2940"/>
              </a:lnSpc>
              <a:spcBef>
                <a:spcPct val="0"/>
              </a:spcBef>
            </a:pPr>
            <a:r>
              <a:rPr lang="en-US" sz="2100" spc="63">
                <a:solidFill>
                  <a:srgbClr val="1E3E33"/>
                </a:solidFill>
                <a:latin typeface="Open Sans 1"/>
                <a:ea typeface="Open Sans 1"/>
                <a:cs typeface="Open Sans 1"/>
                <a:sym typeface="Open Sans 1"/>
              </a:rPr>
              <a:t>All new and renovated facilities will follow green standards focused on energy efficiency, water conservation, sustainable materials, and better indoor air quality. Existing facilities will be progres</a:t>
            </a:r>
            <a:r>
              <a:rPr lang="en-US" sz="2100" spc="63">
                <a:solidFill>
                  <a:srgbClr val="1E3E33"/>
                </a:solidFill>
                <a:latin typeface="Open Sans 1"/>
                <a:ea typeface="Open Sans 1"/>
                <a:cs typeface="Open Sans 1"/>
                <a:sym typeface="Open Sans 1"/>
              </a:rPr>
              <a:t>sively upgraded to meet national sustainability benchmarks.</a:t>
            </a:r>
          </a:p>
        </p:txBody>
      </p:sp>
      <p:grpSp>
        <p:nvGrpSpPr>
          <p:cNvPr name="Group 27" id="27"/>
          <p:cNvGrpSpPr/>
          <p:nvPr/>
        </p:nvGrpSpPr>
        <p:grpSpPr>
          <a:xfrm rot="0">
            <a:off x="879892" y="4135072"/>
            <a:ext cx="5684115" cy="554586"/>
            <a:chOff x="0" y="0"/>
            <a:chExt cx="810367" cy="79066"/>
          </a:xfrm>
        </p:grpSpPr>
        <p:sp>
          <p:nvSpPr>
            <p:cNvPr name="Freeform 28" id="28"/>
            <p:cNvSpPr/>
            <p:nvPr/>
          </p:nvSpPr>
          <p:spPr>
            <a:xfrm flipH="false" flipV="false" rot="0">
              <a:off x="0" y="0"/>
              <a:ext cx="810367" cy="79066"/>
            </a:xfrm>
            <a:custGeom>
              <a:avLst/>
              <a:gdLst/>
              <a:ahLst/>
              <a:cxnLst/>
              <a:rect r="r" b="b" t="t" l="l"/>
              <a:pathLst>
                <a:path h="79066" w="810367">
                  <a:moveTo>
                    <a:pt x="19068" y="0"/>
                  </a:moveTo>
                  <a:lnTo>
                    <a:pt x="791298" y="0"/>
                  </a:lnTo>
                  <a:cubicBezTo>
                    <a:pt x="796356" y="0"/>
                    <a:pt x="801206" y="2009"/>
                    <a:pt x="804782" y="5585"/>
                  </a:cubicBezTo>
                  <a:cubicBezTo>
                    <a:pt x="808358" y="9161"/>
                    <a:pt x="810367" y="14011"/>
                    <a:pt x="810367" y="19068"/>
                  </a:cubicBezTo>
                  <a:lnTo>
                    <a:pt x="810367" y="59997"/>
                  </a:lnTo>
                  <a:cubicBezTo>
                    <a:pt x="810367" y="65055"/>
                    <a:pt x="808358" y="69905"/>
                    <a:pt x="804782" y="73481"/>
                  </a:cubicBezTo>
                  <a:cubicBezTo>
                    <a:pt x="801206" y="77057"/>
                    <a:pt x="796356" y="79066"/>
                    <a:pt x="791298" y="79066"/>
                  </a:cubicBezTo>
                  <a:lnTo>
                    <a:pt x="19068" y="79066"/>
                  </a:lnTo>
                  <a:cubicBezTo>
                    <a:pt x="14011" y="79066"/>
                    <a:pt x="9161" y="77057"/>
                    <a:pt x="5585" y="73481"/>
                  </a:cubicBezTo>
                  <a:cubicBezTo>
                    <a:pt x="2009" y="69905"/>
                    <a:pt x="0" y="65055"/>
                    <a:pt x="0" y="59997"/>
                  </a:cubicBezTo>
                  <a:lnTo>
                    <a:pt x="0" y="19068"/>
                  </a:lnTo>
                  <a:cubicBezTo>
                    <a:pt x="0" y="14011"/>
                    <a:pt x="2009" y="9161"/>
                    <a:pt x="5585" y="5585"/>
                  </a:cubicBezTo>
                  <a:cubicBezTo>
                    <a:pt x="9161" y="2009"/>
                    <a:pt x="14011" y="0"/>
                    <a:pt x="19068" y="0"/>
                  </a:cubicBezTo>
                  <a:close/>
                </a:path>
              </a:pathLst>
            </a:custGeom>
            <a:solidFill>
              <a:srgbClr val="62B34E"/>
            </a:solidFill>
            <a:ln cap="sq">
              <a:noFill/>
              <a:prstDash val="solid"/>
              <a:miter/>
            </a:ln>
          </p:spPr>
        </p:sp>
        <p:sp>
          <p:nvSpPr>
            <p:cNvPr name="TextBox 29" id="29"/>
            <p:cNvSpPr txBox="true"/>
            <p:nvPr/>
          </p:nvSpPr>
          <p:spPr>
            <a:xfrm>
              <a:off x="0" y="-28575"/>
              <a:ext cx="810367" cy="107641"/>
            </a:xfrm>
            <a:prstGeom prst="rect">
              <a:avLst/>
            </a:prstGeom>
          </p:spPr>
          <p:txBody>
            <a:bodyPr anchor="ctr" rtlCol="false" tIns="181194" lIns="181194" bIns="181194" rIns="181194"/>
            <a:lstStyle/>
            <a:p>
              <a:pPr algn="ctr">
                <a:lnSpc>
                  <a:spcPts val="1960"/>
                </a:lnSpc>
              </a:pPr>
            </a:p>
          </p:txBody>
        </p:sp>
      </p:grpSp>
      <p:sp>
        <p:nvSpPr>
          <p:cNvPr name="TextBox 30" id="30"/>
          <p:cNvSpPr txBox="true"/>
          <p:nvPr/>
        </p:nvSpPr>
        <p:spPr>
          <a:xfrm rot="0">
            <a:off x="1860588" y="4215197"/>
            <a:ext cx="4275360" cy="356235"/>
          </a:xfrm>
          <a:prstGeom prst="rect">
            <a:avLst/>
          </a:prstGeom>
        </p:spPr>
        <p:txBody>
          <a:bodyPr anchor="t" rtlCol="false" tIns="0" lIns="0" bIns="0" rIns="0">
            <a:spAutoFit/>
          </a:bodyPr>
          <a:lstStyle/>
          <a:p>
            <a:pPr algn="l" marL="0" indent="0" lvl="0">
              <a:lnSpc>
                <a:spcPts val="2940"/>
              </a:lnSpc>
              <a:spcBef>
                <a:spcPct val="0"/>
              </a:spcBef>
            </a:pPr>
            <a:r>
              <a:rPr lang="en-US" b="true" sz="2100" strike="noStrike" u="none">
                <a:solidFill>
                  <a:srgbClr val="FFFFFF"/>
                </a:solidFill>
                <a:latin typeface="Open Sans 2 Bold"/>
                <a:ea typeface="Open Sans 2 Bold"/>
                <a:cs typeface="Open Sans 2 Bold"/>
                <a:sym typeface="Open Sans 2 Bold"/>
              </a:rPr>
              <a:t>GREEN BUILDING STANDARDS</a:t>
            </a:r>
          </a:p>
        </p:txBody>
      </p:sp>
      <p:sp>
        <p:nvSpPr>
          <p:cNvPr name="TextBox 31" id="31"/>
          <p:cNvSpPr txBox="true"/>
          <p:nvPr/>
        </p:nvSpPr>
        <p:spPr>
          <a:xfrm rot="0">
            <a:off x="398485" y="1945637"/>
            <a:ext cx="7199566"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GREEN INFRASTRUCTURE</a:t>
            </a:r>
          </a:p>
        </p:txBody>
      </p:sp>
      <p:grpSp>
        <p:nvGrpSpPr>
          <p:cNvPr name="Group 32" id="32"/>
          <p:cNvGrpSpPr/>
          <p:nvPr/>
        </p:nvGrpSpPr>
        <p:grpSpPr>
          <a:xfrm rot="0">
            <a:off x="334887" y="7008728"/>
            <a:ext cx="9464432" cy="1933731"/>
            <a:chOff x="0" y="0"/>
            <a:chExt cx="2544706" cy="519923"/>
          </a:xfrm>
        </p:grpSpPr>
        <p:sp>
          <p:nvSpPr>
            <p:cNvPr name="Freeform 33" id="33"/>
            <p:cNvSpPr/>
            <p:nvPr/>
          </p:nvSpPr>
          <p:spPr>
            <a:xfrm flipH="false" flipV="false" rot="0">
              <a:off x="0" y="0"/>
              <a:ext cx="2544706" cy="519923"/>
            </a:xfrm>
            <a:custGeom>
              <a:avLst/>
              <a:gdLst/>
              <a:ahLst/>
              <a:cxnLst/>
              <a:rect r="r" b="b" t="t" l="l"/>
              <a:pathLst>
                <a:path h="519923" w="2544706">
                  <a:moveTo>
                    <a:pt x="11452" y="0"/>
                  </a:moveTo>
                  <a:lnTo>
                    <a:pt x="2533254" y="0"/>
                  </a:lnTo>
                  <a:cubicBezTo>
                    <a:pt x="2539579" y="0"/>
                    <a:pt x="2544706" y="5127"/>
                    <a:pt x="2544706" y="11452"/>
                  </a:cubicBezTo>
                  <a:lnTo>
                    <a:pt x="2544706" y="508471"/>
                  </a:lnTo>
                  <a:cubicBezTo>
                    <a:pt x="2544706" y="514796"/>
                    <a:pt x="2539579" y="519923"/>
                    <a:pt x="2533254" y="519923"/>
                  </a:cubicBezTo>
                  <a:lnTo>
                    <a:pt x="11452" y="519923"/>
                  </a:lnTo>
                  <a:cubicBezTo>
                    <a:pt x="5127" y="519923"/>
                    <a:pt x="0" y="514796"/>
                    <a:pt x="0" y="508471"/>
                  </a:cubicBezTo>
                  <a:lnTo>
                    <a:pt x="0" y="11452"/>
                  </a:lnTo>
                  <a:cubicBezTo>
                    <a:pt x="0" y="5127"/>
                    <a:pt x="5127" y="0"/>
                    <a:pt x="11452" y="0"/>
                  </a:cubicBezTo>
                  <a:close/>
                </a:path>
              </a:pathLst>
            </a:custGeom>
            <a:solidFill>
              <a:srgbClr val="FAFAFA">
                <a:alpha val="87843"/>
              </a:srgbClr>
            </a:solidFill>
          </p:spPr>
        </p:sp>
        <p:sp>
          <p:nvSpPr>
            <p:cNvPr name="TextBox 34" id="34"/>
            <p:cNvSpPr txBox="true"/>
            <p:nvPr/>
          </p:nvSpPr>
          <p:spPr>
            <a:xfrm>
              <a:off x="0" y="-28575"/>
              <a:ext cx="2544706" cy="548498"/>
            </a:xfrm>
            <a:prstGeom prst="rect">
              <a:avLst/>
            </a:prstGeom>
          </p:spPr>
          <p:txBody>
            <a:bodyPr anchor="ctr" rtlCol="false" tIns="60730" lIns="60730" bIns="60730" rIns="60730"/>
            <a:lstStyle/>
            <a:p>
              <a:pPr algn="ctr">
                <a:lnSpc>
                  <a:spcPts val="2376"/>
                </a:lnSpc>
              </a:pPr>
            </a:p>
          </p:txBody>
        </p:sp>
      </p:grpSp>
      <p:sp>
        <p:nvSpPr>
          <p:cNvPr name="TextBox 35" id="35"/>
          <p:cNvSpPr txBox="true"/>
          <p:nvPr/>
        </p:nvSpPr>
        <p:spPr>
          <a:xfrm rot="0">
            <a:off x="569290" y="7671823"/>
            <a:ext cx="8995626" cy="1099185"/>
          </a:xfrm>
          <a:prstGeom prst="rect">
            <a:avLst/>
          </a:prstGeom>
        </p:spPr>
        <p:txBody>
          <a:bodyPr anchor="t" rtlCol="false" tIns="0" lIns="0" bIns="0" rIns="0">
            <a:spAutoFit/>
          </a:bodyPr>
          <a:lstStyle/>
          <a:p>
            <a:pPr algn="just">
              <a:lnSpc>
                <a:spcPts val="2940"/>
              </a:lnSpc>
              <a:spcBef>
                <a:spcPct val="0"/>
              </a:spcBef>
            </a:pPr>
            <a:r>
              <a:rPr lang="en-US" sz="2100" spc="63">
                <a:solidFill>
                  <a:srgbClr val="1E3E33"/>
                </a:solidFill>
                <a:latin typeface="Open Sans 1"/>
                <a:ea typeface="Open Sans 1"/>
                <a:cs typeface="Open Sans 1"/>
                <a:sym typeface="Open Sans 1"/>
              </a:rPr>
              <a:t>Development of school gardens, urban farms and biodiversity zones to support ecological education, en</a:t>
            </a:r>
            <a:r>
              <a:rPr lang="en-US" sz="2100" spc="63">
                <a:solidFill>
                  <a:srgbClr val="1E3E33"/>
                </a:solidFill>
                <a:latin typeface="Open Sans 1"/>
                <a:ea typeface="Open Sans 1"/>
                <a:cs typeface="Open Sans 1"/>
                <a:sym typeface="Open Sans 1"/>
              </a:rPr>
              <a:t>hance well-being and adapt to climate change using sustainable landscape practices.</a:t>
            </a:r>
          </a:p>
        </p:txBody>
      </p:sp>
      <p:grpSp>
        <p:nvGrpSpPr>
          <p:cNvPr name="Group 36" id="36"/>
          <p:cNvGrpSpPr/>
          <p:nvPr/>
        </p:nvGrpSpPr>
        <p:grpSpPr>
          <a:xfrm rot="0">
            <a:off x="879892" y="6708090"/>
            <a:ext cx="5684115" cy="554586"/>
            <a:chOff x="0" y="0"/>
            <a:chExt cx="810367" cy="79066"/>
          </a:xfrm>
        </p:grpSpPr>
        <p:sp>
          <p:nvSpPr>
            <p:cNvPr name="Freeform 37" id="37"/>
            <p:cNvSpPr/>
            <p:nvPr/>
          </p:nvSpPr>
          <p:spPr>
            <a:xfrm flipH="false" flipV="false" rot="0">
              <a:off x="0" y="0"/>
              <a:ext cx="810367" cy="79066"/>
            </a:xfrm>
            <a:custGeom>
              <a:avLst/>
              <a:gdLst/>
              <a:ahLst/>
              <a:cxnLst/>
              <a:rect r="r" b="b" t="t" l="l"/>
              <a:pathLst>
                <a:path h="79066" w="810367">
                  <a:moveTo>
                    <a:pt x="19068" y="0"/>
                  </a:moveTo>
                  <a:lnTo>
                    <a:pt x="791298" y="0"/>
                  </a:lnTo>
                  <a:cubicBezTo>
                    <a:pt x="796356" y="0"/>
                    <a:pt x="801206" y="2009"/>
                    <a:pt x="804782" y="5585"/>
                  </a:cubicBezTo>
                  <a:cubicBezTo>
                    <a:pt x="808358" y="9161"/>
                    <a:pt x="810367" y="14011"/>
                    <a:pt x="810367" y="19068"/>
                  </a:cubicBezTo>
                  <a:lnTo>
                    <a:pt x="810367" y="59997"/>
                  </a:lnTo>
                  <a:cubicBezTo>
                    <a:pt x="810367" y="65055"/>
                    <a:pt x="808358" y="69905"/>
                    <a:pt x="804782" y="73481"/>
                  </a:cubicBezTo>
                  <a:cubicBezTo>
                    <a:pt x="801206" y="77057"/>
                    <a:pt x="796356" y="79066"/>
                    <a:pt x="791298" y="79066"/>
                  </a:cubicBezTo>
                  <a:lnTo>
                    <a:pt x="19068" y="79066"/>
                  </a:lnTo>
                  <a:cubicBezTo>
                    <a:pt x="14011" y="79066"/>
                    <a:pt x="9161" y="77057"/>
                    <a:pt x="5585" y="73481"/>
                  </a:cubicBezTo>
                  <a:cubicBezTo>
                    <a:pt x="2009" y="69905"/>
                    <a:pt x="0" y="65055"/>
                    <a:pt x="0" y="59997"/>
                  </a:cubicBezTo>
                  <a:lnTo>
                    <a:pt x="0" y="19068"/>
                  </a:lnTo>
                  <a:cubicBezTo>
                    <a:pt x="0" y="14011"/>
                    <a:pt x="2009" y="9161"/>
                    <a:pt x="5585" y="5585"/>
                  </a:cubicBezTo>
                  <a:cubicBezTo>
                    <a:pt x="9161" y="2009"/>
                    <a:pt x="14011" y="0"/>
                    <a:pt x="19068" y="0"/>
                  </a:cubicBezTo>
                  <a:close/>
                </a:path>
              </a:pathLst>
            </a:custGeom>
            <a:solidFill>
              <a:srgbClr val="62B34E"/>
            </a:solidFill>
            <a:ln cap="sq">
              <a:noFill/>
              <a:prstDash val="solid"/>
              <a:miter/>
            </a:ln>
          </p:spPr>
        </p:sp>
        <p:sp>
          <p:nvSpPr>
            <p:cNvPr name="TextBox 38" id="38"/>
            <p:cNvSpPr txBox="true"/>
            <p:nvPr/>
          </p:nvSpPr>
          <p:spPr>
            <a:xfrm>
              <a:off x="0" y="-28575"/>
              <a:ext cx="810367" cy="107641"/>
            </a:xfrm>
            <a:prstGeom prst="rect">
              <a:avLst/>
            </a:prstGeom>
          </p:spPr>
          <p:txBody>
            <a:bodyPr anchor="ctr" rtlCol="false" tIns="181194" lIns="181194" bIns="181194" rIns="181194"/>
            <a:lstStyle/>
            <a:p>
              <a:pPr algn="ctr">
                <a:lnSpc>
                  <a:spcPts val="1960"/>
                </a:lnSpc>
              </a:pPr>
            </a:p>
          </p:txBody>
        </p:sp>
      </p:grpSp>
      <p:sp>
        <p:nvSpPr>
          <p:cNvPr name="TextBox 39" id="39"/>
          <p:cNvSpPr txBox="true"/>
          <p:nvPr/>
        </p:nvSpPr>
        <p:spPr>
          <a:xfrm rot="0">
            <a:off x="1946960" y="6811560"/>
            <a:ext cx="3633089" cy="356235"/>
          </a:xfrm>
          <a:prstGeom prst="rect">
            <a:avLst/>
          </a:prstGeom>
        </p:spPr>
        <p:txBody>
          <a:bodyPr anchor="t" rtlCol="false" tIns="0" lIns="0" bIns="0" rIns="0">
            <a:spAutoFit/>
          </a:bodyPr>
          <a:lstStyle/>
          <a:p>
            <a:pPr algn="l" marL="0" indent="0" lvl="0">
              <a:lnSpc>
                <a:spcPts val="2940"/>
              </a:lnSpc>
              <a:spcBef>
                <a:spcPct val="0"/>
              </a:spcBef>
            </a:pPr>
            <a:r>
              <a:rPr lang="en-US" b="true" sz="2100" strike="noStrike" u="none">
                <a:solidFill>
                  <a:srgbClr val="FFFFFF"/>
                </a:solidFill>
                <a:latin typeface="Open Sans 2 Bold"/>
                <a:ea typeface="Open Sans 2 Bold"/>
                <a:cs typeface="Open Sans 2 Bold"/>
                <a:sym typeface="Open Sans 2 Bold"/>
              </a:rPr>
              <a:t>GREEN SPACE</a:t>
            </a:r>
          </a:p>
        </p:txBody>
      </p:sp>
      <p:grpSp>
        <p:nvGrpSpPr>
          <p:cNvPr name="Group 40" id="40"/>
          <p:cNvGrpSpPr/>
          <p:nvPr/>
        </p:nvGrpSpPr>
        <p:grpSpPr>
          <a:xfrm rot="0">
            <a:off x="500816" y="3737037"/>
            <a:ext cx="1207757" cy="1207757"/>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16747" t="0" r="-16747" b="0"/>
              </a:stretch>
            </a:blipFill>
            <a:ln w="28575" cap="sq">
              <a:solidFill>
                <a:srgbClr val="EFF1F3"/>
              </a:solidFill>
              <a:prstDash val="solid"/>
              <a:miter/>
            </a:ln>
          </p:spPr>
        </p:sp>
      </p:grpSp>
      <p:grpSp>
        <p:nvGrpSpPr>
          <p:cNvPr name="Group 42" id="42"/>
          <p:cNvGrpSpPr/>
          <p:nvPr/>
        </p:nvGrpSpPr>
        <p:grpSpPr>
          <a:xfrm rot="0">
            <a:off x="500816" y="6458071"/>
            <a:ext cx="1200110" cy="1200110"/>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0" t="-39795" r="0" b="-39795"/>
              </a:stretch>
            </a:blipFill>
            <a:ln w="28575" cap="sq">
              <a:solidFill>
                <a:srgbClr val="EFF1F3"/>
              </a:solidFill>
              <a:prstDash val="solid"/>
              <a:miter/>
            </a:ln>
          </p:spPr>
        </p:sp>
      </p:grpSp>
      <p:grpSp>
        <p:nvGrpSpPr>
          <p:cNvPr name="Group 44" id="44"/>
          <p:cNvGrpSpPr/>
          <p:nvPr/>
        </p:nvGrpSpPr>
        <p:grpSpPr>
          <a:xfrm rot="0">
            <a:off x="10278398" y="4332116"/>
            <a:ext cx="7594405" cy="2065843"/>
            <a:chOff x="0" y="0"/>
            <a:chExt cx="1872994" cy="509495"/>
          </a:xfrm>
        </p:grpSpPr>
        <p:sp>
          <p:nvSpPr>
            <p:cNvPr name="Freeform 45" id="45"/>
            <p:cNvSpPr/>
            <p:nvPr/>
          </p:nvSpPr>
          <p:spPr>
            <a:xfrm flipH="false" flipV="false" rot="0">
              <a:off x="0" y="0"/>
              <a:ext cx="1872994" cy="509495"/>
            </a:xfrm>
            <a:custGeom>
              <a:avLst/>
              <a:gdLst/>
              <a:ahLst/>
              <a:cxnLst/>
              <a:rect r="r" b="b" t="t" l="l"/>
              <a:pathLst>
                <a:path h="509495" w="1872994">
                  <a:moveTo>
                    <a:pt x="14272" y="0"/>
                  </a:moveTo>
                  <a:lnTo>
                    <a:pt x="1858722" y="0"/>
                  </a:lnTo>
                  <a:cubicBezTo>
                    <a:pt x="1866604" y="0"/>
                    <a:pt x="1872994" y="6390"/>
                    <a:pt x="1872994" y="14272"/>
                  </a:cubicBezTo>
                  <a:lnTo>
                    <a:pt x="1872994" y="495223"/>
                  </a:lnTo>
                  <a:cubicBezTo>
                    <a:pt x="1872994" y="499008"/>
                    <a:pt x="1871490" y="502638"/>
                    <a:pt x="1868814" y="505315"/>
                  </a:cubicBezTo>
                  <a:cubicBezTo>
                    <a:pt x="1866137" y="507991"/>
                    <a:pt x="1862507" y="509495"/>
                    <a:pt x="1858722" y="509495"/>
                  </a:cubicBezTo>
                  <a:lnTo>
                    <a:pt x="14272" y="509495"/>
                  </a:lnTo>
                  <a:cubicBezTo>
                    <a:pt x="6390" y="509495"/>
                    <a:pt x="0" y="503105"/>
                    <a:pt x="0" y="495223"/>
                  </a:cubicBezTo>
                  <a:lnTo>
                    <a:pt x="0" y="14272"/>
                  </a:lnTo>
                  <a:cubicBezTo>
                    <a:pt x="0" y="6390"/>
                    <a:pt x="6390" y="0"/>
                    <a:pt x="14272" y="0"/>
                  </a:cubicBezTo>
                  <a:close/>
                </a:path>
              </a:pathLst>
            </a:custGeom>
            <a:solidFill>
              <a:srgbClr val="FAFAFA">
                <a:alpha val="87843"/>
              </a:srgbClr>
            </a:solidFill>
          </p:spPr>
        </p:sp>
        <p:sp>
          <p:nvSpPr>
            <p:cNvPr name="TextBox 46" id="46"/>
            <p:cNvSpPr txBox="true"/>
            <p:nvPr/>
          </p:nvSpPr>
          <p:spPr>
            <a:xfrm>
              <a:off x="0" y="-28575"/>
              <a:ext cx="1872994" cy="538070"/>
            </a:xfrm>
            <a:prstGeom prst="rect">
              <a:avLst/>
            </a:prstGeom>
          </p:spPr>
          <p:txBody>
            <a:bodyPr anchor="ctr" rtlCol="false" tIns="104742" lIns="104742" bIns="104742" rIns="104742"/>
            <a:lstStyle/>
            <a:p>
              <a:pPr algn="ctr">
                <a:lnSpc>
                  <a:spcPts val="2376"/>
                </a:lnSpc>
              </a:pPr>
            </a:p>
          </p:txBody>
        </p:sp>
      </p:grpSp>
      <p:sp>
        <p:nvSpPr>
          <p:cNvPr name="TextBox 47" id="47"/>
          <p:cNvSpPr txBox="true"/>
          <p:nvPr/>
        </p:nvSpPr>
        <p:spPr>
          <a:xfrm rot="0">
            <a:off x="10513921" y="4805511"/>
            <a:ext cx="5988799" cy="1099185"/>
          </a:xfrm>
          <a:prstGeom prst="rect">
            <a:avLst/>
          </a:prstGeom>
        </p:spPr>
        <p:txBody>
          <a:bodyPr anchor="t" rtlCol="false" tIns="0" lIns="0" bIns="0" rIns="0">
            <a:spAutoFit/>
          </a:bodyPr>
          <a:lstStyle/>
          <a:p>
            <a:pPr algn="just">
              <a:lnSpc>
                <a:spcPts val="2940"/>
              </a:lnSpc>
              <a:spcBef>
                <a:spcPct val="0"/>
              </a:spcBef>
            </a:pPr>
            <a:r>
              <a:rPr lang="en-US" sz="2100" spc="63">
                <a:solidFill>
                  <a:srgbClr val="1E3E33"/>
                </a:solidFill>
                <a:latin typeface="Open Sans 1"/>
                <a:ea typeface="Open Sans 1"/>
                <a:cs typeface="Open Sans 1"/>
                <a:sym typeface="Open Sans 1"/>
              </a:rPr>
              <a:t>Increased use of solar and other renewable energy systems to lower </a:t>
            </a:r>
            <a:r>
              <a:rPr lang="en-US" sz="2100" spc="63">
                <a:solidFill>
                  <a:srgbClr val="1E3E33"/>
                </a:solidFill>
                <a:latin typeface="Open Sans 1"/>
                <a:ea typeface="Open Sans 1"/>
                <a:cs typeface="Open Sans 1"/>
                <a:sym typeface="Open Sans 1"/>
              </a:rPr>
              <a:t>emissions and serve as hands-on learning tools for students.</a:t>
            </a:r>
          </a:p>
        </p:txBody>
      </p:sp>
      <p:grpSp>
        <p:nvGrpSpPr>
          <p:cNvPr name="Group 48" id="48"/>
          <p:cNvGrpSpPr/>
          <p:nvPr/>
        </p:nvGrpSpPr>
        <p:grpSpPr>
          <a:xfrm rot="0">
            <a:off x="10192958" y="6799239"/>
            <a:ext cx="7679845" cy="1976703"/>
            <a:chOff x="0" y="0"/>
            <a:chExt cx="2184417" cy="562243"/>
          </a:xfrm>
        </p:grpSpPr>
        <p:sp>
          <p:nvSpPr>
            <p:cNvPr name="Freeform 49" id="49"/>
            <p:cNvSpPr/>
            <p:nvPr/>
          </p:nvSpPr>
          <p:spPr>
            <a:xfrm flipH="false" flipV="false" rot="0">
              <a:off x="0" y="0"/>
              <a:ext cx="2184417" cy="562243"/>
            </a:xfrm>
            <a:custGeom>
              <a:avLst/>
              <a:gdLst/>
              <a:ahLst/>
              <a:cxnLst/>
              <a:rect r="r" b="b" t="t" l="l"/>
              <a:pathLst>
                <a:path h="562243" w="2184417">
                  <a:moveTo>
                    <a:pt x="14113" y="0"/>
                  </a:moveTo>
                  <a:lnTo>
                    <a:pt x="2170304" y="0"/>
                  </a:lnTo>
                  <a:cubicBezTo>
                    <a:pt x="2174047" y="0"/>
                    <a:pt x="2177636" y="1487"/>
                    <a:pt x="2180283" y="4134"/>
                  </a:cubicBezTo>
                  <a:cubicBezTo>
                    <a:pt x="2182930" y="6780"/>
                    <a:pt x="2184417" y="10370"/>
                    <a:pt x="2184417" y="14113"/>
                  </a:cubicBezTo>
                  <a:lnTo>
                    <a:pt x="2184417" y="548130"/>
                  </a:lnTo>
                  <a:cubicBezTo>
                    <a:pt x="2184417" y="555925"/>
                    <a:pt x="2178098" y="562243"/>
                    <a:pt x="2170304" y="562243"/>
                  </a:cubicBezTo>
                  <a:lnTo>
                    <a:pt x="14113" y="562243"/>
                  </a:lnTo>
                  <a:cubicBezTo>
                    <a:pt x="6319" y="562243"/>
                    <a:pt x="0" y="555925"/>
                    <a:pt x="0" y="548130"/>
                  </a:cubicBezTo>
                  <a:lnTo>
                    <a:pt x="0" y="14113"/>
                  </a:lnTo>
                  <a:cubicBezTo>
                    <a:pt x="0" y="6319"/>
                    <a:pt x="6319" y="0"/>
                    <a:pt x="14113" y="0"/>
                  </a:cubicBezTo>
                  <a:close/>
                </a:path>
              </a:pathLst>
            </a:custGeom>
            <a:solidFill>
              <a:srgbClr val="FAFAFA">
                <a:alpha val="87843"/>
              </a:srgbClr>
            </a:solidFill>
          </p:spPr>
        </p:sp>
        <p:sp>
          <p:nvSpPr>
            <p:cNvPr name="TextBox 50" id="50"/>
            <p:cNvSpPr txBox="true"/>
            <p:nvPr/>
          </p:nvSpPr>
          <p:spPr>
            <a:xfrm>
              <a:off x="0" y="-28575"/>
              <a:ext cx="2184417" cy="590818"/>
            </a:xfrm>
            <a:prstGeom prst="rect">
              <a:avLst/>
            </a:prstGeom>
          </p:spPr>
          <p:txBody>
            <a:bodyPr anchor="ctr" rtlCol="false" tIns="71846" lIns="71846" bIns="71846" rIns="71846"/>
            <a:lstStyle/>
            <a:p>
              <a:pPr algn="ctr">
                <a:lnSpc>
                  <a:spcPts val="2376"/>
                </a:lnSpc>
              </a:pPr>
            </a:p>
          </p:txBody>
        </p:sp>
      </p:grpSp>
      <p:sp>
        <p:nvSpPr>
          <p:cNvPr name="TextBox 51" id="51"/>
          <p:cNvSpPr txBox="true"/>
          <p:nvPr/>
        </p:nvSpPr>
        <p:spPr>
          <a:xfrm rot="0">
            <a:off x="10495041" y="7258472"/>
            <a:ext cx="7031586" cy="1470660"/>
          </a:xfrm>
          <a:prstGeom prst="rect">
            <a:avLst/>
          </a:prstGeom>
        </p:spPr>
        <p:txBody>
          <a:bodyPr anchor="t" rtlCol="false" tIns="0" lIns="0" bIns="0" rIns="0">
            <a:spAutoFit/>
          </a:bodyPr>
          <a:lstStyle/>
          <a:p>
            <a:pPr algn="just">
              <a:lnSpc>
                <a:spcPts val="2940"/>
              </a:lnSpc>
              <a:spcBef>
                <a:spcPct val="0"/>
              </a:spcBef>
            </a:pPr>
            <a:r>
              <a:rPr lang="en-US" sz="2100" spc="63">
                <a:solidFill>
                  <a:srgbClr val="1E3E33"/>
                </a:solidFill>
                <a:latin typeface="Open Sans 1"/>
                <a:ea typeface="Open Sans 1"/>
                <a:cs typeface="Open Sans 1"/>
                <a:sym typeface="Open Sans 1"/>
              </a:rPr>
              <a:t>Promote walking, cycling and shared transport throu</a:t>
            </a:r>
            <a:r>
              <a:rPr lang="en-US" sz="2100" spc="63">
                <a:solidFill>
                  <a:srgbClr val="1E3E33"/>
                </a:solidFill>
                <a:latin typeface="Open Sans 1"/>
                <a:ea typeface="Open Sans 1"/>
                <a:cs typeface="Open Sans 1"/>
                <a:sym typeface="Open Sans 1"/>
              </a:rPr>
              <a:t>gh supportive infrastructure (safe walkways, bike racks, drop-off zones) to reduce carbon emissions and promote healthy lifestyles.</a:t>
            </a:r>
          </a:p>
        </p:txBody>
      </p:sp>
      <p:grpSp>
        <p:nvGrpSpPr>
          <p:cNvPr name="Group 52" id="52"/>
          <p:cNvGrpSpPr/>
          <p:nvPr/>
        </p:nvGrpSpPr>
        <p:grpSpPr>
          <a:xfrm rot="0">
            <a:off x="12833500" y="3737037"/>
            <a:ext cx="4879046" cy="1188800"/>
            <a:chOff x="0" y="0"/>
            <a:chExt cx="6505395" cy="1585067"/>
          </a:xfrm>
        </p:grpSpPr>
        <p:grpSp>
          <p:nvGrpSpPr>
            <p:cNvPr name="Group 53" id="53"/>
            <p:cNvGrpSpPr/>
            <p:nvPr/>
          </p:nvGrpSpPr>
          <p:grpSpPr>
            <a:xfrm rot="0">
              <a:off x="0" y="476274"/>
              <a:ext cx="5610542" cy="695797"/>
              <a:chOff x="0" y="0"/>
              <a:chExt cx="599908" cy="74398"/>
            </a:xfrm>
          </p:grpSpPr>
          <p:sp>
            <p:nvSpPr>
              <p:cNvPr name="Freeform 54" id="54"/>
              <p:cNvSpPr/>
              <p:nvPr/>
            </p:nvSpPr>
            <p:spPr>
              <a:xfrm flipH="false" flipV="false" rot="0">
                <a:off x="0" y="0"/>
                <a:ext cx="599908" cy="74398"/>
              </a:xfrm>
              <a:custGeom>
                <a:avLst/>
                <a:gdLst/>
                <a:ahLst/>
                <a:cxnLst/>
                <a:rect r="r" b="b" t="t" l="l"/>
                <a:pathLst>
                  <a:path h="74398" w="599908">
                    <a:moveTo>
                      <a:pt x="25758" y="0"/>
                    </a:moveTo>
                    <a:lnTo>
                      <a:pt x="574150" y="0"/>
                    </a:lnTo>
                    <a:cubicBezTo>
                      <a:pt x="580982" y="0"/>
                      <a:pt x="587533" y="2714"/>
                      <a:pt x="592364" y="7544"/>
                    </a:cubicBezTo>
                    <a:cubicBezTo>
                      <a:pt x="597195" y="12375"/>
                      <a:pt x="599908" y="18926"/>
                      <a:pt x="599908" y="25758"/>
                    </a:cubicBezTo>
                    <a:lnTo>
                      <a:pt x="599908" y="48640"/>
                    </a:lnTo>
                    <a:cubicBezTo>
                      <a:pt x="599908" y="62866"/>
                      <a:pt x="588376" y="74398"/>
                      <a:pt x="574150" y="74398"/>
                    </a:cubicBezTo>
                    <a:lnTo>
                      <a:pt x="25758" y="74398"/>
                    </a:lnTo>
                    <a:cubicBezTo>
                      <a:pt x="11532" y="74398"/>
                      <a:pt x="0" y="62866"/>
                      <a:pt x="0" y="48640"/>
                    </a:cubicBezTo>
                    <a:lnTo>
                      <a:pt x="0" y="25758"/>
                    </a:lnTo>
                    <a:cubicBezTo>
                      <a:pt x="0" y="11532"/>
                      <a:pt x="11532" y="0"/>
                      <a:pt x="25758" y="0"/>
                    </a:cubicBezTo>
                    <a:close/>
                  </a:path>
                </a:pathLst>
              </a:custGeom>
              <a:solidFill>
                <a:srgbClr val="62B34E"/>
              </a:solidFill>
              <a:ln cap="sq">
                <a:noFill/>
                <a:prstDash val="solid"/>
                <a:miter/>
              </a:ln>
            </p:spPr>
          </p:sp>
          <p:sp>
            <p:nvSpPr>
              <p:cNvPr name="TextBox 55" id="55"/>
              <p:cNvSpPr txBox="true"/>
              <p:nvPr/>
            </p:nvSpPr>
            <p:spPr>
              <a:xfrm>
                <a:off x="0" y="-28575"/>
                <a:ext cx="599908" cy="102973"/>
              </a:xfrm>
              <a:prstGeom prst="rect">
                <a:avLst/>
              </a:prstGeom>
            </p:spPr>
            <p:txBody>
              <a:bodyPr anchor="ctr" rtlCol="false" tIns="181194" lIns="181194" bIns="181194" rIns="181194"/>
              <a:lstStyle/>
              <a:p>
                <a:pPr algn="ctr">
                  <a:lnSpc>
                    <a:spcPts val="1960"/>
                  </a:lnSpc>
                </a:pPr>
              </a:p>
            </p:txBody>
          </p:sp>
        </p:grpSp>
        <p:sp>
          <p:nvSpPr>
            <p:cNvPr name="TextBox 56" id="56"/>
            <p:cNvSpPr txBox="true"/>
            <p:nvPr/>
          </p:nvSpPr>
          <p:spPr>
            <a:xfrm rot="0">
              <a:off x="530612" y="542343"/>
              <a:ext cx="4275685" cy="462280"/>
            </a:xfrm>
            <a:prstGeom prst="rect">
              <a:avLst/>
            </a:prstGeom>
          </p:spPr>
          <p:txBody>
            <a:bodyPr anchor="t" rtlCol="false" tIns="0" lIns="0" bIns="0" rIns="0">
              <a:spAutoFit/>
            </a:bodyPr>
            <a:lstStyle/>
            <a:p>
              <a:pPr algn="r" marL="0" indent="0" lvl="0">
                <a:lnSpc>
                  <a:spcPts val="2940"/>
                </a:lnSpc>
                <a:spcBef>
                  <a:spcPct val="0"/>
                </a:spcBef>
              </a:pPr>
              <a:r>
                <a:rPr lang="en-US" b="true" sz="2100" strike="noStrike" u="none">
                  <a:solidFill>
                    <a:srgbClr val="FFFFFF"/>
                  </a:solidFill>
                  <a:latin typeface="Open Sans 2 Bold"/>
                  <a:ea typeface="Open Sans 2 Bold"/>
                  <a:cs typeface="Open Sans 2 Bold"/>
                  <a:sym typeface="Open Sans 2 Bold"/>
                </a:rPr>
                <a:t>RENEWABLE ENERGY</a:t>
              </a:r>
            </a:p>
          </p:txBody>
        </p:sp>
        <p:grpSp>
          <p:nvGrpSpPr>
            <p:cNvPr name="Group 57" id="57"/>
            <p:cNvGrpSpPr/>
            <p:nvPr/>
          </p:nvGrpSpPr>
          <p:grpSpPr>
            <a:xfrm rot="0">
              <a:off x="4920329" y="0"/>
              <a:ext cx="1585067" cy="1585067"/>
              <a:chOff x="0" y="0"/>
              <a:chExt cx="812800" cy="812800"/>
            </a:xfrm>
          </p:grpSpPr>
          <p:sp>
            <p:nvSpPr>
              <p:cNvPr name="Freeform 58" id="5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56156" t="0" r="-21836" b="0"/>
                </a:stretch>
              </a:blipFill>
              <a:ln w="28575" cap="sq">
                <a:solidFill>
                  <a:srgbClr val="EFF1F3"/>
                </a:solidFill>
                <a:prstDash val="solid"/>
                <a:miter/>
              </a:ln>
            </p:spPr>
          </p:sp>
        </p:grpSp>
      </p:grpSp>
      <p:grpSp>
        <p:nvGrpSpPr>
          <p:cNvPr name="Group 59" id="59"/>
          <p:cNvGrpSpPr/>
          <p:nvPr/>
        </p:nvGrpSpPr>
        <p:grpSpPr>
          <a:xfrm rot="0">
            <a:off x="11046601" y="6119609"/>
            <a:ext cx="6665945" cy="1176963"/>
            <a:chOff x="0" y="0"/>
            <a:chExt cx="8887926" cy="1569284"/>
          </a:xfrm>
        </p:grpSpPr>
        <p:grpSp>
          <p:nvGrpSpPr>
            <p:cNvPr name="Group 60" id="60"/>
            <p:cNvGrpSpPr/>
            <p:nvPr/>
          </p:nvGrpSpPr>
          <p:grpSpPr>
            <a:xfrm rot="0">
              <a:off x="926181" y="478115"/>
              <a:ext cx="7316125" cy="714479"/>
              <a:chOff x="0" y="0"/>
              <a:chExt cx="1178463" cy="115086"/>
            </a:xfrm>
          </p:grpSpPr>
          <p:sp>
            <p:nvSpPr>
              <p:cNvPr name="Freeform 61" id="61"/>
              <p:cNvSpPr/>
              <p:nvPr/>
            </p:nvSpPr>
            <p:spPr>
              <a:xfrm flipH="false" flipV="false" rot="0">
                <a:off x="0" y="0"/>
                <a:ext cx="1178463" cy="115086"/>
              </a:xfrm>
              <a:custGeom>
                <a:avLst/>
                <a:gdLst/>
                <a:ahLst/>
                <a:cxnLst/>
                <a:rect r="r" b="b" t="t" l="l"/>
                <a:pathLst>
                  <a:path h="115086" w="1178463">
                    <a:moveTo>
                      <a:pt x="19753" y="0"/>
                    </a:moveTo>
                    <a:lnTo>
                      <a:pt x="1158710" y="0"/>
                    </a:lnTo>
                    <a:cubicBezTo>
                      <a:pt x="1163948" y="0"/>
                      <a:pt x="1168973" y="2081"/>
                      <a:pt x="1172677" y="5786"/>
                    </a:cubicBezTo>
                    <a:cubicBezTo>
                      <a:pt x="1176381" y="9490"/>
                      <a:pt x="1178463" y="14514"/>
                      <a:pt x="1178463" y="19753"/>
                    </a:cubicBezTo>
                    <a:lnTo>
                      <a:pt x="1178463" y="95333"/>
                    </a:lnTo>
                    <a:cubicBezTo>
                      <a:pt x="1178463" y="106243"/>
                      <a:pt x="1169619" y="115086"/>
                      <a:pt x="1158710" y="115086"/>
                    </a:cubicBezTo>
                    <a:lnTo>
                      <a:pt x="19753" y="115086"/>
                    </a:lnTo>
                    <a:cubicBezTo>
                      <a:pt x="14514" y="115086"/>
                      <a:pt x="9490" y="113005"/>
                      <a:pt x="5786" y="109301"/>
                    </a:cubicBezTo>
                    <a:cubicBezTo>
                      <a:pt x="2081" y="105596"/>
                      <a:pt x="0" y="100572"/>
                      <a:pt x="0" y="95333"/>
                    </a:cubicBezTo>
                    <a:lnTo>
                      <a:pt x="0" y="19753"/>
                    </a:lnTo>
                    <a:cubicBezTo>
                      <a:pt x="0" y="14514"/>
                      <a:pt x="2081" y="9490"/>
                      <a:pt x="5786" y="5786"/>
                    </a:cubicBezTo>
                    <a:cubicBezTo>
                      <a:pt x="9490" y="2081"/>
                      <a:pt x="14514" y="0"/>
                      <a:pt x="19753" y="0"/>
                    </a:cubicBezTo>
                    <a:close/>
                  </a:path>
                </a:pathLst>
              </a:custGeom>
              <a:solidFill>
                <a:srgbClr val="62B34E"/>
              </a:solidFill>
              <a:ln cap="sq">
                <a:noFill/>
                <a:prstDash val="solid"/>
                <a:miter/>
              </a:ln>
            </p:spPr>
          </p:sp>
          <p:sp>
            <p:nvSpPr>
              <p:cNvPr name="TextBox 62" id="62"/>
              <p:cNvSpPr txBox="true"/>
              <p:nvPr/>
            </p:nvSpPr>
            <p:spPr>
              <a:xfrm>
                <a:off x="0" y="-28575"/>
                <a:ext cx="1178463" cy="143661"/>
              </a:xfrm>
              <a:prstGeom prst="rect">
                <a:avLst/>
              </a:prstGeom>
            </p:spPr>
            <p:txBody>
              <a:bodyPr anchor="ctr" rtlCol="false" tIns="181194" lIns="181194" bIns="181194" rIns="181194"/>
              <a:lstStyle/>
              <a:p>
                <a:pPr algn="ctr">
                  <a:lnSpc>
                    <a:spcPts val="1960"/>
                  </a:lnSpc>
                </a:pPr>
              </a:p>
            </p:txBody>
          </p:sp>
        </p:grpSp>
        <p:sp>
          <p:nvSpPr>
            <p:cNvPr name="TextBox 63" id="63"/>
            <p:cNvSpPr txBox="true"/>
            <p:nvPr/>
          </p:nvSpPr>
          <p:spPr>
            <a:xfrm rot="0">
              <a:off x="0" y="585164"/>
              <a:ext cx="7204610" cy="462280"/>
            </a:xfrm>
            <a:prstGeom prst="rect">
              <a:avLst/>
            </a:prstGeom>
          </p:spPr>
          <p:txBody>
            <a:bodyPr anchor="t" rtlCol="false" tIns="0" lIns="0" bIns="0" rIns="0">
              <a:spAutoFit/>
            </a:bodyPr>
            <a:lstStyle/>
            <a:p>
              <a:pPr algn="r" marL="0" indent="0" lvl="0">
                <a:lnSpc>
                  <a:spcPts val="2940"/>
                </a:lnSpc>
                <a:spcBef>
                  <a:spcPct val="0"/>
                </a:spcBef>
              </a:pPr>
              <a:r>
                <a:rPr lang="en-US" b="true" sz="2100" strike="noStrike" u="none">
                  <a:solidFill>
                    <a:srgbClr val="FFFFFF"/>
                  </a:solidFill>
                  <a:latin typeface="Open Sans 2 Bold"/>
                  <a:ea typeface="Open Sans 2 Bold"/>
                  <a:cs typeface="Open Sans 2 Bold"/>
                  <a:sym typeface="Open Sans 2 Bold"/>
                </a:rPr>
                <a:t>SUSTAINABLE TRANSPORTATION</a:t>
              </a:r>
            </a:p>
          </p:txBody>
        </p:sp>
        <p:grpSp>
          <p:nvGrpSpPr>
            <p:cNvPr name="Group 64" id="64"/>
            <p:cNvGrpSpPr/>
            <p:nvPr/>
          </p:nvGrpSpPr>
          <p:grpSpPr>
            <a:xfrm rot="0">
              <a:off x="7318642" y="0"/>
              <a:ext cx="1569284" cy="1569284"/>
              <a:chOff x="0" y="0"/>
              <a:chExt cx="812800" cy="812800"/>
            </a:xfrm>
          </p:grpSpPr>
          <p:sp>
            <p:nvSpPr>
              <p:cNvPr name="Freeform 65" id="6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25136" t="0" r="-25136" b="0"/>
                </a:stretch>
              </a:blipFill>
              <a:ln w="28575" cap="sq">
                <a:solidFill>
                  <a:srgbClr val="EFF1F3"/>
                </a:solidFill>
                <a:prstDash val="solid"/>
                <a:miter/>
              </a:ln>
            </p:spPr>
          </p:sp>
        </p:gr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489490" y="-778420"/>
            <a:ext cx="21969062" cy="11139670"/>
          </a:xfrm>
          <a:custGeom>
            <a:avLst/>
            <a:gdLst/>
            <a:ahLst/>
            <a:cxnLst/>
            <a:rect r="r" b="b" t="t" l="l"/>
            <a:pathLst>
              <a:path h="11139670" w="21969062">
                <a:moveTo>
                  <a:pt x="0" y="0"/>
                </a:moveTo>
                <a:lnTo>
                  <a:pt x="21969062" y="0"/>
                </a:lnTo>
                <a:lnTo>
                  <a:pt x="21969062" y="11139670"/>
                </a:lnTo>
                <a:lnTo>
                  <a:pt x="0" y="11139670"/>
                </a:lnTo>
                <a:lnTo>
                  <a:pt x="0" y="0"/>
                </a:lnTo>
                <a:close/>
              </a:path>
            </a:pathLst>
          </a:custGeom>
          <a:blipFill>
            <a:blip r:embed="rId2">
              <a:alphaModFix amt="44999"/>
            </a:blip>
            <a:stretch>
              <a:fillRect l="0" t="-9730" r="-16391" b="-43488"/>
            </a:stretch>
          </a:blipFill>
        </p:spPr>
      </p:sp>
      <p:grpSp>
        <p:nvGrpSpPr>
          <p:cNvPr name="Group 3" id="3"/>
          <p:cNvGrpSpPr/>
          <p:nvPr/>
        </p:nvGrpSpPr>
        <p:grpSpPr>
          <a:xfrm rot="0">
            <a:off x="428141" y="2109096"/>
            <a:ext cx="9580807" cy="1231808"/>
            <a:chOff x="0" y="0"/>
            <a:chExt cx="3444793" cy="442898"/>
          </a:xfrm>
        </p:grpSpPr>
        <p:sp>
          <p:nvSpPr>
            <p:cNvPr name="Freeform 4" id="4"/>
            <p:cNvSpPr/>
            <p:nvPr/>
          </p:nvSpPr>
          <p:spPr>
            <a:xfrm flipH="false" flipV="false" rot="0">
              <a:off x="0" y="0"/>
              <a:ext cx="3444793" cy="442898"/>
            </a:xfrm>
            <a:custGeom>
              <a:avLst/>
              <a:gdLst/>
              <a:ahLst/>
              <a:cxnLst/>
              <a:rect r="r" b="b" t="t" l="l"/>
              <a:pathLst>
                <a:path h="442898" w="3444793">
                  <a:moveTo>
                    <a:pt x="11313" y="0"/>
                  </a:moveTo>
                  <a:lnTo>
                    <a:pt x="3433480" y="0"/>
                  </a:lnTo>
                  <a:cubicBezTo>
                    <a:pt x="3436481" y="0"/>
                    <a:pt x="3439358" y="1192"/>
                    <a:pt x="3441480" y="3313"/>
                  </a:cubicBezTo>
                  <a:cubicBezTo>
                    <a:pt x="3443601" y="5435"/>
                    <a:pt x="3444793" y="8313"/>
                    <a:pt x="3444793" y="11313"/>
                  </a:cubicBezTo>
                  <a:lnTo>
                    <a:pt x="3444793" y="431585"/>
                  </a:lnTo>
                  <a:cubicBezTo>
                    <a:pt x="3444793" y="434586"/>
                    <a:pt x="3443601" y="437463"/>
                    <a:pt x="3441480" y="439585"/>
                  </a:cubicBezTo>
                  <a:cubicBezTo>
                    <a:pt x="3439358" y="441706"/>
                    <a:pt x="3436481" y="442898"/>
                    <a:pt x="3433480" y="442898"/>
                  </a:cubicBezTo>
                  <a:lnTo>
                    <a:pt x="11313" y="442898"/>
                  </a:lnTo>
                  <a:cubicBezTo>
                    <a:pt x="8313" y="442898"/>
                    <a:pt x="5435" y="441706"/>
                    <a:pt x="3313" y="439585"/>
                  </a:cubicBezTo>
                  <a:cubicBezTo>
                    <a:pt x="1192" y="437463"/>
                    <a:pt x="0" y="434586"/>
                    <a:pt x="0" y="431585"/>
                  </a:cubicBezTo>
                  <a:lnTo>
                    <a:pt x="0" y="11313"/>
                  </a:lnTo>
                  <a:cubicBezTo>
                    <a:pt x="0" y="8313"/>
                    <a:pt x="1192" y="5435"/>
                    <a:pt x="3313" y="3313"/>
                  </a:cubicBezTo>
                  <a:cubicBezTo>
                    <a:pt x="5435" y="1192"/>
                    <a:pt x="8313" y="0"/>
                    <a:pt x="11313" y="0"/>
                  </a:cubicBezTo>
                  <a:close/>
                </a:path>
              </a:pathLst>
            </a:custGeom>
            <a:solidFill>
              <a:srgbClr val="3A777B">
                <a:alpha val="67843"/>
              </a:srgbClr>
            </a:solidFill>
          </p:spPr>
        </p:sp>
        <p:sp>
          <p:nvSpPr>
            <p:cNvPr name="TextBox 5" id="5"/>
            <p:cNvSpPr txBox="true"/>
            <p:nvPr/>
          </p:nvSpPr>
          <p:spPr>
            <a:xfrm>
              <a:off x="0" y="-28575"/>
              <a:ext cx="3444793" cy="471473"/>
            </a:xfrm>
            <a:prstGeom prst="rect">
              <a:avLst/>
            </a:prstGeom>
          </p:spPr>
          <p:txBody>
            <a:bodyPr anchor="ctr" rtlCol="false" tIns="71846" lIns="71846" bIns="71846" rIns="71846"/>
            <a:lstStyle/>
            <a:p>
              <a:pPr algn="ctr">
                <a:lnSpc>
                  <a:spcPts val="2376"/>
                </a:lnSpc>
              </a:pPr>
            </a:p>
          </p:txBody>
        </p:sp>
      </p:grpSp>
      <p:grpSp>
        <p:nvGrpSpPr>
          <p:cNvPr name="Group 6" id="6"/>
          <p:cNvGrpSpPr/>
          <p:nvPr/>
        </p:nvGrpSpPr>
        <p:grpSpPr>
          <a:xfrm rot="0">
            <a:off x="9775126" y="4325137"/>
            <a:ext cx="8200379" cy="2970721"/>
            <a:chOff x="0" y="0"/>
            <a:chExt cx="2159771" cy="782412"/>
          </a:xfrm>
        </p:grpSpPr>
        <p:sp>
          <p:nvSpPr>
            <p:cNvPr name="Freeform 7" id="7"/>
            <p:cNvSpPr/>
            <p:nvPr/>
          </p:nvSpPr>
          <p:spPr>
            <a:xfrm flipH="false" flipV="false" rot="0">
              <a:off x="0" y="0"/>
              <a:ext cx="2159770" cy="782412"/>
            </a:xfrm>
            <a:custGeom>
              <a:avLst/>
              <a:gdLst/>
              <a:ahLst/>
              <a:cxnLst/>
              <a:rect r="r" b="b" t="t" l="l"/>
              <a:pathLst>
                <a:path h="782412" w="2159770">
                  <a:moveTo>
                    <a:pt x="13217" y="0"/>
                  </a:moveTo>
                  <a:lnTo>
                    <a:pt x="2146553" y="0"/>
                  </a:lnTo>
                  <a:cubicBezTo>
                    <a:pt x="2153853" y="0"/>
                    <a:pt x="2159770" y="5918"/>
                    <a:pt x="2159770" y="13217"/>
                  </a:cubicBezTo>
                  <a:lnTo>
                    <a:pt x="2159770" y="769195"/>
                  </a:lnTo>
                  <a:cubicBezTo>
                    <a:pt x="2159770" y="776495"/>
                    <a:pt x="2153853" y="782412"/>
                    <a:pt x="2146553" y="782412"/>
                  </a:cubicBezTo>
                  <a:lnTo>
                    <a:pt x="13217" y="782412"/>
                  </a:lnTo>
                  <a:cubicBezTo>
                    <a:pt x="5918" y="782412"/>
                    <a:pt x="0" y="776495"/>
                    <a:pt x="0" y="769195"/>
                  </a:cubicBezTo>
                  <a:lnTo>
                    <a:pt x="0" y="13217"/>
                  </a:lnTo>
                  <a:cubicBezTo>
                    <a:pt x="0" y="5918"/>
                    <a:pt x="5918" y="0"/>
                    <a:pt x="13217" y="0"/>
                  </a:cubicBezTo>
                  <a:close/>
                </a:path>
              </a:pathLst>
            </a:custGeom>
            <a:solidFill>
              <a:srgbClr val="FAFAFA">
                <a:alpha val="87843"/>
              </a:srgbClr>
            </a:solidFill>
            <a:ln cap="sq">
              <a:noFill/>
              <a:prstDash val="solid"/>
              <a:miter/>
            </a:ln>
          </p:spPr>
        </p:sp>
        <p:sp>
          <p:nvSpPr>
            <p:cNvPr name="TextBox 8" id="8"/>
            <p:cNvSpPr txBox="true"/>
            <p:nvPr/>
          </p:nvSpPr>
          <p:spPr>
            <a:xfrm>
              <a:off x="0" y="-38100"/>
              <a:ext cx="2159771" cy="820512"/>
            </a:xfrm>
            <a:prstGeom prst="rect">
              <a:avLst/>
            </a:prstGeom>
          </p:spPr>
          <p:txBody>
            <a:bodyPr anchor="ctr" rtlCol="false" tIns="50800" lIns="50800" bIns="50800" rIns="50800"/>
            <a:lstStyle/>
            <a:p>
              <a:pPr algn="ctr">
                <a:lnSpc>
                  <a:spcPts val="2659"/>
                </a:lnSpc>
              </a:pPr>
            </a:p>
          </p:txBody>
        </p:sp>
      </p:grpSp>
      <p:sp>
        <p:nvSpPr>
          <p:cNvPr name="AutoShape 9" id="9"/>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10" id="10"/>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1" id="11"/>
          <p:cNvGrpSpPr/>
          <p:nvPr/>
        </p:nvGrpSpPr>
        <p:grpSpPr>
          <a:xfrm rot="0">
            <a:off x="10075134" y="636773"/>
            <a:ext cx="7184166" cy="2078366"/>
            <a:chOff x="0" y="0"/>
            <a:chExt cx="9578887" cy="2771155"/>
          </a:xfrm>
        </p:grpSpPr>
        <p:grpSp>
          <p:nvGrpSpPr>
            <p:cNvPr name="Group 12" id="12"/>
            <p:cNvGrpSpPr/>
            <p:nvPr/>
          </p:nvGrpSpPr>
          <p:grpSpPr>
            <a:xfrm rot="0">
              <a:off x="0" y="0"/>
              <a:ext cx="9578887" cy="2771155"/>
              <a:chOff x="0" y="0"/>
              <a:chExt cx="2904669" cy="840316"/>
            </a:xfrm>
          </p:grpSpPr>
          <p:sp>
            <p:nvSpPr>
              <p:cNvPr name="Freeform 13" id="13"/>
              <p:cNvSpPr/>
              <p:nvPr/>
            </p:nvSpPr>
            <p:spPr>
              <a:xfrm flipH="false" flipV="false" rot="0">
                <a:off x="0" y="0"/>
                <a:ext cx="2904669" cy="840316"/>
              </a:xfrm>
              <a:custGeom>
                <a:avLst/>
                <a:gdLst/>
                <a:ahLst/>
                <a:cxnLst/>
                <a:rect r="r" b="b" t="t" l="l"/>
                <a:pathLst>
                  <a:path h="840316" w="2904669">
                    <a:moveTo>
                      <a:pt x="16324" y="0"/>
                    </a:moveTo>
                    <a:lnTo>
                      <a:pt x="2888345" y="0"/>
                    </a:lnTo>
                    <a:cubicBezTo>
                      <a:pt x="2897360" y="0"/>
                      <a:pt x="2904669" y="7309"/>
                      <a:pt x="2904669" y="16324"/>
                    </a:cubicBezTo>
                    <a:lnTo>
                      <a:pt x="2904669" y="823991"/>
                    </a:lnTo>
                    <a:cubicBezTo>
                      <a:pt x="2904669" y="833007"/>
                      <a:pt x="2897360" y="840316"/>
                      <a:pt x="2888345" y="840316"/>
                    </a:cubicBezTo>
                    <a:lnTo>
                      <a:pt x="16324" y="840316"/>
                    </a:lnTo>
                    <a:cubicBezTo>
                      <a:pt x="7309" y="840316"/>
                      <a:pt x="0" y="833007"/>
                      <a:pt x="0" y="823991"/>
                    </a:cubicBezTo>
                    <a:lnTo>
                      <a:pt x="0" y="16324"/>
                    </a:lnTo>
                    <a:cubicBezTo>
                      <a:pt x="0" y="7309"/>
                      <a:pt x="7309" y="0"/>
                      <a:pt x="16324" y="0"/>
                    </a:cubicBezTo>
                    <a:close/>
                  </a:path>
                </a:pathLst>
              </a:custGeom>
              <a:solidFill>
                <a:srgbClr val="FAFAFA"/>
              </a:solidFill>
              <a:ln w="142875" cap="sq">
                <a:solidFill>
                  <a:srgbClr val="069C87"/>
                </a:solidFill>
                <a:prstDash val="solid"/>
                <a:miter/>
              </a:ln>
            </p:spPr>
          </p:sp>
          <p:sp>
            <p:nvSpPr>
              <p:cNvPr name="TextBox 14" id="14"/>
              <p:cNvSpPr txBox="true"/>
              <p:nvPr/>
            </p:nvSpPr>
            <p:spPr>
              <a:xfrm>
                <a:off x="0" y="85725"/>
                <a:ext cx="2904669" cy="754591"/>
              </a:xfrm>
              <a:prstGeom prst="rect">
                <a:avLst/>
              </a:prstGeom>
            </p:spPr>
            <p:txBody>
              <a:bodyPr anchor="ctr" rtlCol="false" tIns="53768" lIns="53768" bIns="53768" rIns="53768"/>
              <a:lstStyle/>
              <a:p>
                <a:pPr algn="ctr">
                  <a:lnSpc>
                    <a:spcPts val="4847"/>
                  </a:lnSpc>
                </a:pPr>
              </a:p>
            </p:txBody>
          </p:sp>
        </p:grpSp>
        <p:sp>
          <p:nvSpPr>
            <p:cNvPr name="TextBox 15" id="15"/>
            <p:cNvSpPr txBox="true"/>
            <p:nvPr/>
          </p:nvSpPr>
          <p:spPr>
            <a:xfrm rot="0">
              <a:off x="1026487" y="572598"/>
              <a:ext cx="7525913" cy="1639697"/>
            </a:xfrm>
            <a:prstGeom prst="rect">
              <a:avLst/>
            </a:prstGeom>
          </p:spPr>
          <p:txBody>
            <a:bodyPr anchor="t" rtlCol="false" tIns="0" lIns="0" bIns="0" rIns="0">
              <a:spAutoFit/>
            </a:bodyPr>
            <a:lstStyle/>
            <a:p>
              <a:pPr algn="ctr">
                <a:lnSpc>
                  <a:spcPts val="4607"/>
                </a:lnSpc>
              </a:pPr>
              <a:r>
                <a:rPr lang="en-US" b="true" sz="4799" spc="-143">
                  <a:solidFill>
                    <a:srgbClr val="000000"/>
                  </a:solidFill>
                  <a:latin typeface="Neue Montreal Bold"/>
                  <a:ea typeface="Neue Montreal Bold"/>
                  <a:cs typeface="Neue Montreal Bold"/>
                  <a:sym typeface="Neue Montreal Bold"/>
                </a:rPr>
                <a:t>IMPLEMENTATION STRATEGY</a:t>
              </a:r>
            </a:p>
          </p:txBody>
        </p:sp>
      </p:grpSp>
      <p:grpSp>
        <p:nvGrpSpPr>
          <p:cNvPr name="Group 16" id="16"/>
          <p:cNvGrpSpPr/>
          <p:nvPr/>
        </p:nvGrpSpPr>
        <p:grpSpPr>
          <a:xfrm rot="0">
            <a:off x="220550" y="4325137"/>
            <a:ext cx="8923450" cy="2970721"/>
            <a:chOff x="0" y="0"/>
            <a:chExt cx="2350209" cy="782412"/>
          </a:xfrm>
        </p:grpSpPr>
        <p:sp>
          <p:nvSpPr>
            <p:cNvPr name="Freeform 17" id="17"/>
            <p:cNvSpPr/>
            <p:nvPr/>
          </p:nvSpPr>
          <p:spPr>
            <a:xfrm flipH="false" flipV="false" rot="0">
              <a:off x="0" y="0"/>
              <a:ext cx="2350209" cy="782412"/>
            </a:xfrm>
            <a:custGeom>
              <a:avLst/>
              <a:gdLst/>
              <a:ahLst/>
              <a:cxnLst/>
              <a:rect r="r" b="b" t="t" l="l"/>
              <a:pathLst>
                <a:path h="782412" w="2350209">
                  <a:moveTo>
                    <a:pt x="12146" y="0"/>
                  </a:moveTo>
                  <a:lnTo>
                    <a:pt x="2338063" y="0"/>
                  </a:lnTo>
                  <a:cubicBezTo>
                    <a:pt x="2341284" y="0"/>
                    <a:pt x="2344373" y="1280"/>
                    <a:pt x="2346651" y="3558"/>
                  </a:cubicBezTo>
                  <a:cubicBezTo>
                    <a:pt x="2348929" y="5835"/>
                    <a:pt x="2350209" y="8925"/>
                    <a:pt x="2350209" y="12146"/>
                  </a:cubicBezTo>
                  <a:lnTo>
                    <a:pt x="2350209" y="770266"/>
                  </a:lnTo>
                  <a:cubicBezTo>
                    <a:pt x="2350209" y="773487"/>
                    <a:pt x="2348929" y="776577"/>
                    <a:pt x="2346651" y="778854"/>
                  </a:cubicBezTo>
                  <a:cubicBezTo>
                    <a:pt x="2344373" y="781132"/>
                    <a:pt x="2341284" y="782412"/>
                    <a:pt x="2338063" y="782412"/>
                  </a:cubicBezTo>
                  <a:lnTo>
                    <a:pt x="12146" y="782412"/>
                  </a:lnTo>
                  <a:cubicBezTo>
                    <a:pt x="8925" y="782412"/>
                    <a:pt x="5835" y="781132"/>
                    <a:pt x="3558" y="778854"/>
                  </a:cubicBezTo>
                  <a:cubicBezTo>
                    <a:pt x="1280" y="776577"/>
                    <a:pt x="0" y="773487"/>
                    <a:pt x="0" y="770266"/>
                  </a:cubicBezTo>
                  <a:lnTo>
                    <a:pt x="0" y="12146"/>
                  </a:lnTo>
                  <a:cubicBezTo>
                    <a:pt x="0" y="8925"/>
                    <a:pt x="1280" y="5835"/>
                    <a:pt x="3558" y="3558"/>
                  </a:cubicBezTo>
                  <a:cubicBezTo>
                    <a:pt x="5835" y="1280"/>
                    <a:pt x="8925" y="0"/>
                    <a:pt x="12146" y="0"/>
                  </a:cubicBezTo>
                  <a:close/>
                </a:path>
              </a:pathLst>
            </a:custGeom>
            <a:solidFill>
              <a:srgbClr val="FAFAFA">
                <a:alpha val="87843"/>
              </a:srgbClr>
            </a:solidFill>
            <a:ln cap="sq">
              <a:noFill/>
              <a:prstDash val="solid"/>
              <a:miter/>
            </a:ln>
          </p:spPr>
        </p:sp>
        <p:sp>
          <p:nvSpPr>
            <p:cNvPr name="TextBox 18" id="18"/>
            <p:cNvSpPr txBox="true"/>
            <p:nvPr/>
          </p:nvSpPr>
          <p:spPr>
            <a:xfrm>
              <a:off x="0" y="-38100"/>
              <a:ext cx="2350209" cy="820512"/>
            </a:xfrm>
            <a:prstGeom prst="rect">
              <a:avLst/>
            </a:prstGeom>
          </p:spPr>
          <p:txBody>
            <a:bodyPr anchor="ctr" rtlCol="false" tIns="50800" lIns="50800" bIns="50800" rIns="50800"/>
            <a:lstStyle/>
            <a:p>
              <a:pPr algn="ctr">
                <a:lnSpc>
                  <a:spcPts val="2659"/>
                </a:lnSpc>
              </a:pPr>
            </a:p>
          </p:txBody>
        </p:sp>
      </p:grpSp>
      <p:sp>
        <p:nvSpPr>
          <p:cNvPr name="TextBox 19" id="19"/>
          <p:cNvSpPr txBox="true"/>
          <p:nvPr/>
        </p:nvSpPr>
        <p:spPr>
          <a:xfrm rot="0">
            <a:off x="480234" y="2490936"/>
            <a:ext cx="9294892"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Strengthen environmental education through evide</a:t>
            </a:r>
            <a:r>
              <a:rPr lang="en-US" sz="2100">
                <a:solidFill>
                  <a:srgbClr val="FFFFFF"/>
                </a:solidFill>
                <a:latin typeface="Open Sans 1"/>
                <a:ea typeface="Open Sans 1"/>
                <a:cs typeface="Open Sans 1"/>
                <a:sym typeface="Open Sans 1"/>
              </a:rPr>
              <a:t>nce-b</a:t>
            </a:r>
            <a:r>
              <a:rPr lang="en-US" sz="2100">
                <a:solidFill>
                  <a:srgbClr val="FFFFFF"/>
                </a:solidFill>
                <a:latin typeface="Open Sans 1"/>
                <a:ea typeface="Open Sans 1"/>
                <a:cs typeface="Open Sans 1"/>
                <a:sym typeface="Open Sans 1"/>
              </a:rPr>
              <a:t>ased practices, applied research and innovative solutions across the education sector.</a:t>
            </a:r>
          </a:p>
        </p:txBody>
      </p:sp>
      <p:sp>
        <p:nvSpPr>
          <p:cNvPr name="TextBox 20" id="20"/>
          <p:cNvSpPr txBox="true"/>
          <p:nvPr/>
        </p:nvSpPr>
        <p:spPr>
          <a:xfrm rot="0">
            <a:off x="149687" y="4520341"/>
            <a:ext cx="8291490" cy="258508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R</a:t>
            </a:r>
            <a:r>
              <a:rPr lang="en-US" sz="2100">
                <a:solidFill>
                  <a:srgbClr val="000000"/>
                </a:solidFill>
                <a:latin typeface="Open Sans 1"/>
                <a:ea typeface="Open Sans 1"/>
                <a:cs typeface="Open Sans 1"/>
                <a:sym typeface="Open Sans 1"/>
              </a:rPr>
              <a:t>esearch ways to improve sustainability teaching, curriculum and policy.</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Study behaviour change and effective models for environmental literacy.</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Support gree</a:t>
            </a:r>
            <a:r>
              <a:rPr lang="en-US" sz="2100">
                <a:solidFill>
                  <a:srgbClr val="000000"/>
                </a:solidFill>
                <a:latin typeface="Open Sans 1"/>
                <a:ea typeface="Open Sans 1"/>
                <a:cs typeface="Open Sans 1"/>
                <a:sym typeface="Open Sans 1"/>
              </a:rPr>
              <a:t>n tech re</a:t>
            </a:r>
            <a:r>
              <a:rPr lang="en-US" sz="2100">
                <a:solidFill>
                  <a:srgbClr val="000000"/>
                </a:solidFill>
                <a:latin typeface="Open Sans 1"/>
                <a:ea typeface="Open Sans 1"/>
                <a:cs typeface="Open Sans 1"/>
                <a:sym typeface="Open Sans 1"/>
              </a:rPr>
              <a:t>search for Brunei’s low-carbon goals.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Build</a:t>
            </a:r>
            <a:r>
              <a:rPr lang="en-US" sz="2100">
                <a:solidFill>
                  <a:srgbClr val="000000"/>
                </a:solidFill>
                <a:latin typeface="Open Sans 1"/>
                <a:ea typeface="Open Sans 1"/>
                <a:cs typeface="Open Sans 1"/>
                <a:sym typeface="Open Sans 1"/>
              </a:rPr>
              <a:t> partnerships between schools, universities and industry to apply research in practice.</a:t>
            </a:r>
          </a:p>
        </p:txBody>
      </p:sp>
      <p:sp>
        <p:nvSpPr>
          <p:cNvPr name="TextBox 21" id="21"/>
          <p:cNvSpPr txBox="true"/>
          <p:nvPr/>
        </p:nvSpPr>
        <p:spPr>
          <a:xfrm rot="0">
            <a:off x="510103" y="2125176"/>
            <a:ext cx="2531211" cy="356235"/>
          </a:xfrm>
          <a:prstGeom prst="rect">
            <a:avLst/>
          </a:prstGeom>
        </p:spPr>
        <p:txBody>
          <a:bodyPr anchor="t" rtlCol="false" tIns="0" lIns="0" bIns="0" rIns="0">
            <a:spAutoFit/>
          </a:bodyPr>
          <a:lstStyle/>
          <a:p>
            <a:pPr algn="l">
              <a:lnSpc>
                <a:spcPts val="2940"/>
              </a:lnSpc>
            </a:pPr>
            <a:r>
              <a:rPr lang="en-US" b="true" sz="2100">
                <a:solidFill>
                  <a:srgbClr val="FFFFFF"/>
                </a:solidFill>
                <a:latin typeface="Open Sans 1 Bold"/>
                <a:ea typeface="Open Sans 1 Bold"/>
                <a:cs typeface="Open Sans 1 Bold"/>
                <a:sym typeface="Open Sans 1 Bold"/>
              </a:rPr>
              <a:t>PURPOSE:</a:t>
            </a:r>
          </a:p>
        </p:txBody>
      </p:sp>
      <p:sp>
        <p:nvSpPr>
          <p:cNvPr name="TextBox 22" id="22"/>
          <p:cNvSpPr txBox="true"/>
          <p:nvPr/>
        </p:nvSpPr>
        <p:spPr>
          <a:xfrm rot="0">
            <a:off x="149687" y="1226599"/>
            <a:ext cx="9237509"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RESEARCH AND INNOVATION</a:t>
            </a:r>
          </a:p>
        </p:txBody>
      </p:sp>
      <p:grpSp>
        <p:nvGrpSpPr>
          <p:cNvPr name="Group 23" id="23"/>
          <p:cNvGrpSpPr/>
          <p:nvPr/>
        </p:nvGrpSpPr>
        <p:grpSpPr>
          <a:xfrm rot="0">
            <a:off x="655349" y="3474254"/>
            <a:ext cx="6015207" cy="850883"/>
            <a:chOff x="0" y="0"/>
            <a:chExt cx="857570" cy="121308"/>
          </a:xfrm>
        </p:grpSpPr>
        <p:sp>
          <p:nvSpPr>
            <p:cNvPr name="Freeform 24" id="24"/>
            <p:cNvSpPr/>
            <p:nvPr/>
          </p:nvSpPr>
          <p:spPr>
            <a:xfrm flipH="false" flipV="false" rot="0">
              <a:off x="0" y="0"/>
              <a:ext cx="857570" cy="121308"/>
            </a:xfrm>
            <a:custGeom>
              <a:avLst/>
              <a:gdLst/>
              <a:ahLst/>
              <a:cxnLst/>
              <a:rect r="r" b="b" t="t" l="l"/>
              <a:pathLst>
                <a:path h="121308" w="857570">
                  <a:moveTo>
                    <a:pt x="18019" y="0"/>
                  </a:moveTo>
                  <a:lnTo>
                    <a:pt x="839551" y="0"/>
                  </a:lnTo>
                  <a:cubicBezTo>
                    <a:pt x="849502" y="0"/>
                    <a:pt x="857570" y="8067"/>
                    <a:pt x="857570" y="18019"/>
                  </a:cubicBezTo>
                  <a:lnTo>
                    <a:pt x="857570" y="103289"/>
                  </a:lnTo>
                  <a:cubicBezTo>
                    <a:pt x="857570" y="108068"/>
                    <a:pt x="855671" y="112651"/>
                    <a:pt x="852292" y="116030"/>
                  </a:cubicBezTo>
                  <a:cubicBezTo>
                    <a:pt x="848913" y="119409"/>
                    <a:pt x="844330" y="121308"/>
                    <a:pt x="839551" y="121308"/>
                  </a:cubicBezTo>
                  <a:lnTo>
                    <a:pt x="18019" y="121308"/>
                  </a:lnTo>
                  <a:cubicBezTo>
                    <a:pt x="8067" y="121308"/>
                    <a:pt x="0" y="113241"/>
                    <a:pt x="0" y="103289"/>
                  </a:cubicBezTo>
                  <a:lnTo>
                    <a:pt x="0" y="18019"/>
                  </a:lnTo>
                  <a:cubicBezTo>
                    <a:pt x="0" y="8067"/>
                    <a:pt x="8067" y="0"/>
                    <a:pt x="18019" y="0"/>
                  </a:cubicBezTo>
                  <a:close/>
                </a:path>
              </a:pathLst>
            </a:custGeom>
            <a:solidFill>
              <a:srgbClr val="62B34E"/>
            </a:solidFill>
            <a:ln cap="sq">
              <a:noFill/>
              <a:prstDash val="solid"/>
              <a:miter/>
            </a:ln>
          </p:spPr>
        </p:sp>
        <p:sp>
          <p:nvSpPr>
            <p:cNvPr name="TextBox 25" id="25"/>
            <p:cNvSpPr txBox="true"/>
            <p:nvPr/>
          </p:nvSpPr>
          <p:spPr>
            <a:xfrm>
              <a:off x="0" y="-28575"/>
              <a:ext cx="857570" cy="149883"/>
            </a:xfrm>
            <a:prstGeom prst="rect">
              <a:avLst/>
            </a:prstGeom>
          </p:spPr>
          <p:txBody>
            <a:bodyPr anchor="ctr" rtlCol="false" tIns="181194" lIns="181194" bIns="181194" rIns="181194"/>
            <a:lstStyle/>
            <a:p>
              <a:pPr algn="ctr">
                <a:lnSpc>
                  <a:spcPts val="1960"/>
                </a:lnSpc>
              </a:pPr>
            </a:p>
          </p:txBody>
        </p:sp>
      </p:grpSp>
      <p:grpSp>
        <p:nvGrpSpPr>
          <p:cNvPr name="Group 26" id="26"/>
          <p:cNvGrpSpPr/>
          <p:nvPr/>
        </p:nvGrpSpPr>
        <p:grpSpPr>
          <a:xfrm rot="0">
            <a:off x="220550" y="3333785"/>
            <a:ext cx="1174957" cy="1176963"/>
            <a:chOff x="0" y="0"/>
            <a:chExt cx="763354" cy="764657"/>
          </a:xfrm>
        </p:grpSpPr>
        <p:sp>
          <p:nvSpPr>
            <p:cNvPr name="Freeform 27" id="27"/>
            <p:cNvSpPr/>
            <p:nvPr/>
          </p:nvSpPr>
          <p:spPr>
            <a:xfrm flipH="false" flipV="false" rot="0">
              <a:off x="0" y="0"/>
              <a:ext cx="763354" cy="764657"/>
            </a:xfrm>
            <a:custGeom>
              <a:avLst/>
              <a:gdLst/>
              <a:ahLst/>
              <a:cxnLst/>
              <a:rect r="r" b="b" t="t" l="l"/>
              <a:pathLst>
                <a:path h="764657" w="763354">
                  <a:moveTo>
                    <a:pt x="381677" y="0"/>
                  </a:moveTo>
                  <a:cubicBezTo>
                    <a:pt x="170883" y="0"/>
                    <a:pt x="0" y="171174"/>
                    <a:pt x="0" y="382329"/>
                  </a:cubicBezTo>
                  <a:cubicBezTo>
                    <a:pt x="0" y="593483"/>
                    <a:pt x="170883" y="764657"/>
                    <a:pt x="381677" y="764657"/>
                  </a:cubicBezTo>
                  <a:cubicBezTo>
                    <a:pt x="592471" y="764657"/>
                    <a:pt x="763354" y="593483"/>
                    <a:pt x="763354" y="382329"/>
                  </a:cubicBezTo>
                  <a:cubicBezTo>
                    <a:pt x="763354" y="171174"/>
                    <a:pt x="592471" y="0"/>
                    <a:pt x="381677" y="0"/>
                  </a:cubicBezTo>
                  <a:close/>
                </a:path>
              </a:pathLst>
            </a:custGeom>
            <a:blipFill>
              <a:blip r:embed="rId5"/>
              <a:stretch>
                <a:fillRect l="-52303" t="-589" r="0" b="-589"/>
              </a:stretch>
            </a:blipFill>
            <a:ln w="28575" cap="sq">
              <a:solidFill>
                <a:srgbClr val="EFF1F3"/>
              </a:solidFill>
              <a:prstDash val="solid"/>
              <a:miter/>
            </a:ln>
          </p:spPr>
        </p:sp>
      </p:grpSp>
      <p:sp>
        <p:nvSpPr>
          <p:cNvPr name="TextBox 28" id="28"/>
          <p:cNvSpPr txBox="true"/>
          <p:nvPr/>
        </p:nvSpPr>
        <p:spPr>
          <a:xfrm rot="0">
            <a:off x="1581943" y="3539362"/>
            <a:ext cx="5088614" cy="727710"/>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RESEARCH FOR</a:t>
            </a:r>
            <a:r>
              <a:rPr lang="en-US" b="true" sz="2100" strike="noStrike" u="none">
                <a:solidFill>
                  <a:srgbClr val="FFFFFF"/>
                </a:solidFill>
                <a:latin typeface="Open Sans 2 Bold"/>
                <a:ea typeface="Open Sans 2 Bold"/>
                <a:cs typeface="Open Sans 2 Bold"/>
                <a:sym typeface="Open Sans 2 Bold"/>
              </a:rPr>
              <a:t> S</a:t>
            </a:r>
            <a:r>
              <a:rPr lang="en-US" b="true" sz="2100" strike="noStrike" u="none">
                <a:solidFill>
                  <a:srgbClr val="FFFFFF"/>
                </a:solidFill>
                <a:latin typeface="Open Sans 2 Bold"/>
                <a:ea typeface="Open Sans 2 Bold"/>
                <a:cs typeface="Open Sans 2 Bold"/>
                <a:sym typeface="Open Sans 2 Bold"/>
              </a:rPr>
              <a:t>USTAINABLE EDUCATION &amp; INNOVATION</a:t>
            </a:r>
          </a:p>
        </p:txBody>
      </p:sp>
      <p:grpSp>
        <p:nvGrpSpPr>
          <p:cNvPr name="Group 29" id="29"/>
          <p:cNvGrpSpPr/>
          <p:nvPr/>
        </p:nvGrpSpPr>
        <p:grpSpPr>
          <a:xfrm rot="0">
            <a:off x="13234354" y="3542491"/>
            <a:ext cx="3889757" cy="807245"/>
            <a:chOff x="0" y="0"/>
            <a:chExt cx="554551" cy="115086"/>
          </a:xfrm>
        </p:grpSpPr>
        <p:sp>
          <p:nvSpPr>
            <p:cNvPr name="Freeform 30" id="30"/>
            <p:cNvSpPr/>
            <p:nvPr/>
          </p:nvSpPr>
          <p:spPr>
            <a:xfrm flipH="false" flipV="false" rot="0">
              <a:off x="0" y="0"/>
              <a:ext cx="554551" cy="115086"/>
            </a:xfrm>
            <a:custGeom>
              <a:avLst/>
              <a:gdLst/>
              <a:ahLst/>
              <a:cxnLst/>
              <a:rect r="r" b="b" t="t" l="l"/>
              <a:pathLst>
                <a:path h="115086" w="554551">
                  <a:moveTo>
                    <a:pt x="27865" y="0"/>
                  </a:moveTo>
                  <a:lnTo>
                    <a:pt x="526686" y="0"/>
                  </a:lnTo>
                  <a:cubicBezTo>
                    <a:pt x="542075" y="0"/>
                    <a:pt x="554551" y="12475"/>
                    <a:pt x="554551" y="27865"/>
                  </a:cubicBezTo>
                  <a:lnTo>
                    <a:pt x="554551" y="87222"/>
                  </a:lnTo>
                  <a:cubicBezTo>
                    <a:pt x="554551" y="94612"/>
                    <a:pt x="551615" y="101699"/>
                    <a:pt x="546389" y="106925"/>
                  </a:cubicBezTo>
                  <a:cubicBezTo>
                    <a:pt x="541164" y="112151"/>
                    <a:pt x="534076" y="115086"/>
                    <a:pt x="526686" y="115086"/>
                  </a:cubicBezTo>
                  <a:lnTo>
                    <a:pt x="27865" y="115086"/>
                  </a:lnTo>
                  <a:cubicBezTo>
                    <a:pt x="20475" y="115086"/>
                    <a:pt x="13387" y="112151"/>
                    <a:pt x="8161" y="106925"/>
                  </a:cubicBezTo>
                  <a:cubicBezTo>
                    <a:pt x="2936" y="101699"/>
                    <a:pt x="0" y="94612"/>
                    <a:pt x="0" y="87222"/>
                  </a:cubicBezTo>
                  <a:lnTo>
                    <a:pt x="0" y="27865"/>
                  </a:lnTo>
                  <a:cubicBezTo>
                    <a:pt x="0" y="20475"/>
                    <a:pt x="2936" y="13387"/>
                    <a:pt x="8161" y="8161"/>
                  </a:cubicBezTo>
                  <a:cubicBezTo>
                    <a:pt x="13387" y="2936"/>
                    <a:pt x="20475" y="0"/>
                    <a:pt x="27865" y="0"/>
                  </a:cubicBezTo>
                  <a:close/>
                </a:path>
              </a:pathLst>
            </a:custGeom>
            <a:solidFill>
              <a:srgbClr val="62B34E"/>
            </a:solidFill>
            <a:ln cap="sq">
              <a:noFill/>
              <a:prstDash val="solid"/>
              <a:miter/>
            </a:ln>
          </p:spPr>
        </p:sp>
        <p:sp>
          <p:nvSpPr>
            <p:cNvPr name="TextBox 31" id="31"/>
            <p:cNvSpPr txBox="true"/>
            <p:nvPr/>
          </p:nvSpPr>
          <p:spPr>
            <a:xfrm>
              <a:off x="0" y="-28575"/>
              <a:ext cx="554551" cy="143661"/>
            </a:xfrm>
            <a:prstGeom prst="rect">
              <a:avLst/>
            </a:prstGeom>
          </p:spPr>
          <p:txBody>
            <a:bodyPr anchor="ctr" rtlCol="false" tIns="181194" lIns="181194" bIns="181194" rIns="181194"/>
            <a:lstStyle/>
            <a:p>
              <a:pPr algn="ctr">
                <a:lnSpc>
                  <a:spcPts val="1960"/>
                </a:lnSpc>
              </a:pPr>
            </a:p>
          </p:txBody>
        </p:sp>
      </p:grpSp>
      <p:sp>
        <p:nvSpPr>
          <p:cNvPr name="TextBox 32" id="32"/>
          <p:cNvSpPr txBox="true"/>
          <p:nvPr/>
        </p:nvSpPr>
        <p:spPr>
          <a:xfrm rot="0">
            <a:off x="13875316" y="3748946"/>
            <a:ext cx="2292342"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BEST PRACTICES</a:t>
            </a:r>
          </a:p>
        </p:txBody>
      </p:sp>
      <p:grpSp>
        <p:nvGrpSpPr>
          <p:cNvPr name="Group 33" id="33"/>
          <p:cNvGrpSpPr/>
          <p:nvPr/>
        </p:nvGrpSpPr>
        <p:grpSpPr>
          <a:xfrm rot="0">
            <a:off x="16517028" y="3333785"/>
            <a:ext cx="1224656" cy="1224656"/>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6747" t="0" r="-16747" b="0"/>
              </a:stretch>
            </a:blipFill>
            <a:ln w="28575" cap="sq">
              <a:solidFill>
                <a:srgbClr val="EFF1F3"/>
              </a:solidFill>
              <a:prstDash val="solid"/>
              <a:miter/>
            </a:ln>
          </p:spPr>
        </p:sp>
      </p:grpSp>
      <p:sp>
        <p:nvSpPr>
          <p:cNvPr name="TextBox 35" id="35"/>
          <p:cNvSpPr txBox="true"/>
          <p:nvPr/>
        </p:nvSpPr>
        <p:spPr>
          <a:xfrm rot="0">
            <a:off x="10008948" y="4621941"/>
            <a:ext cx="7250352" cy="221361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U</a:t>
            </a:r>
            <a:r>
              <a:rPr lang="en-US" sz="2100">
                <a:solidFill>
                  <a:srgbClr val="000000"/>
                </a:solidFill>
                <a:latin typeface="Open Sans 1"/>
                <a:ea typeface="Open Sans 1"/>
                <a:cs typeface="Open Sans 1"/>
                <a:sym typeface="Open Sans 1"/>
              </a:rPr>
              <a:t>se inquiry-based, proje</a:t>
            </a:r>
            <a:r>
              <a:rPr lang="en-US" sz="2100">
                <a:solidFill>
                  <a:srgbClr val="000000"/>
                </a:solidFill>
                <a:latin typeface="Open Sans 1"/>
                <a:ea typeface="Open Sans 1"/>
                <a:cs typeface="Open Sans 1"/>
                <a:sym typeface="Open Sans 1"/>
              </a:rPr>
              <a:t>ct-b</a:t>
            </a:r>
            <a:r>
              <a:rPr lang="en-US" sz="2100">
                <a:solidFill>
                  <a:srgbClr val="000000"/>
                </a:solidFill>
                <a:latin typeface="Open Sans 1"/>
                <a:ea typeface="Open Sans 1"/>
                <a:cs typeface="Open Sans 1"/>
                <a:sym typeface="Open Sans 1"/>
              </a:rPr>
              <a:t>ased and interdisciplinary learning.</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Imple</a:t>
            </a:r>
            <a:r>
              <a:rPr lang="en-US" sz="2100">
                <a:solidFill>
                  <a:srgbClr val="000000"/>
                </a:solidFill>
                <a:latin typeface="Open Sans 1"/>
                <a:ea typeface="Open Sans 1"/>
                <a:cs typeface="Open Sans 1"/>
                <a:sym typeface="Open Sans 1"/>
              </a:rPr>
              <a:t>ment whole-school sustainability (green campuses, energy saving, community projects).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Share best practices via conferences, online platforms and recognition programmed.</a:t>
            </a:r>
          </a:p>
        </p:txBody>
      </p:sp>
      <p:grpSp>
        <p:nvGrpSpPr>
          <p:cNvPr name="Group 36" id="36"/>
          <p:cNvGrpSpPr/>
          <p:nvPr/>
        </p:nvGrpSpPr>
        <p:grpSpPr>
          <a:xfrm rot="0">
            <a:off x="2204979" y="7581041"/>
            <a:ext cx="13485866" cy="1782034"/>
            <a:chOff x="0" y="0"/>
            <a:chExt cx="3551833" cy="469342"/>
          </a:xfrm>
        </p:grpSpPr>
        <p:sp>
          <p:nvSpPr>
            <p:cNvPr name="Freeform 37" id="37"/>
            <p:cNvSpPr/>
            <p:nvPr/>
          </p:nvSpPr>
          <p:spPr>
            <a:xfrm flipH="false" flipV="false" rot="0">
              <a:off x="0" y="0"/>
              <a:ext cx="3551833" cy="469342"/>
            </a:xfrm>
            <a:custGeom>
              <a:avLst/>
              <a:gdLst/>
              <a:ahLst/>
              <a:cxnLst/>
              <a:rect r="r" b="b" t="t" l="l"/>
              <a:pathLst>
                <a:path h="469342" w="3551833">
                  <a:moveTo>
                    <a:pt x="8037" y="0"/>
                  </a:moveTo>
                  <a:lnTo>
                    <a:pt x="3543796" y="0"/>
                  </a:lnTo>
                  <a:cubicBezTo>
                    <a:pt x="3545928" y="0"/>
                    <a:pt x="3547972" y="847"/>
                    <a:pt x="3549479" y="2354"/>
                  </a:cubicBezTo>
                  <a:cubicBezTo>
                    <a:pt x="3550986" y="3861"/>
                    <a:pt x="3551833" y="5906"/>
                    <a:pt x="3551833" y="8037"/>
                  </a:cubicBezTo>
                  <a:lnTo>
                    <a:pt x="3551833" y="461305"/>
                  </a:lnTo>
                  <a:cubicBezTo>
                    <a:pt x="3551833" y="463437"/>
                    <a:pt x="3550986" y="465481"/>
                    <a:pt x="3549479" y="466988"/>
                  </a:cubicBezTo>
                  <a:cubicBezTo>
                    <a:pt x="3547972" y="468496"/>
                    <a:pt x="3545928" y="469342"/>
                    <a:pt x="3543796" y="469342"/>
                  </a:cubicBezTo>
                  <a:lnTo>
                    <a:pt x="8037" y="469342"/>
                  </a:lnTo>
                  <a:cubicBezTo>
                    <a:pt x="5906" y="469342"/>
                    <a:pt x="3861" y="468496"/>
                    <a:pt x="2354" y="466988"/>
                  </a:cubicBezTo>
                  <a:cubicBezTo>
                    <a:pt x="847" y="465481"/>
                    <a:pt x="0" y="463437"/>
                    <a:pt x="0" y="461305"/>
                  </a:cubicBezTo>
                  <a:lnTo>
                    <a:pt x="0" y="8037"/>
                  </a:lnTo>
                  <a:cubicBezTo>
                    <a:pt x="0" y="5906"/>
                    <a:pt x="847" y="3861"/>
                    <a:pt x="2354" y="2354"/>
                  </a:cubicBezTo>
                  <a:cubicBezTo>
                    <a:pt x="3861" y="847"/>
                    <a:pt x="5906" y="0"/>
                    <a:pt x="8037" y="0"/>
                  </a:cubicBezTo>
                  <a:close/>
                </a:path>
              </a:pathLst>
            </a:custGeom>
            <a:solidFill>
              <a:srgbClr val="FAFAFA">
                <a:alpha val="87843"/>
              </a:srgbClr>
            </a:solidFill>
            <a:ln cap="sq">
              <a:noFill/>
              <a:prstDash val="solid"/>
              <a:miter/>
            </a:ln>
          </p:spPr>
        </p:sp>
        <p:sp>
          <p:nvSpPr>
            <p:cNvPr name="TextBox 38" id="38"/>
            <p:cNvSpPr txBox="true"/>
            <p:nvPr/>
          </p:nvSpPr>
          <p:spPr>
            <a:xfrm>
              <a:off x="0" y="-38100"/>
              <a:ext cx="3551833" cy="507442"/>
            </a:xfrm>
            <a:prstGeom prst="rect">
              <a:avLst/>
            </a:prstGeom>
          </p:spPr>
          <p:txBody>
            <a:bodyPr anchor="ctr" rtlCol="false" tIns="50800" lIns="50800" bIns="50800" rIns="50800"/>
            <a:lstStyle/>
            <a:p>
              <a:pPr algn="ctr">
                <a:lnSpc>
                  <a:spcPts val="2659"/>
                </a:lnSpc>
              </a:pPr>
            </a:p>
          </p:txBody>
        </p:sp>
      </p:grpSp>
      <p:grpSp>
        <p:nvGrpSpPr>
          <p:cNvPr name="Group 39" id="39"/>
          <p:cNvGrpSpPr/>
          <p:nvPr/>
        </p:nvGrpSpPr>
        <p:grpSpPr>
          <a:xfrm rot="0">
            <a:off x="6823918" y="7131579"/>
            <a:ext cx="5292753" cy="694161"/>
            <a:chOff x="0" y="0"/>
            <a:chExt cx="754571" cy="98964"/>
          </a:xfrm>
        </p:grpSpPr>
        <p:sp>
          <p:nvSpPr>
            <p:cNvPr name="Freeform 40" id="40"/>
            <p:cNvSpPr/>
            <p:nvPr/>
          </p:nvSpPr>
          <p:spPr>
            <a:xfrm flipH="false" flipV="false" rot="0">
              <a:off x="0" y="0"/>
              <a:ext cx="754571" cy="98964"/>
            </a:xfrm>
            <a:custGeom>
              <a:avLst/>
              <a:gdLst/>
              <a:ahLst/>
              <a:cxnLst/>
              <a:rect r="r" b="b" t="t" l="l"/>
              <a:pathLst>
                <a:path h="98964" w="754571">
                  <a:moveTo>
                    <a:pt x="20478" y="0"/>
                  </a:moveTo>
                  <a:lnTo>
                    <a:pt x="734093" y="0"/>
                  </a:lnTo>
                  <a:cubicBezTo>
                    <a:pt x="739524" y="0"/>
                    <a:pt x="744733" y="2158"/>
                    <a:pt x="748573" y="5998"/>
                  </a:cubicBezTo>
                  <a:cubicBezTo>
                    <a:pt x="752414" y="9838"/>
                    <a:pt x="754571" y="15047"/>
                    <a:pt x="754571" y="20478"/>
                  </a:cubicBezTo>
                  <a:lnTo>
                    <a:pt x="754571" y="78486"/>
                  </a:lnTo>
                  <a:cubicBezTo>
                    <a:pt x="754571" y="83917"/>
                    <a:pt x="752414" y="89126"/>
                    <a:pt x="748573" y="92966"/>
                  </a:cubicBezTo>
                  <a:cubicBezTo>
                    <a:pt x="744733" y="96807"/>
                    <a:pt x="739524" y="98964"/>
                    <a:pt x="734093" y="98964"/>
                  </a:cubicBezTo>
                  <a:lnTo>
                    <a:pt x="20478" y="98964"/>
                  </a:lnTo>
                  <a:cubicBezTo>
                    <a:pt x="15047" y="98964"/>
                    <a:pt x="9838" y="96807"/>
                    <a:pt x="5998" y="92966"/>
                  </a:cubicBezTo>
                  <a:cubicBezTo>
                    <a:pt x="2158" y="89126"/>
                    <a:pt x="0" y="83917"/>
                    <a:pt x="0" y="78486"/>
                  </a:cubicBezTo>
                  <a:lnTo>
                    <a:pt x="0" y="20478"/>
                  </a:lnTo>
                  <a:cubicBezTo>
                    <a:pt x="0" y="15047"/>
                    <a:pt x="2158" y="9838"/>
                    <a:pt x="5998" y="5998"/>
                  </a:cubicBezTo>
                  <a:cubicBezTo>
                    <a:pt x="9838" y="2158"/>
                    <a:pt x="15047" y="0"/>
                    <a:pt x="20478" y="0"/>
                  </a:cubicBezTo>
                  <a:close/>
                </a:path>
              </a:pathLst>
            </a:custGeom>
            <a:solidFill>
              <a:srgbClr val="62B34E"/>
            </a:solidFill>
            <a:ln cap="sq">
              <a:noFill/>
              <a:prstDash val="solid"/>
              <a:miter/>
            </a:ln>
          </p:spPr>
        </p:sp>
        <p:sp>
          <p:nvSpPr>
            <p:cNvPr name="TextBox 41" id="41"/>
            <p:cNvSpPr txBox="true"/>
            <p:nvPr/>
          </p:nvSpPr>
          <p:spPr>
            <a:xfrm>
              <a:off x="0" y="-28575"/>
              <a:ext cx="754571" cy="127539"/>
            </a:xfrm>
            <a:prstGeom prst="rect">
              <a:avLst/>
            </a:prstGeom>
          </p:spPr>
          <p:txBody>
            <a:bodyPr anchor="ctr" rtlCol="false" tIns="181194" lIns="181194" bIns="181194" rIns="181194"/>
            <a:lstStyle/>
            <a:p>
              <a:pPr algn="ctr">
                <a:lnSpc>
                  <a:spcPts val="1960"/>
                </a:lnSpc>
              </a:pPr>
            </a:p>
          </p:txBody>
        </p:sp>
      </p:grpSp>
      <p:grpSp>
        <p:nvGrpSpPr>
          <p:cNvPr name="Group 42" id="42"/>
          <p:cNvGrpSpPr/>
          <p:nvPr/>
        </p:nvGrpSpPr>
        <p:grpSpPr>
          <a:xfrm rot="0">
            <a:off x="8780217" y="6173000"/>
            <a:ext cx="1228731" cy="1228731"/>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16747" t="0" r="-16747" b="0"/>
              </a:stretch>
            </a:blipFill>
            <a:ln w="28575" cap="sq">
              <a:solidFill>
                <a:srgbClr val="EFF1F3"/>
              </a:solidFill>
              <a:prstDash val="solid"/>
              <a:miter/>
            </a:ln>
          </p:spPr>
        </p:sp>
      </p:grpSp>
      <p:sp>
        <p:nvSpPr>
          <p:cNvPr name="TextBox 44" id="44"/>
          <p:cNvSpPr txBox="true"/>
          <p:nvPr/>
        </p:nvSpPr>
        <p:spPr>
          <a:xfrm rot="0">
            <a:off x="7212857" y="7363632"/>
            <a:ext cx="4514873"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INNOVATION IN SUSTAINABILITY</a:t>
            </a:r>
          </a:p>
        </p:txBody>
      </p:sp>
      <p:sp>
        <p:nvSpPr>
          <p:cNvPr name="TextBox 45" id="45"/>
          <p:cNvSpPr txBox="true"/>
          <p:nvPr/>
        </p:nvSpPr>
        <p:spPr>
          <a:xfrm rot="0">
            <a:off x="2559286" y="7816215"/>
            <a:ext cx="12462201" cy="147066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Us</a:t>
            </a:r>
            <a:r>
              <a:rPr lang="en-US" sz="2100">
                <a:solidFill>
                  <a:srgbClr val="000000"/>
                </a:solidFill>
                <a:latin typeface="Open Sans 1"/>
                <a:ea typeface="Open Sans 1"/>
                <a:cs typeface="Open Sans 1"/>
                <a:sym typeface="Open Sans 1"/>
              </a:rPr>
              <a:t>e tech and innovation (AI, virtual tools, simulations) to boost sustainability learning.</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Support student-led projects through green challenges, hackathons and eco-startups.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D</a:t>
            </a:r>
            <a:r>
              <a:rPr lang="en-US" sz="2100">
                <a:solidFill>
                  <a:srgbClr val="000000"/>
                </a:solidFill>
                <a:latin typeface="Open Sans 1"/>
                <a:ea typeface="Open Sans 1"/>
                <a:cs typeface="Open Sans 1"/>
                <a:sym typeface="Open Sans 1"/>
              </a:rPr>
              <a:t>evelop smart gree</a:t>
            </a:r>
            <a:r>
              <a:rPr lang="en-US" sz="2100">
                <a:solidFill>
                  <a:srgbClr val="000000"/>
                </a:solidFill>
                <a:latin typeface="Open Sans 1"/>
                <a:ea typeface="Open Sans 1"/>
                <a:cs typeface="Open Sans 1"/>
                <a:sym typeface="Open Sans 1"/>
              </a:rPr>
              <a:t>n campuses with</a:t>
            </a:r>
            <a:r>
              <a:rPr lang="en-US" sz="2100">
                <a:solidFill>
                  <a:srgbClr val="000000"/>
                </a:solidFill>
                <a:latin typeface="Open Sans 1"/>
                <a:ea typeface="Open Sans 1"/>
                <a:cs typeface="Open Sans 1"/>
                <a:sym typeface="Open Sans 1"/>
              </a:rPr>
              <a:t> waste reduction, carbon audits and eco-mobility.</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P</a:t>
            </a:r>
            <a:r>
              <a:rPr lang="en-US" sz="2100">
                <a:solidFill>
                  <a:srgbClr val="000000"/>
                </a:solidFill>
                <a:latin typeface="Open Sans 1"/>
                <a:ea typeface="Open Sans 1"/>
                <a:cs typeface="Open Sans 1"/>
                <a:sym typeface="Open Sans 1"/>
              </a:rPr>
              <a:t>rovide grants and pilots with industry/government to create local SDG solutions.</a:t>
            </a:r>
          </a:p>
        </p:txBody>
      </p:sp>
      <p:grpSp>
        <p:nvGrpSpPr>
          <p:cNvPr name="Group 46" id="46"/>
          <p:cNvGrpSpPr/>
          <p:nvPr/>
        </p:nvGrpSpPr>
        <p:grpSpPr>
          <a:xfrm rot="0">
            <a:off x="510103" y="8779150"/>
            <a:ext cx="17777897" cy="1467061"/>
            <a:chOff x="0" y="0"/>
            <a:chExt cx="23703863" cy="1956081"/>
          </a:xfrm>
        </p:grpSpPr>
        <p:sp>
          <p:nvSpPr>
            <p:cNvPr name="AutoShape 47" id="47"/>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48" id="48"/>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49" id="49"/>
            <p:cNvGrpSpPr/>
            <p:nvPr/>
          </p:nvGrpSpPr>
          <p:grpSpPr>
            <a:xfrm rot="0">
              <a:off x="21107916" y="319434"/>
              <a:ext cx="1224346" cy="1317214"/>
              <a:chOff x="0" y="0"/>
              <a:chExt cx="447181" cy="481100"/>
            </a:xfrm>
          </p:grpSpPr>
          <p:sp>
            <p:nvSpPr>
              <p:cNvPr name="Freeform 50" id="50"/>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51" id="51"/>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52" id="52"/>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12</a:t>
              </a:r>
            </a:p>
          </p:txBody>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grpSp>
        <p:nvGrpSpPr>
          <p:cNvPr name="Group 2" id="2"/>
          <p:cNvGrpSpPr/>
          <p:nvPr/>
        </p:nvGrpSpPr>
        <p:grpSpPr>
          <a:xfrm rot="0">
            <a:off x="703570" y="2599043"/>
            <a:ext cx="8599846" cy="2374256"/>
            <a:chOff x="0" y="0"/>
            <a:chExt cx="2264980" cy="625318"/>
          </a:xfrm>
        </p:grpSpPr>
        <p:sp>
          <p:nvSpPr>
            <p:cNvPr name="Freeform 3" id="3"/>
            <p:cNvSpPr/>
            <p:nvPr/>
          </p:nvSpPr>
          <p:spPr>
            <a:xfrm flipH="false" flipV="false" rot="0">
              <a:off x="0" y="0"/>
              <a:ext cx="2264980" cy="625318"/>
            </a:xfrm>
            <a:custGeom>
              <a:avLst/>
              <a:gdLst/>
              <a:ahLst/>
              <a:cxnLst/>
              <a:rect r="r" b="b" t="t" l="l"/>
              <a:pathLst>
                <a:path h="625318" w="2264980">
                  <a:moveTo>
                    <a:pt x="12603" y="0"/>
                  </a:moveTo>
                  <a:lnTo>
                    <a:pt x="2252377" y="0"/>
                  </a:lnTo>
                  <a:cubicBezTo>
                    <a:pt x="2259337" y="0"/>
                    <a:pt x="2264980" y="5643"/>
                    <a:pt x="2264980" y="12603"/>
                  </a:cubicBezTo>
                  <a:lnTo>
                    <a:pt x="2264980" y="612715"/>
                  </a:lnTo>
                  <a:cubicBezTo>
                    <a:pt x="2264980" y="616058"/>
                    <a:pt x="2263652" y="619263"/>
                    <a:pt x="2261289" y="621627"/>
                  </a:cubicBezTo>
                  <a:cubicBezTo>
                    <a:pt x="2258925" y="623990"/>
                    <a:pt x="2255719" y="625318"/>
                    <a:pt x="2252377" y="625318"/>
                  </a:cubicBezTo>
                  <a:lnTo>
                    <a:pt x="12603" y="625318"/>
                  </a:lnTo>
                  <a:cubicBezTo>
                    <a:pt x="5643" y="625318"/>
                    <a:pt x="0" y="619676"/>
                    <a:pt x="0" y="612715"/>
                  </a:cubicBezTo>
                  <a:lnTo>
                    <a:pt x="0" y="12603"/>
                  </a:lnTo>
                  <a:cubicBezTo>
                    <a:pt x="0" y="5643"/>
                    <a:pt x="5643" y="0"/>
                    <a:pt x="12603" y="0"/>
                  </a:cubicBezTo>
                  <a:close/>
                </a:path>
              </a:pathLst>
            </a:custGeom>
            <a:solidFill>
              <a:srgbClr val="FAFAFA">
                <a:alpha val="87843"/>
              </a:srgbClr>
            </a:solidFill>
            <a:ln cap="sq">
              <a:noFill/>
              <a:prstDash val="solid"/>
              <a:miter/>
            </a:ln>
          </p:spPr>
        </p:sp>
        <p:sp>
          <p:nvSpPr>
            <p:cNvPr name="TextBox 4" id="4"/>
            <p:cNvSpPr txBox="true"/>
            <p:nvPr/>
          </p:nvSpPr>
          <p:spPr>
            <a:xfrm>
              <a:off x="0" y="-38100"/>
              <a:ext cx="2264980" cy="663418"/>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03570" y="1891264"/>
            <a:ext cx="6015207" cy="707779"/>
            <a:chOff x="0" y="0"/>
            <a:chExt cx="857570" cy="100906"/>
          </a:xfrm>
        </p:grpSpPr>
        <p:sp>
          <p:nvSpPr>
            <p:cNvPr name="Freeform 6" id="6"/>
            <p:cNvSpPr/>
            <p:nvPr/>
          </p:nvSpPr>
          <p:spPr>
            <a:xfrm flipH="false" flipV="false" rot="0">
              <a:off x="0" y="0"/>
              <a:ext cx="857570" cy="100906"/>
            </a:xfrm>
            <a:custGeom>
              <a:avLst/>
              <a:gdLst/>
              <a:ahLst/>
              <a:cxnLst/>
              <a:rect r="r" b="b" t="t" l="l"/>
              <a:pathLst>
                <a:path h="100906" w="857570">
                  <a:moveTo>
                    <a:pt x="18019" y="0"/>
                  </a:moveTo>
                  <a:lnTo>
                    <a:pt x="839551" y="0"/>
                  </a:lnTo>
                  <a:cubicBezTo>
                    <a:pt x="849502" y="0"/>
                    <a:pt x="857570" y="8067"/>
                    <a:pt x="857570" y="18019"/>
                  </a:cubicBezTo>
                  <a:lnTo>
                    <a:pt x="857570" y="82887"/>
                  </a:lnTo>
                  <a:cubicBezTo>
                    <a:pt x="857570" y="87666"/>
                    <a:pt x="855671" y="92249"/>
                    <a:pt x="852292" y="95628"/>
                  </a:cubicBezTo>
                  <a:cubicBezTo>
                    <a:pt x="848913" y="99007"/>
                    <a:pt x="844330" y="100906"/>
                    <a:pt x="839551" y="100906"/>
                  </a:cubicBezTo>
                  <a:lnTo>
                    <a:pt x="18019" y="100906"/>
                  </a:lnTo>
                  <a:cubicBezTo>
                    <a:pt x="8067" y="100906"/>
                    <a:pt x="0" y="92839"/>
                    <a:pt x="0" y="82887"/>
                  </a:cubicBezTo>
                  <a:lnTo>
                    <a:pt x="0" y="18019"/>
                  </a:lnTo>
                  <a:cubicBezTo>
                    <a:pt x="0" y="8067"/>
                    <a:pt x="8067" y="0"/>
                    <a:pt x="18019" y="0"/>
                  </a:cubicBezTo>
                  <a:close/>
                </a:path>
              </a:pathLst>
            </a:custGeom>
            <a:solidFill>
              <a:srgbClr val="62B34E"/>
            </a:solidFill>
            <a:ln cap="sq">
              <a:noFill/>
              <a:prstDash val="solid"/>
              <a:miter/>
            </a:ln>
          </p:spPr>
        </p:sp>
        <p:sp>
          <p:nvSpPr>
            <p:cNvPr name="TextBox 7" id="7"/>
            <p:cNvSpPr txBox="true"/>
            <p:nvPr/>
          </p:nvSpPr>
          <p:spPr>
            <a:xfrm>
              <a:off x="0" y="-38100"/>
              <a:ext cx="857570" cy="139006"/>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WATER REDUCTION</a:t>
              </a:r>
            </a:p>
          </p:txBody>
        </p:sp>
      </p:grpSp>
      <p:sp>
        <p:nvSpPr>
          <p:cNvPr name="Freeform 8" id="8"/>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9" id="9"/>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grpSp>
        <p:nvGrpSpPr>
          <p:cNvPr name="Group 10" id="10"/>
          <p:cNvGrpSpPr/>
          <p:nvPr/>
        </p:nvGrpSpPr>
        <p:grpSpPr>
          <a:xfrm rot="0">
            <a:off x="2075090" y="7432640"/>
            <a:ext cx="7166782" cy="1967048"/>
            <a:chOff x="0" y="0"/>
            <a:chExt cx="1887548" cy="518070"/>
          </a:xfrm>
        </p:grpSpPr>
        <p:sp>
          <p:nvSpPr>
            <p:cNvPr name="Freeform 11" id="11"/>
            <p:cNvSpPr/>
            <p:nvPr/>
          </p:nvSpPr>
          <p:spPr>
            <a:xfrm flipH="false" flipV="false" rot="0">
              <a:off x="0" y="0"/>
              <a:ext cx="1887548" cy="518070"/>
            </a:xfrm>
            <a:custGeom>
              <a:avLst/>
              <a:gdLst/>
              <a:ahLst/>
              <a:cxnLst/>
              <a:rect r="r" b="b" t="t" l="l"/>
              <a:pathLst>
                <a:path h="518070" w="1887548">
                  <a:moveTo>
                    <a:pt x="15124" y="0"/>
                  </a:moveTo>
                  <a:lnTo>
                    <a:pt x="1872424" y="0"/>
                  </a:lnTo>
                  <a:cubicBezTo>
                    <a:pt x="1876435" y="0"/>
                    <a:pt x="1880282" y="1593"/>
                    <a:pt x="1883118" y="4430"/>
                  </a:cubicBezTo>
                  <a:cubicBezTo>
                    <a:pt x="1885954" y="7266"/>
                    <a:pt x="1887548" y="11113"/>
                    <a:pt x="1887548" y="15124"/>
                  </a:cubicBezTo>
                  <a:lnTo>
                    <a:pt x="1887548" y="502947"/>
                  </a:lnTo>
                  <a:cubicBezTo>
                    <a:pt x="1887548" y="511299"/>
                    <a:pt x="1880776" y="518070"/>
                    <a:pt x="1872424" y="518070"/>
                  </a:cubicBezTo>
                  <a:lnTo>
                    <a:pt x="15124" y="518070"/>
                  </a:lnTo>
                  <a:cubicBezTo>
                    <a:pt x="11113" y="518070"/>
                    <a:pt x="7266" y="516477"/>
                    <a:pt x="4430" y="513641"/>
                  </a:cubicBezTo>
                  <a:cubicBezTo>
                    <a:pt x="1593" y="510804"/>
                    <a:pt x="0" y="506958"/>
                    <a:pt x="0" y="502947"/>
                  </a:cubicBezTo>
                  <a:lnTo>
                    <a:pt x="0" y="15124"/>
                  </a:lnTo>
                  <a:cubicBezTo>
                    <a:pt x="0" y="11113"/>
                    <a:pt x="1593" y="7266"/>
                    <a:pt x="4430" y="4430"/>
                  </a:cubicBezTo>
                  <a:cubicBezTo>
                    <a:pt x="7266" y="1593"/>
                    <a:pt x="11113" y="0"/>
                    <a:pt x="15124" y="0"/>
                  </a:cubicBezTo>
                  <a:close/>
                </a:path>
              </a:pathLst>
            </a:custGeom>
            <a:solidFill>
              <a:srgbClr val="FAFAFA">
                <a:alpha val="87843"/>
              </a:srgbClr>
            </a:solidFill>
            <a:ln cap="sq">
              <a:noFill/>
              <a:prstDash val="solid"/>
              <a:miter/>
            </a:ln>
          </p:spPr>
        </p:sp>
        <p:sp>
          <p:nvSpPr>
            <p:cNvPr name="TextBox 12" id="12"/>
            <p:cNvSpPr txBox="true"/>
            <p:nvPr/>
          </p:nvSpPr>
          <p:spPr>
            <a:xfrm>
              <a:off x="0" y="-38100"/>
              <a:ext cx="1887548" cy="556170"/>
            </a:xfrm>
            <a:prstGeom prst="rect">
              <a:avLst/>
            </a:prstGeom>
          </p:spPr>
          <p:txBody>
            <a:bodyPr anchor="ctr" rtlCol="false" tIns="50800" lIns="50800" bIns="50800" rIns="50800"/>
            <a:lstStyle/>
            <a:p>
              <a:pPr algn="ctr">
                <a:lnSpc>
                  <a:spcPts val="2659"/>
                </a:lnSpc>
              </a:pPr>
            </a:p>
          </p:txBody>
        </p:sp>
      </p:grpSp>
      <p:sp>
        <p:nvSpPr>
          <p:cNvPr name="AutoShape 13" id="13"/>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14" id="14"/>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5" id="15"/>
          <p:cNvGrpSpPr/>
          <p:nvPr/>
        </p:nvGrpSpPr>
        <p:grpSpPr>
          <a:xfrm rot="0">
            <a:off x="10075134" y="636773"/>
            <a:ext cx="7184166" cy="2078366"/>
            <a:chOff x="0" y="0"/>
            <a:chExt cx="9578887" cy="2771155"/>
          </a:xfrm>
        </p:grpSpPr>
        <p:grpSp>
          <p:nvGrpSpPr>
            <p:cNvPr name="Group 16" id="16"/>
            <p:cNvGrpSpPr/>
            <p:nvPr/>
          </p:nvGrpSpPr>
          <p:grpSpPr>
            <a:xfrm rot="0">
              <a:off x="0" y="0"/>
              <a:ext cx="9578887" cy="2771155"/>
              <a:chOff x="0" y="0"/>
              <a:chExt cx="2904669" cy="840316"/>
            </a:xfrm>
          </p:grpSpPr>
          <p:sp>
            <p:nvSpPr>
              <p:cNvPr name="Freeform 17" id="17"/>
              <p:cNvSpPr/>
              <p:nvPr/>
            </p:nvSpPr>
            <p:spPr>
              <a:xfrm flipH="false" flipV="false" rot="0">
                <a:off x="0" y="0"/>
                <a:ext cx="2904669" cy="840316"/>
              </a:xfrm>
              <a:custGeom>
                <a:avLst/>
                <a:gdLst/>
                <a:ahLst/>
                <a:cxnLst/>
                <a:rect r="r" b="b" t="t" l="l"/>
                <a:pathLst>
                  <a:path h="840316" w="2904669">
                    <a:moveTo>
                      <a:pt x="16324" y="0"/>
                    </a:moveTo>
                    <a:lnTo>
                      <a:pt x="2888345" y="0"/>
                    </a:lnTo>
                    <a:cubicBezTo>
                      <a:pt x="2897360" y="0"/>
                      <a:pt x="2904669" y="7309"/>
                      <a:pt x="2904669" y="16324"/>
                    </a:cubicBezTo>
                    <a:lnTo>
                      <a:pt x="2904669" y="823991"/>
                    </a:lnTo>
                    <a:cubicBezTo>
                      <a:pt x="2904669" y="833007"/>
                      <a:pt x="2897360" y="840316"/>
                      <a:pt x="2888345" y="840316"/>
                    </a:cubicBezTo>
                    <a:lnTo>
                      <a:pt x="16324" y="840316"/>
                    </a:lnTo>
                    <a:cubicBezTo>
                      <a:pt x="7309" y="840316"/>
                      <a:pt x="0" y="833007"/>
                      <a:pt x="0" y="823991"/>
                    </a:cubicBezTo>
                    <a:lnTo>
                      <a:pt x="0" y="16324"/>
                    </a:lnTo>
                    <a:cubicBezTo>
                      <a:pt x="0" y="7309"/>
                      <a:pt x="7309" y="0"/>
                      <a:pt x="16324" y="0"/>
                    </a:cubicBezTo>
                    <a:close/>
                  </a:path>
                </a:pathLst>
              </a:custGeom>
              <a:solidFill>
                <a:srgbClr val="FAFAFA"/>
              </a:solidFill>
              <a:ln w="142875" cap="sq">
                <a:solidFill>
                  <a:srgbClr val="069C87"/>
                </a:solidFill>
                <a:prstDash val="solid"/>
                <a:miter/>
              </a:ln>
            </p:spPr>
          </p:sp>
          <p:sp>
            <p:nvSpPr>
              <p:cNvPr name="TextBox 18" id="18"/>
              <p:cNvSpPr txBox="true"/>
              <p:nvPr/>
            </p:nvSpPr>
            <p:spPr>
              <a:xfrm>
                <a:off x="0" y="19050"/>
                <a:ext cx="2904669" cy="821266"/>
              </a:xfrm>
              <a:prstGeom prst="rect">
                <a:avLst/>
              </a:prstGeom>
            </p:spPr>
            <p:txBody>
              <a:bodyPr anchor="ctr" rtlCol="false" tIns="53768" lIns="53768" bIns="53768" rIns="53768"/>
              <a:lstStyle/>
              <a:p>
                <a:pPr algn="ctr">
                  <a:lnSpc>
                    <a:spcPts val="1615"/>
                  </a:lnSpc>
                </a:pPr>
              </a:p>
            </p:txBody>
          </p:sp>
        </p:grpSp>
        <p:sp>
          <p:nvSpPr>
            <p:cNvPr name="TextBox 19" id="19"/>
            <p:cNvSpPr txBox="true"/>
            <p:nvPr/>
          </p:nvSpPr>
          <p:spPr>
            <a:xfrm rot="0">
              <a:off x="1026487" y="572598"/>
              <a:ext cx="7525913" cy="1639697"/>
            </a:xfrm>
            <a:prstGeom prst="rect">
              <a:avLst/>
            </a:prstGeom>
          </p:spPr>
          <p:txBody>
            <a:bodyPr anchor="t" rtlCol="false" tIns="0" lIns="0" bIns="0" rIns="0">
              <a:spAutoFit/>
            </a:bodyPr>
            <a:lstStyle/>
            <a:p>
              <a:pPr algn="ctr">
                <a:lnSpc>
                  <a:spcPts val="4607"/>
                </a:lnSpc>
              </a:pPr>
              <a:r>
                <a:rPr lang="en-US" b="true" sz="4799" spc="-143">
                  <a:solidFill>
                    <a:srgbClr val="000000"/>
                  </a:solidFill>
                  <a:latin typeface="Neue Montreal Bold"/>
                  <a:ea typeface="Neue Montreal Bold"/>
                  <a:cs typeface="Neue Montreal Bold"/>
                  <a:sym typeface="Neue Montreal Bold"/>
                </a:rPr>
                <a:t>IMPLEMENTATION STRATEGY</a:t>
              </a:r>
            </a:p>
          </p:txBody>
        </p:sp>
      </p:grpSp>
      <p:grpSp>
        <p:nvGrpSpPr>
          <p:cNvPr name="Group 20" id="20"/>
          <p:cNvGrpSpPr/>
          <p:nvPr/>
        </p:nvGrpSpPr>
        <p:grpSpPr>
          <a:xfrm rot="0">
            <a:off x="-273758" y="8822751"/>
            <a:ext cx="17819266" cy="1464249"/>
            <a:chOff x="0" y="0"/>
            <a:chExt cx="23759021" cy="1952332"/>
          </a:xfrm>
        </p:grpSpPr>
        <p:sp>
          <p:nvSpPr>
            <p:cNvPr name="AutoShape 21" id="21"/>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22" id="22"/>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23" id="23"/>
          <p:cNvGrpSpPr/>
          <p:nvPr/>
        </p:nvGrpSpPr>
        <p:grpSpPr>
          <a:xfrm rot="0">
            <a:off x="1028700" y="9060920"/>
            <a:ext cx="918260" cy="987910"/>
            <a:chOff x="0" y="0"/>
            <a:chExt cx="1224346" cy="1317214"/>
          </a:xfrm>
        </p:grpSpPr>
        <p:grpSp>
          <p:nvGrpSpPr>
            <p:cNvPr name="Group 24" id="24"/>
            <p:cNvGrpSpPr/>
            <p:nvPr/>
          </p:nvGrpSpPr>
          <p:grpSpPr>
            <a:xfrm rot="0">
              <a:off x="0" y="0"/>
              <a:ext cx="1224346" cy="1317214"/>
              <a:chOff x="0" y="0"/>
              <a:chExt cx="447181" cy="481100"/>
            </a:xfrm>
          </p:grpSpPr>
          <p:sp>
            <p:nvSpPr>
              <p:cNvPr name="Freeform 25" id="2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6" id="26"/>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27" id="27"/>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13</a:t>
              </a:r>
            </a:p>
          </p:txBody>
        </p:sp>
      </p:grpSp>
      <p:sp>
        <p:nvSpPr>
          <p:cNvPr name="TextBox 28" id="28"/>
          <p:cNvSpPr txBox="true"/>
          <p:nvPr/>
        </p:nvSpPr>
        <p:spPr>
          <a:xfrm rot="0">
            <a:off x="2529949" y="7787640"/>
            <a:ext cx="7545186" cy="1470660"/>
          </a:xfrm>
          <a:prstGeom prst="rect">
            <a:avLst/>
          </a:prstGeom>
        </p:spPr>
        <p:txBody>
          <a:bodyPr anchor="t" rtlCol="false" tIns="0" lIns="0" bIns="0" rIns="0">
            <a:spAutoFit/>
          </a:bodyPr>
          <a:lstStyle/>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Install water-saving taps and toilets.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Use rainwater for gardens and cleaning.</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Run awareness campaigns to save water.</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Fix leaks quickly and monitor water use.</a:t>
            </a:r>
          </a:p>
        </p:txBody>
      </p:sp>
      <p:sp>
        <p:nvSpPr>
          <p:cNvPr name="TextBox 29" id="29"/>
          <p:cNvSpPr txBox="true"/>
          <p:nvPr/>
        </p:nvSpPr>
        <p:spPr>
          <a:xfrm rot="0">
            <a:off x="909448" y="2753240"/>
            <a:ext cx="9498066" cy="1842135"/>
          </a:xfrm>
          <a:prstGeom prst="rect">
            <a:avLst/>
          </a:prstGeom>
        </p:spPr>
        <p:txBody>
          <a:bodyPr anchor="t" rtlCol="false" tIns="0" lIns="0" bIns="0" rIns="0">
            <a:spAutoFit/>
          </a:bodyPr>
          <a:lstStyle/>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Recycling stations in schools and offices.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Reduce single-use plastics and paper.</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Teach students and staff about recycling.</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Universities: research and student projects on waste solutions.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Ministry: go paperless and adopt green procurement.</a:t>
            </a:r>
          </a:p>
        </p:txBody>
      </p:sp>
      <p:grpSp>
        <p:nvGrpSpPr>
          <p:cNvPr name="Group 30" id="30"/>
          <p:cNvGrpSpPr/>
          <p:nvPr/>
        </p:nvGrpSpPr>
        <p:grpSpPr>
          <a:xfrm rot="0">
            <a:off x="9498868" y="3582298"/>
            <a:ext cx="8423263" cy="2691971"/>
            <a:chOff x="0" y="0"/>
            <a:chExt cx="2218473" cy="708996"/>
          </a:xfrm>
        </p:grpSpPr>
        <p:sp>
          <p:nvSpPr>
            <p:cNvPr name="Freeform 31" id="31"/>
            <p:cNvSpPr/>
            <p:nvPr/>
          </p:nvSpPr>
          <p:spPr>
            <a:xfrm flipH="false" flipV="false" rot="0">
              <a:off x="0" y="0"/>
              <a:ext cx="2218473" cy="708997"/>
            </a:xfrm>
            <a:custGeom>
              <a:avLst/>
              <a:gdLst/>
              <a:ahLst/>
              <a:cxnLst/>
              <a:rect r="r" b="b" t="t" l="l"/>
              <a:pathLst>
                <a:path h="708997" w="2218473">
                  <a:moveTo>
                    <a:pt x="12868" y="0"/>
                  </a:moveTo>
                  <a:lnTo>
                    <a:pt x="2205605" y="0"/>
                  </a:lnTo>
                  <a:cubicBezTo>
                    <a:pt x="2209018" y="0"/>
                    <a:pt x="2212291" y="1356"/>
                    <a:pt x="2214704" y="3769"/>
                  </a:cubicBezTo>
                  <a:cubicBezTo>
                    <a:pt x="2217117" y="6182"/>
                    <a:pt x="2218473" y="9455"/>
                    <a:pt x="2218473" y="12868"/>
                  </a:cubicBezTo>
                  <a:lnTo>
                    <a:pt x="2218473" y="696129"/>
                  </a:lnTo>
                  <a:cubicBezTo>
                    <a:pt x="2218473" y="699542"/>
                    <a:pt x="2217117" y="702815"/>
                    <a:pt x="2214704" y="705228"/>
                  </a:cubicBezTo>
                  <a:cubicBezTo>
                    <a:pt x="2212291" y="707641"/>
                    <a:pt x="2209018" y="708997"/>
                    <a:pt x="2205605" y="708997"/>
                  </a:cubicBezTo>
                  <a:lnTo>
                    <a:pt x="12868" y="708997"/>
                  </a:lnTo>
                  <a:cubicBezTo>
                    <a:pt x="9455" y="708997"/>
                    <a:pt x="6182" y="707641"/>
                    <a:pt x="3769" y="705228"/>
                  </a:cubicBezTo>
                  <a:cubicBezTo>
                    <a:pt x="1356" y="702815"/>
                    <a:pt x="0" y="699542"/>
                    <a:pt x="0" y="696129"/>
                  </a:cubicBezTo>
                  <a:lnTo>
                    <a:pt x="0" y="12868"/>
                  </a:lnTo>
                  <a:cubicBezTo>
                    <a:pt x="0" y="9455"/>
                    <a:pt x="1356" y="6182"/>
                    <a:pt x="3769" y="3769"/>
                  </a:cubicBezTo>
                  <a:cubicBezTo>
                    <a:pt x="6182" y="1356"/>
                    <a:pt x="9455" y="0"/>
                    <a:pt x="12868" y="0"/>
                  </a:cubicBezTo>
                  <a:close/>
                </a:path>
              </a:pathLst>
            </a:custGeom>
            <a:solidFill>
              <a:srgbClr val="FAFAFA">
                <a:alpha val="87843"/>
              </a:srgbClr>
            </a:solidFill>
            <a:ln cap="sq">
              <a:noFill/>
              <a:prstDash val="solid"/>
              <a:miter/>
            </a:ln>
          </p:spPr>
        </p:sp>
        <p:sp>
          <p:nvSpPr>
            <p:cNvPr name="TextBox 32" id="32"/>
            <p:cNvSpPr txBox="true"/>
            <p:nvPr/>
          </p:nvSpPr>
          <p:spPr>
            <a:xfrm>
              <a:off x="0" y="-38100"/>
              <a:ext cx="2218473" cy="747096"/>
            </a:xfrm>
            <a:prstGeom prst="rect">
              <a:avLst/>
            </a:prstGeom>
          </p:spPr>
          <p:txBody>
            <a:bodyPr anchor="ctr" rtlCol="false" tIns="50800" lIns="50800" bIns="50800" rIns="50800"/>
            <a:lstStyle/>
            <a:p>
              <a:pPr algn="ctr">
                <a:lnSpc>
                  <a:spcPts val="2659"/>
                </a:lnSpc>
              </a:pPr>
            </a:p>
          </p:txBody>
        </p:sp>
      </p:grpSp>
      <p:grpSp>
        <p:nvGrpSpPr>
          <p:cNvPr name="Group 33" id="33"/>
          <p:cNvGrpSpPr/>
          <p:nvPr/>
        </p:nvGrpSpPr>
        <p:grpSpPr>
          <a:xfrm rot="0">
            <a:off x="703570" y="5332033"/>
            <a:ext cx="8599846" cy="1658515"/>
            <a:chOff x="0" y="0"/>
            <a:chExt cx="2264980" cy="436811"/>
          </a:xfrm>
        </p:grpSpPr>
        <p:sp>
          <p:nvSpPr>
            <p:cNvPr name="Freeform 34" id="34"/>
            <p:cNvSpPr/>
            <p:nvPr/>
          </p:nvSpPr>
          <p:spPr>
            <a:xfrm flipH="false" flipV="false" rot="0">
              <a:off x="0" y="0"/>
              <a:ext cx="2264980" cy="436811"/>
            </a:xfrm>
            <a:custGeom>
              <a:avLst/>
              <a:gdLst/>
              <a:ahLst/>
              <a:cxnLst/>
              <a:rect r="r" b="b" t="t" l="l"/>
              <a:pathLst>
                <a:path h="436811" w="2264980">
                  <a:moveTo>
                    <a:pt x="12603" y="0"/>
                  </a:moveTo>
                  <a:lnTo>
                    <a:pt x="2252377" y="0"/>
                  </a:lnTo>
                  <a:cubicBezTo>
                    <a:pt x="2259337" y="0"/>
                    <a:pt x="2264980" y="5643"/>
                    <a:pt x="2264980" y="12603"/>
                  </a:cubicBezTo>
                  <a:lnTo>
                    <a:pt x="2264980" y="424207"/>
                  </a:lnTo>
                  <a:cubicBezTo>
                    <a:pt x="2264980" y="427550"/>
                    <a:pt x="2263652" y="430756"/>
                    <a:pt x="2261289" y="433119"/>
                  </a:cubicBezTo>
                  <a:cubicBezTo>
                    <a:pt x="2258925" y="435483"/>
                    <a:pt x="2255719" y="436811"/>
                    <a:pt x="2252377" y="436811"/>
                  </a:cubicBezTo>
                  <a:lnTo>
                    <a:pt x="12603" y="436811"/>
                  </a:lnTo>
                  <a:cubicBezTo>
                    <a:pt x="5643" y="436811"/>
                    <a:pt x="0" y="431168"/>
                    <a:pt x="0" y="424207"/>
                  </a:cubicBezTo>
                  <a:lnTo>
                    <a:pt x="0" y="12603"/>
                  </a:lnTo>
                  <a:cubicBezTo>
                    <a:pt x="0" y="5643"/>
                    <a:pt x="5643" y="0"/>
                    <a:pt x="12603" y="0"/>
                  </a:cubicBezTo>
                  <a:close/>
                </a:path>
              </a:pathLst>
            </a:custGeom>
            <a:solidFill>
              <a:srgbClr val="FAFAFA">
                <a:alpha val="87843"/>
              </a:srgbClr>
            </a:solidFill>
            <a:ln cap="sq">
              <a:noFill/>
              <a:prstDash val="solid"/>
              <a:miter/>
            </a:ln>
          </p:spPr>
        </p:sp>
        <p:sp>
          <p:nvSpPr>
            <p:cNvPr name="TextBox 35" id="35"/>
            <p:cNvSpPr txBox="true"/>
            <p:nvPr/>
          </p:nvSpPr>
          <p:spPr>
            <a:xfrm>
              <a:off x="0" y="-38100"/>
              <a:ext cx="2264980" cy="474911"/>
            </a:xfrm>
            <a:prstGeom prst="rect">
              <a:avLst/>
            </a:prstGeom>
          </p:spPr>
          <p:txBody>
            <a:bodyPr anchor="ctr" rtlCol="false" tIns="50800" lIns="50800" bIns="50800" rIns="50800"/>
            <a:lstStyle/>
            <a:p>
              <a:pPr algn="ctr">
                <a:lnSpc>
                  <a:spcPts val="2659"/>
                </a:lnSpc>
              </a:pPr>
            </a:p>
          </p:txBody>
        </p:sp>
      </p:grpSp>
      <p:sp>
        <p:nvSpPr>
          <p:cNvPr name="TextBox 36" id="36"/>
          <p:cNvSpPr txBox="true"/>
          <p:nvPr/>
        </p:nvSpPr>
        <p:spPr>
          <a:xfrm rot="0">
            <a:off x="1028700" y="5446872"/>
            <a:ext cx="7562127" cy="1470660"/>
          </a:xfrm>
          <a:prstGeom prst="rect">
            <a:avLst/>
          </a:prstGeom>
        </p:spPr>
        <p:txBody>
          <a:bodyPr anchor="t" rtlCol="false" tIns="0" lIns="0" bIns="0" rIns="0">
            <a:spAutoFit/>
          </a:bodyPr>
          <a:lstStyle/>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Buy eco-friendly, recyclable and non-toxic products.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Use energy-saving equipment.</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Source locally to cut transport emissions.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Work with suppliers who have green certifications.</a:t>
            </a:r>
          </a:p>
        </p:txBody>
      </p:sp>
      <p:sp>
        <p:nvSpPr>
          <p:cNvPr name="TextBox 37" id="37"/>
          <p:cNvSpPr txBox="true"/>
          <p:nvPr/>
        </p:nvSpPr>
        <p:spPr>
          <a:xfrm rot="0">
            <a:off x="9658503" y="3947681"/>
            <a:ext cx="8017428" cy="2213610"/>
          </a:xfrm>
          <a:prstGeom prst="rect">
            <a:avLst/>
          </a:prstGeom>
        </p:spPr>
        <p:txBody>
          <a:bodyPr anchor="t" rtlCol="false" tIns="0" lIns="0" bIns="0" rIns="0">
            <a:spAutoFit/>
          </a:bodyPr>
          <a:lstStyle/>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Switch to LED lights, smart sensors and efficient appliances.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Encourag</a:t>
            </a:r>
            <a:r>
              <a:rPr lang="en-US" sz="2100">
                <a:solidFill>
                  <a:srgbClr val="000000"/>
                </a:solidFill>
                <a:latin typeface="Open Sans 1"/>
                <a:ea typeface="Open Sans 1"/>
                <a:cs typeface="Open Sans 1"/>
                <a:sym typeface="Open Sans 1"/>
              </a:rPr>
              <a:t>e turning off unused devices and using natural ventilation.</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Regular energy audits.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Use solar power where possible.</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Track energy use in real-time for accountability.</a:t>
            </a:r>
          </a:p>
        </p:txBody>
      </p:sp>
      <p:grpSp>
        <p:nvGrpSpPr>
          <p:cNvPr name="Group 38" id="38"/>
          <p:cNvGrpSpPr/>
          <p:nvPr/>
        </p:nvGrpSpPr>
        <p:grpSpPr>
          <a:xfrm rot="0">
            <a:off x="11418888" y="3047120"/>
            <a:ext cx="6015207" cy="707779"/>
            <a:chOff x="0" y="0"/>
            <a:chExt cx="857570" cy="100906"/>
          </a:xfrm>
        </p:grpSpPr>
        <p:sp>
          <p:nvSpPr>
            <p:cNvPr name="Freeform 39" id="39"/>
            <p:cNvSpPr/>
            <p:nvPr/>
          </p:nvSpPr>
          <p:spPr>
            <a:xfrm flipH="false" flipV="false" rot="0">
              <a:off x="0" y="0"/>
              <a:ext cx="857570" cy="100906"/>
            </a:xfrm>
            <a:custGeom>
              <a:avLst/>
              <a:gdLst/>
              <a:ahLst/>
              <a:cxnLst/>
              <a:rect r="r" b="b" t="t" l="l"/>
              <a:pathLst>
                <a:path h="100906" w="857570">
                  <a:moveTo>
                    <a:pt x="18019" y="0"/>
                  </a:moveTo>
                  <a:lnTo>
                    <a:pt x="839551" y="0"/>
                  </a:lnTo>
                  <a:cubicBezTo>
                    <a:pt x="849502" y="0"/>
                    <a:pt x="857570" y="8067"/>
                    <a:pt x="857570" y="18019"/>
                  </a:cubicBezTo>
                  <a:lnTo>
                    <a:pt x="857570" y="82887"/>
                  </a:lnTo>
                  <a:cubicBezTo>
                    <a:pt x="857570" y="87666"/>
                    <a:pt x="855671" y="92249"/>
                    <a:pt x="852292" y="95628"/>
                  </a:cubicBezTo>
                  <a:cubicBezTo>
                    <a:pt x="848913" y="99007"/>
                    <a:pt x="844330" y="100906"/>
                    <a:pt x="839551" y="100906"/>
                  </a:cubicBezTo>
                  <a:lnTo>
                    <a:pt x="18019" y="100906"/>
                  </a:lnTo>
                  <a:cubicBezTo>
                    <a:pt x="8067" y="100906"/>
                    <a:pt x="0" y="92839"/>
                    <a:pt x="0" y="82887"/>
                  </a:cubicBezTo>
                  <a:lnTo>
                    <a:pt x="0" y="18019"/>
                  </a:lnTo>
                  <a:cubicBezTo>
                    <a:pt x="0" y="8067"/>
                    <a:pt x="8067" y="0"/>
                    <a:pt x="18019" y="0"/>
                  </a:cubicBezTo>
                  <a:close/>
                </a:path>
              </a:pathLst>
            </a:custGeom>
            <a:solidFill>
              <a:srgbClr val="62B34E"/>
            </a:solidFill>
            <a:ln cap="sq">
              <a:noFill/>
              <a:prstDash val="solid"/>
              <a:miter/>
            </a:ln>
          </p:spPr>
        </p:sp>
        <p:sp>
          <p:nvSpPr>
            <p:cNvPr name="TextBox 40" id="40"/>
            <p:cNvSpPr txBox="true"/>
            <p:nvPr/>
          </p:nvSpPr>
          <p:spPr>
            <a:xfrm>
              <a:off x="0" y="-38100"/>
              <a:ext cx="857570" cy="139006"/>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ENERGY REDUCTION</a:t>
              </a:r>
            </a:p>
          </p:txBody>
        </p:sp>
      </p:grpSp>
      <p:grpSp>
        <p:nvGrpSpPr>
          <p:cNvPr name="Group 41" id="41"/>
          <p:cNvGrpSpPr/>
          <p:nvPr/>
        </p:nvGrpSpPr>
        <p:grpSpPr>
          <a:xfrm rot="0">
            <a:off x="9498868" y="6917532"/>
            <a:ext cx="8423263" cy="1789861"/>
            <a:chOff x="0" y="0"/>
            <a:chExt cx="2218473" cy="471404"/>
          </a:xfrm>
        </p:grpSpPr>
        <p:sp>
          <p:nvSpPr>
            <p:cNvPr name="Freeform 42" id="42"/>
            <p:cNvSpPr/>
            <p:nvPr/>
          </p:nvSpPr>
          <p:spPr>
            <a:xfrm flipH="false" flipV="false" rot="0">
              <a:off x="0" y="0"/>
              <a:ext cx="2218473" cy="471404"/>
            </a:xfrm>
            <a:custGeom>
              <a:avLst/>
              <a:gdLst/>
              <a:ahLst/>
              <a:cxnLst/>
              <a:rect r="r" b="b" t="t" l="l"/>
              <a:pathLst>
                <a:path h="471404" w="2218473">
                  <a:moveTo>
                    <a:pt x="12868" y="0"/>
                  </a:moveTo>
                  <a:lnTo>
                    <a:pt x="2205605" y="0"/>
                  </a:lnTo>
                  <a:cubicBezTo>
                    <a:pt x="2209018" y="0"/>
                    <a:pt x="2212291" y="1356"/>
                    <a:pt x="2214704" y="3769"/>
                  </a:cubicBezTo>
                  <a:cubicBezTo>
                    <a:pt x="2217117" y="6182"/>
                    <a:pt x="2218473" y="9455"/>
                    <a:pt x="2218473" y="12868"/>
                  </a:cubicBezTo>
                  <a:lnTo>
                    <a:pt x="2218473" y="458536"/>
                  </a:lnTo>
                  <a:cubicBezTo>
                    <a:pt x="2218473" y="461949"/>
                    <a:pt x="2217117" y="465222"/>
                    <a:pt x="2214704" y="467635"/>
                  </a:cubicBezTo>
                  <a:cubicBezTo>
                    <a:pt x="2212291" y="470048"/>
                    <a:pt x="2209018" y="471404"/>
                    <a:pt x="2205605" y="471404"/>
                  </a:cubicBezTo>
                  <a:lnTo>
                    <a:pt x="12868" y="471404"/>
                  </a:lnTo>
                  <a:cubicBezTo>
                    <a:pt x="9455" y="471404"/>
                    <a:pt x="6182" y="470048"/>
                    <a:pt x="3769" y="467635"/>
                  </a:cubicBezTo>
                  <a:cubicBezTo>
                    <a:pt x="1356" y="465222"/>
                    <a:pt x="0" y="461949"/>
                    <a:pt x="0" y="458536"/>
                  </a:cubicBezTo>
                  <a:lnTo>
                    <a:pt x="0" y="12868"/>
                  </a:lnTo>
                  <a:cubicBezTo>
                    <a:pt x="0" y="9455"/>
                    <a:pt x="1356" y="6182"/>
                    <a:pt x="3769" y="3769"/>
                  </a:cubicBezTo>
                  <a:cubicBezTo>
                    <a:pt x="6182" y="1356"/>
                    <a:pt x="9455" y="0"/>
                    <a:pt x="12868" y="0"/>
                  </a:cubicBezTo>
                  <a:close/>
                </a:path>
              </a:pathLst>
            </a:custGeom>
            <a:solidFill>
              <a:srgbClr val="FAFAFA">
                <a:alpha val="87843"/>
              </a:srgbClr>
            </a:solidFill>
            <a:ln cap="sq">
              <a:noFill/>
              <a:prstDash val="solid"/>
              <a:miter/>
            </a:ln>
          </p:spPr>
        </p:sp>
        <p:sp>
          <p:nvSpPr>
            <p:cNvPr name="TextBox 43" id="43"/>
            <p:cNvSpPr txBox="true"/>
            <p:nvPr/>
          </p:nvSpPr>
          <p:spPr>
            <a:xfrm>
              <a:off x="0" y="-38100"/>
              <a:ext cx="2218473" cy="509504"/>
            </a:xfrm>
            <a:prstGeom prst="rect">
              <a:avLst/>
            </a:prstGeom>
          </p:spPr>
          <p:txBody>
            <a:bodyPr anchor="ctr" rtlCol="false" tIns="50800" lIns="50800" bIns="50800" rIns="50800"/>
            <a:lstStyle/>
            <a:p>
              <a:pPr algn="ctr">
                <a:lnSpc>
                  <a:spcPts val="2659"/>
                </a:lnSpc>
              </a:pPr>
            </a:p>
          </p:txBody>
        </p:sp>
      </p:grpSp>
      <p:sp>
        <p:nvSpPr>
          <p:cNvPr name="TextBox 44" id="44"/>
          <p:cNvSpPr txBox="true"/>
          <p:nvPr/>
        </p:nvSpPr>
        <p:spPr>
          <a:xfrm rot="0">
            <a:off x="9658503" y="7102944"/>
            <a:ext cx="8242092" cy="1470660"/>
          </a:xfrm>
          <a:prstGeom prst="rect">
            <a:avLst/>
          </a:prstGeom>
        </p:spPr>
        <p:txBody>
          <a:bodyPr anchor="t" rtlCol="false" tIns="0" lIns="0" bIns="0" rIns="0">
            <a:spAutoFit/>
          </a:bodyPr>
          <a:lstStyle/>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Support local farmers and buy organic produce.</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Reduc</a:t>
            </a:r>
            <a:r>
              <a:rPr lang="en-US" sz="2100">
                <a:solidFill>
                  <a:srgbClr val="000000"/>
                </a:solidFill>
                <a:latin typeface="Open Sans 1"/>
                <a:ea typeface="Open Sans 1"/>
                <a:cs typeface="Open Sans 1"/>
                <a:sym typeface="Open Sans 1"/>
              </a:rPr>
              <a:t>e food waste and single-use plastics.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Promot</a:t>
            </a:r>
            <a:r>
              <a:rPr lang="en-US" sz="2100">
                <a:solidFill>
                  <a:srgbClr val="000000"/>
                </a:solidFill>
                <a:latin typeface="Open Sans 1"/>
                <a:ea typeface="Open Sans 1"/>
                <a:cs typeface="Open Sans 1"/>
                <a:sym typeface="Open Sans 1"/>
              </a:rPr>
              <a:t>e school gardens for fresh food and learning.</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Compost</a:t>
            </a:r>
            <a:r>
              <a:rPr lang="en-US" sz="2100">
                <a:solidFill>
                  <a:srgbClr val="000000"/>
                </a:solidFill>
                <a:latin typeface="Open Sans 1"/>
                <a:ea typeface="Open Sans 1"/>
                <a:cs typeface="Open Sans 1"/>
                <a:sym typeface="Open Sans 1"/>
              </a:rPr>
              <a:t> food waste and donate extra food.</a:t>
            </a:r>
          </a:p>
        </p:txBody>
      </p:sp>
      <p:sp>
        <p:nvSpPr>
          <p:cNvPr name="TextBox 45" id="45"/>
          <p:cNvSpPr txBox="true"/>
          <p:nvPr/>
        </p:nvSpPr>
        <p:spPr>
          <a:xfrm rot="0">
            <a:off x="503677" y="1170070"/>
            <a:ext cx="8702268"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ECO-FRIENDLY PRACTICES</a:t>
            </a:r>
          </a:p>
        </p:txBody>
      </p:sp>
      <p:grpSp>
        <p:nvGrpSpPr>
          <p:cNvPr name="Group 46" id="46"/>
          <p:cNvGrpSpPr/>
          <p:nvPr/>
        </p:nvGrpSpPr>
        <p:grpSpPr>
          <a:xfrm rot="0">
            <a:off x="16673976" y="2815686"/>
            <a:ext cx="1170649" cy="1170649"/>
            <a:chOff x="0" y="0"/>
            <a:chExt cx="812800" cy="812800"/>
          </a:xfrm>
        </p:grpSpPr>
        <p:sp>
          <p:nvSpPr>
            <p:cNvPr name="Freeform 47" id="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0" t="-16747" r="0" b="-16747"/>
              </a:stretch>
            </a:blipFill>
            <a:ln w="28575" cap="sq">
              <a:solidFill>
                <a:srgbClr val="A6A6A6"/>
              </a:solidFill>
              <a:prstDash val="solid"/>
              <a:miter/>
            </a:ln>
          </p:spPr>
        </p:sp>
      </p:grpSp>
      <p:grpSp>
        <p:nvGrpSpPr>
          <p:cNvPr name="Group 48" id="48"/>
          <p:cNvGrpSpPr/>
          <p:nvPr/>
        </p:nvGrpSpPr>
        <p:grpSpPr>
          <a:xfrm rot="0">
            <a:off x="11418888" y="6161291"/>
            <a:ext cx="6444745" cy="1170649"/>
            <a:chOff x="0" y="0"/>
            <a:chExt cx="8592994" cy="1560865"/>
          </a:xfrm>
        </p:grpSpPr>
        <p:grpSp>
          <p:nvGrpSpPr>
            <p:cNvPr name="Group 49" id="49"/>
            <p:cNvGrpSpPr/>
            <p:nvPr/>
          </p:nvGrpSpPr>
          <p:grpSpPr>
            <a:xfrm rot="0">
              <a:off x="0" y="241211"/>
              <a:ext cx="8020277" cy="943705"/>
              <a:chOff x="0" y="0"/>
              <a:chExt cx="857570" cy="100906"/>
            </a:xfrm>
          </p:grpSpPr>
          <p:sp>
            <p:nvSpPr>
              <p:cNvPr name="Freeform 50" id="50"/>
              <p:cNvSpPr/>
              <p:nvPr/>
            </p:nvSpPr>
            <p:spPr>
              <a:xfrm flipH="false" flipV="false" rot="0">
                <a:off x="0" y="0"/>
                <a:ext cx="857570" cy="100906"/>
              </a:xfrm>
              <a:custGeom>
                <a:avLst/>
                <a:gdLst/>
                <a:ahLst/>
                <a:cxnLst/>
                <a:rect r="r" b="b" t="t" l="l"/>
                <a:pathLst>
                  <a:path h="100906" w="857570">
                    <a:moveTo>
                      <a:pt x="18019" y="0"/>
                    </a:moveTo>
                    <a:lnTo>
                      <a:pt x="839551" y="0"/>
                    </a:lnTo>
                    <a:cubicBezTo>
                      <a:pt x="849502" y="0"/>
                      <a:pt x="857570" y="8067"/>
                      <a:pt x="857570" y="18019"/>
                    </a:cubicBezTo>
                    <a:lnTo>
                      <a:pt x="857570" y="82887"/>
                    </a:lnTo>
                    <a:cubicBezTo>
                      <a:pt x="857570" y="87666"/>
                      <a:pt x="855671" y="92249"/>
                      <a:pt x="852292" y="95628"/>
                    </a:cubicBezTo>
                    <a:cubicBezTo>
                      <a:pt x="848913" y="99007"/>
                      <a:pt x="844330" y="100906"/>
                      <a:pt x="839551" y="100906"/>
                    </a:cubicBezTo>
                    <a:lnTo>
                      <a:pt x="18019" y="100906"/>
                    </a:lnTo>
                    <a:cubicBezTo>
                      <a:pt x="8067" y="100906"/>
                      <a:pt x="0" y="92839"/>
                      <a:pt x="0" y="82887"/>
                    </a:cubicBezTo>
                    <a:lnTo>
                      <a:pt x="0" y="18019"/>
                    </a:lnTo>
                    <a:cubicBezTo>
                      <a:pt x="0" y="8067"/>
                      <a:pt x="8067" y="0"/>
                      <a:pt x="18019" y="0"/>
                    </a:cubicBezTo>
                    <a:close/>
                  </a:path>
                </a:pathLst>
              </a:custGeom>
              <a:solidFill>
                <a:srgbClr val="62B34E"/>
              </a:solidFill>
              <a:ln cap="sq">
                <a:noFill/>
                <a:prstDash val="solid"/>
                <a:miter/>
              </a:ln>
            </p:spPr>
          </p:sp>
          <p:sp>
            <p:nvSpPr>
              <p:cNvPr name="TextBox 51" id="51"/>
              <p:cNvSpPr txBox="true"/>
              <p:nvPr/>
            </p:nvSpPr>
            <p:spPr>
              <a:xfrm>
                <a:off x="0" y="-38100"/>
                <a:ext cx="857570" cy="139006"/>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SUSTAINABLE FOOD SYSTEMS</a:t>
                </a:r>
              </a:p>
            </p:txBody>
          </p:sp>
        </p:grpSp>
        <p:grpSp>
          <p:nvGrpSpPr>
            <p:cNvPr name="Group 52" id="52"/>
            <p:cNvGrpSpPr/>
            <p:nvPr/>
          </p:nvGrpSpPr>
          <p:grpSpPr>
            <a:xfrm rot="0">
              <a:off x="6981438" y="0"/>
              <a:ext cx="1611556" cy="1560865"/>
              <a:chOff x="0" y="0"/>
              <a:chExt cx="839196" cy="812800"/>
            </a:xfrm>
          </p:grpSpPr>
          <p:sp>
            <p:nvSpPr>
              <p:cNvPr name="Freeform 53" id="53"/>
              <p:cNvSpPr/>
              <p:nvPr/>
            </p:nvSpPr>
            <p:spPr>
              <a:xfrm flipH="false" flipV="false" rot="0">
                <a:off x="0" y="0"/>
                <a:ext cx="839196" cy="812800"/>
              </a:xfrm>
              <a:custGeom>
                <a:avLst/>
                <a:gdLst/>
                <a:ahLst/>
                <a:cxnLst/>
                <a:rect r="r" b="b" t="t" l="l"/>
                <a:pathLst>
                  <a:path h="812800" w="839196">
                    <a:moveTo>
                      <a:pt x="419598" y="0"/>
                    </a:moveTo>
                    <a:cubicBezTo>
                      <a:pt x="187861" y="0"/>
                      <a:pt x="0" y="181951"/>
                      <a:pt x="0" y="406400"/>
                    </a:cubicBezTo>
                    <a:cubicBezTo>
                      <a:pt x="0" y="630849"/>
                      <a:pt x="187861" y="812800"/>
                      <a:pt x="419598" y="812800"/>
                    </a:cubicBezTo>
                    <a:cubicBezTo>
                      <a:pt x="651336" y="812800"/>
                      <a:pt x="839196" y="630849"/>
                      <a:pt x="839196" y="406400"/>
                    </a:cubicBezTo>
                    <a:cubicBezTo>
                      <a:pt x="839196" y="181951"/>
                      <a:pt x="651336" y="0"/>
                      <a:pt x="419598" y="0"/>
                    </a:cubicBezTo>
                    <a:close/>
                  </a:path>
                </a:pathLst>
              </a:custGeom>
              <a:blipFill>
                <a:blip r:embed="rId9"/>
                <a:stretch>
                  <a:fillRect l="-14648" t="0" r="-14648" b="0"/>
                </a:stretch>
              </a:blipFill>
              <a:ln w="28575" cap="sq">
                <a:solidFill>
                  <a:srgbClr val="A6A6A6"/>
                </a:solidFill>
                <a:prstDash val="solid"/>
                <a:miter/>
              </a:ln>
            </p:spPr>
          </p:sp>
        </p:grpSp>
      </p:grpSp>
      <p:grpSp>
        <p:nvGrpSpPr>
          <p:cNvPr name="Group 54" id="54"/>
          <p:cNvGrpSpPr/>
          <p:nvPr/>
        </p:nvGrpSpPr>
        <p:grpSpPr>
          <a:xfrm rot="0">
            <a:off x="2181256" y="7077226"/>
            <a:ext cx="4419927" cy="710828"/>
            <a:chOff x="0" y="0"/>
            <a:chExt cx="630135" cy="101341"/>
          </a:xfrm>
        </p:grpSpPr>
        <p:sp>
          <p:nvSpPr>
            <p:cNvPr name="Freeform 55" id="55"/>
            <p:cNvSpPr/>
            <p:nvPr/>
          </p:nvSpPr>
          <p:spPr>
            <a:xfrm flipH="false" flipV="false" rot="0">
              <a:off x="0" y="0"/>
              <a:ext cx="630135" cy="101341"/>
            </a:xfrm>
            <a:custGeom>
              <a:avLst/>
              <a:gdLst/>
              <a:ahLst/>
              <a:cxnLst/>
              <a:rect r="r" b="b" t="t" l="l"/>
              <a:pathLst>
                <a:path h="101341" w="630135">
                  <a:moveTo>
                    <a:pt x="24522" y="0"/>
                  </a:moveTo>
                  <a:lnTo>
                    <a:pt x="605613" y="0"/>
                  </a:lnTo>
                  <a:cubicBezTo>
                    <a:pt x="619156" y="0"/>
                    <a:pt x="630135" y="10979"/>
                    <a:pt x="630135" y="24522"/>
                  </a:cubicBezTo>
                  <a:lnTo>
                    <a:pt x="630135" y="76818"/>
                  </a:lnTo>
                  <a:cubicBezTo>
                    <a:pt x="630135" y="90362"/>
                    <a:pt x="619156" y="101341"/>
                    <a:pt x="605613" y="101341"/>
                  </a:cubicBezTo>
                  <a:lnTo>
                    <a:pt x="24522" y="101341"/>
                  </a:lnTo>
                  <a:cubicBezTo>
                    <a:pt x="10979" y="101341"/>
                    <a:pt x="0" y="90362"/>
                    <a:pt x="0" y="76818"/>
                  </a:cubicBezTo>
                  <a:lnTo>
                    <a:pt x="0" y="24522"/>
                  </a:lnTo>
                  <a:cubicBezTo>
                    <a:pt x="0" y="10979"/>
                    <a:pt x="10979" y="0"/>
                    <a:pt x="24522" y="0"/>
                  </a:cubicBezTo>
                  <a:close/>
                </a:path>
              </a:pathLst>
            </a:custGeom>
            <a:solidFill>
              <a:srgbClr val="62B34E"/>
            </a:solidFill>
            <a:ln cap="sq">
              <a:noFill/>
              <a:prstDash val="solid"/>
              <a:miter/>
            </a:ln>
          </p:spPr>
        </p:sp>
        <p:sp>
          <p:nvSpPr>
            <p:cNvPr name="TextBox 56" id="56"/>
            <p:cNvSpPr txBox="true"/>
            <p:nvPr/>
          </p:nvSpPr>
          <p:spPr>
            <a:xfrm>
              <a:off x="0" y="-38100"/>
              <a:ext cx="630135" cy="139441"/>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WATER CONSERVATION</a:t>
              </a:r>
            </a:p>
          </p:txBody>
        </p:sp>
      </p:grpSp>
      <p:grpSp>
        <p:nvGrpSpPr>
          <p:cNvPr name="Group 57" id="57"/>
          <p:cNvGrpSpPr/>
          <p:nvPr/>
        </p:nvGrpSpPr>
        <p:grpSpPr>
          <a:xfrm rot="0">
            <a:off x="1604080" y="6990549"/>
            <a:ext cx="1154352" cy="1176963"/>
            <a:chOff x="0" y="0"/>
            <a:chExt cx="797185" cy="812800"/>
          </a:xfrm>
        </p:grpSpPr>
        <p:sp>
          <p:nvSpPr>
            <p:cNvPr name="Freeform 58" id="58"/>
            <p:cNvSpPr/>
            <p:nvPr/>
          </p:nvSpPr>
          <p:spPr>
            <a:xfrm flipH="false" flipV="false" rot="0">
              <a:off x="0" y="0"/>
              <a:ext cx="797185" cy="812800"/>
            </a:xfrm>
            <a:custGeom>
              <a:avLst/>
              <a:gdLst/>
              <a:ahLst/>
              <a:cxnLst/>
              <a:rect r="r" b="b" t="t" l="l"/>
              <a:pathLst>
                <a:path h="812800" w="797185">
                  <a:moveTo>
                    <a:pt x="398593" y="0"/>
                  </a:moveTo>
                  <a:cubicBezTo>
                    <a:pt x="178456" y="0"/>
                    <a:pt x="0" y="181951"/>
                    <a:pt x="0" y="406400"/>
                  </a:cubicBezTo>
                  <a:cubicBezTo>
                    <a:pt x="0" y="630849"/>
                    <a:pt x="178456" y="812800"/>
                    <a:pt x="398593" y="812800"/>
                  </a:cubicBezTo>
                  <a:cubicBezTo>
                    <a:pt x="618729" y="812800"/>
                    <a:pt x="797185" y="630849"/>
                    <a:pt x="797185" y="406400"/>
                  </a:cubicBezTo>
                  <a:cubicBezTo>
                    <a:pt x="797185" y="181951"/>
                    <a:pt x="618729" y="0"/>
                    <a:pt x="398593" y="0"/>
                  </a:cubicBezTo>
                  <a:close/>
                </a:path>
              </a:pathLst>
            </a:custGeom>
            <a:blipFill>
              <a:blip r:embed="rId10"/>
              <a:stretch>
                <a:fillRect l="0" t="-37287" r="0" b="-37287"/>
              </a:stretch>
            </a:blipFill>
            <a:ln w="28575" cap="sq">
              <a:solidFill>
                <a:srgbClr val="EFF1F3"/>
              </a:solidFill>
              <a:prstDash val="solid"/>
              <a:miter/>
            </a:ln>
          </p:spPr>
        </p:sp>
      </p:grpSp>
      <p:grpSp>
        <p:nvGrpSpPr>
          <p:cNvPr name="Group 59" id="59"/>
          <p:cNvGrpSpPr/>
          <p:nvPr/>
        </p:nvGrpSpPr>
        <p:grpSpPr>
          <a:xfrm rot="0">
            <a:off x="585975" y="4744460"/>
            <a:ext cx="6015207" cy="707779"/>
            <a:chOff x="0" y="0"/>
            <a:chExt cx="857570" cy="100906"/>
          </a:xfrm>
        </p:grpSpPr>
        <p:sp>
          <p:nvSpPr>
            <p:cNvPr name="Freeform 60" id="60"/>
            <p:cNvSpPr/>
            <p:nvPr/>
          </p:nvSpPr>
          <p:spPr>
            <a:xfrm flipH="false" flipV="false" rot="0">
              <a:off x="0" y="0"/>
              <a:ext cx="857570" cy="100906"/>
            </a:xfrm>
            <a:custGeom>
              <a:avLst/>
              <a:gdLst/>
              <a:ahLst/>
              <a:cxnLst/>
              <a:rect r="r" b="b" t="t" l="l"/>
              <a:pathLst>
                <a:path h="100906" w="857570">
                  <a:moveTo>
                    <a:pt x="18019" y="0"/>
                  </a:moveTo>
                  <a:lnTo>
                    <a:pt x="839551" y="0"/>
                  </a:lnTo>
                  <a:cubicBezTo>
                    <a:pt x="849502" y="0"/>
                    <a:pt x="857570" y="8067"/>
                    <a:pt x="857570" y="18019"/>
                  </a:cubicBezTo>
                  <a:lnTo>
                    <a:pt x="857570" y="82887"/>
                  </a:lnTo>
                  <a:cubicBezTo>
                    <a:pt x="857570" y="92839"/>
                    <a:pt x="849502" y="100906"/>
                    <a:pt x="839551" y="100906"/>
                  </a:cubicBezTo>
                  <a:lnTo>
                    <a:pt x="18019" y="100906"/>
                  </a:lnTo>
                  <a:cubicBezTo>
                    <a:pt x="8067" y="100906"/>
                    <a:pt x="0" y="92839"/>
                    <a:pt x="0" y="82887"/>
                  </a:cubicBezTo>
                  <a:lnTo>
                    <a:pt x="0" y="18019"/>
                  </a:lnTo>
                  <a:cubicBezTo>
                    <a:pt x="0" y="8067"/>
                    <a:pt x="8067" y="0"/>
                    <a:pt x="18019" y="0"/>
                  </a:cubicBezTo>
                  <a:close/>
                </a:path>
              </a:pathLst>
            </a:custGeom>
            <a:solidFill>
              <a:srgbClr val="62B34E"/>
            </a:solidFill>
            <a:ln cap="sq">
              <a:noFill/>
              <a:prstDash val="solid"/>
              <a:miter/>
            </a:ln>
          </p:spPr>
        </p:sp>
        <p:sp>
          <p:nvSpPr>
            <p:cNvPr name="TextBox 61" id="61"/>
            <p:cNvSpPr txBox="true"/>
            <p:nvPr/>
          </p:nvSpPr>
          <p:spPr>
            <a:xfrm>
              <a:off x="0" y="-38100"/>
              <a:ext cx="857570" cy="139006"/>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SUSTAINABLE PROCUREMENT</a:t>
              </a:r>
            </a:p>
          </p:txBody>
        </p:sp>
      </p:grpSp>
      <p:grpSp>
        <p:nvGrpSpPr>
          <p:cNvPr name="Group 62" id="62"/>
          <p:cNvGrpSpPr/>
          <p:nvPr/>
        </p:nvGrpSpPr>
        <p:grpSpPr>
          <a:xfrm rot="0">
            <a:off x="146424" y="4686160"/>
            <a:ext cx="1176963" cy="1139942"/>
            <a:chOff x="0" y="0"/>
            <a:chExt cx="839196" cy="812800"/>
          </a:xfrm>
        </p:grpSpPr>
        <p:sp>
          <p:nvSpPr>
            <p:cNvPr name="Freeform 63" id="63"/>
            <p:cNvSpPr/>
            <p:nvPr/>
          </p:nvSpPr>
          <p:spPr>
            <a:xfrm flipH="false" flipV="false" rot="0">
              <a:off x="0" y="0"/>
              <a:ext cx="839196" cy="812800"/>
            </a:xfrm>
            <a:custGeom>
              <a:avLst/>
              <a:gdLst/>
              <a:ahLst/>
              <a:cxnLst/>
              <a:rect r="r" b="b" t="t" l="l"/>
              <a:pathLst>
                <a:path h="812800" w="839196">
                  <a:moveTo>
                    <a:pt x="419598" y="0"/>
                  </a:moveTo>
                  <a:cubicBezTo>
                    <a:pt x="187861" y="0"/>
                    <a:pt x="0" y="181951"/>
                    <a:pt x="0" y="406400"/>
                  </a:cubicBezTo>
                  <a:cubicBezTo>
                    <a:pt x="0" y="630849"/>
                    <a:pt x="187861" y="812800"/>
                    <a:pt x="419598" y="812800"/>
                  </a:cubicBezTo>
                  <a:cubicBezTo>
                    <a:pt x="651336" y="812800"/>
                    <a:pt x="839196" y="630849"/>
                    <a:pt x="839196" y="406400"/>
                  </a:cubicBezTo>
                  <a:cubicBezTo>
                    <a:pt x="839196" y="181951"/>
                    <a:pt x="651336" y="0"/>
                    <a:pt x="419598" y="0"/>
                  </a:cubicBezTo>
                  <a:close/>
                </a:path>
              </a:pathLst>
            </a:custGeom>
            <a:blipFill>
              <a:blip r:embed="rId11"/>
              <a:stretch>
                <a:fillRect l="-6462" t="0" r="-22031" b="0"/>
              </a:stretch>
            </a:blipFill>
            <a:ln w="28575" cap="sq">
              <a:solidFill>
                <a:srgbClr val="A6A6A6"/>
              </a:solidFill>
              <a:prstDash val="solid"/>
              <a:miter/>
            </a:ln>
          </p:spPr>
        </p:sp>
      </p:grpSp>
      <p:grpSp>
        <p:nvGrpSpPr>
          <p:cNvPr name="Group 64" id="64"/>
          <p:cNvGrpSpPr/>
          <p:nvPr/>
        </p:nvGrpSpPr>
        <p:grpSpPr>
          <a:xfrm rot="0">
            <a:off x="144299" y="1815948"/>
            <a:ext cx="1179087" cy="1179087"/>
            <a:chOff x="0" y="0"/>
            <a:chExt cx="812800" cy="812800"/>
          </a:xfrm>
        </p:grpSpPr>
        <p:sp>
          <p:nvSpPr>
            <p:cNvPr name="Freeform 65" id="6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25046" t="0" r="-25046" b="0"/>
              </a:stretch>
            </a:blipFill>
            <a:ln w="28575" cap="sq">
              <a:solidFill>
                <a:srgbClr val="EFF1F3"/>
              </a:solidFill>
              <a:prstDash val="solid"/>
              <a:miter/>
            </a:ln>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4" id="4"/>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5" id="5"/>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1196451" y="636773"/>
            <a:ext cx="6062849" cy="1497341"/>
            <a:chOff x="0" y="0"/>
            <a:chExt cx="8083798" cy="1996455"/>
          </a:xfrm>
        </p:grpSpPr>
        <p:grpSp>
          <p:nvGrpSpPr>
            <p:cNvPr name="Group 7" id="7"/>
            <p:cNvGrpSpPr/>
            <p:nvPr/>
          </p:nvGrpSpPr>
          <p:grpSpPr>
            <a:xfrm rot="0">
              <a:off x="0" y="0"/>
              <a:ext cx="8083798" cy="1996455"/>
              <a:chOff x="0" y="0"/>
              <a:chExt cx="2451303" cy="605398"/>
            </a:xfrm>
          </p:grpSpPr>
          <p:sp>
            <p:nvSpPr>
              <p:cNvPr name="Freeform 8" id="8"/>
              <p:cNvSpPr/>
              <p:nvPr/>
            </p:nvSpPr>
            <p:spPr>
              <a:xfrm flipH="false" flipV="false" rot="0">
                <a:off x="0" y="0"/>
                <a:ext cx="2451303" cy="605398"/>
              </a:xfrm>
              <a:custGeom>
                <a:avLst/>
                <a:gdLst/>
                <a:ahLst/>
                <a:cxnLst/>
                <a:rect r="r" b="b" t="t" l="l"/>
                <a:pathLst>
                  <a:path h="605398" w="2451303">
                    <a:moveTo>
                      <a:pt x="19343" y="0"/>
                    </a:moveTo>
                    <a:lnTo>
                      <a:pt x="2431960" y="0"/>
                    </a:lnTo>
                    <a:cubicBezTo>
                      <a:pt x="2437090" y="0"/>
                      <a:pt x="2442010" y="2038"/>
                      <a:pt x="2445638" y="5666"/>
                    </a:cubicBezTo>
                    <a:cubicBezTo>
                      <a:pt x="2449266" y="9293"/>
                      <a:pt x="2451303" y="14213"/>
                      <a:pt x="2451303" y="19343"/>
                    </a:cubicBezTo>
                    <a:lnTo>
                      <a:pt x="2451303" y="586055"/>
                    </a:lnTo>
                    <a:cubicBezTo>
                      <a:pt x="2451303" y="591185"/>
                      <a:pt x="2449266" y="596105"/>
                      <a:pt x="2445638" y="599733"/>
                    </a:cubicBezTo>
                    <a:cubicBezTo>
                      <a:pt x="2442010" y="603360"/>
                      <a:pt x="2437090" y="605398"/>
                      <a:pt x="2431960" y="605398"/>
                    </a:cubicBezTo>
                    <a:lnTo>
                      <a:pt x="19343" y="605398"/>
                    </a:lnTo>
                    <a:cubicBezTo>
                      <a:pt x="14213" y="605398"/>
                      <a:pt x="9293" y="603360"/>
                      <a:pt x="5666" y="599733"/>
                    </a:cubicBezTo>
                    <a:cubicBezTo>
                      <a:pt x="2038" y="596105"/>
                      <a:pt x="0" y="591185"/>
                      <a:pt x="0" y="586055"/>
                    </a:cubicBezTo>
                    <a:lnTo>
                      <a:pt x="0" y="19343"/>
                    </a:lnTo>
                    <a:cubicBezTo>
                      <a:pt x="0" y="14213"/>
                      <a:pt x="2038" y="9293"/>
                      <a:pt x="5666" y="5666"/>
                    </a:cubicBezTo>
                    <a:cubicBezTo>
                      <a:pt x="9293" y="2038"/>
                      <a:pt x="14213" y="0"/>
                      <a:pt x="19343" y="0"/>
                    </a:cubicBezTo>
                    <a:close/>
                  </a:path>
                </a:pathLst>
              </a:custGeom>
              <a:solidFill>
                <a:srgbClr val="FAFAFA"/>
              </a:solidFill>
              <a:ln w="142875" cap="sq">
                <a:solidFill>
                  <a:srgbClr val="069C87"/>
                </a:solidFill>
                <a:prstDash val="solid"/>
                <a:miter/>
              </a:ln>
            </p:spPr>
          </p:sp>
          <p:sp>
            <p:nvSpPr>
              <p:cNvPr name="TextBox 9" id="9"/>
              <p:cNvSpPr txBox="true"/>
              <p:nvPr/>
            </p:nvSpPr>
            <p:spPr>
              <a:xfrm>
                <a:off x="0" y="85725"/>
                <a:ext cx="2451303" cy="519673"/>
              </a:xfrm>
              <a:prstGeom prst="rect">
                <a:avLst/>
              </a:prstGeom>
            </p:spPr>
            <p:txBody>
              <a:bodyPr anchor="ctr" rtlCol="false" tIns="53768" lIns="53768" bIns="53768" rIns="53768"/>
              <a:lstStyle/>
              <a:p>
                <a:pPr algn="ctr">
                  <a:lnSpc>
                    <a:spcPts val="4847"/>
                  </a:lnSpc>
                </a:pPr>
              </a:p>
            </p:txBody>
          </p:sp>
        </p:grpSp>
        <p:sp>
          <p:nvSpPr>
            <p:cNvPr name="TextBox 10" id="10"/>
            <p:cNvSpPr txBox="true"/>
            <p:nvPr/>
          </p:nvSpPr>
          <p:spPr>
            <a:xfrm rot="0">
              <a:off x="866271" y="572598"/>
              <a:ext cx="6351256" cy="864997"/>
            </a:xfrm>
            <a:prstGeom prst="rect">
              <a:avLst/>
            </a:prstGeom>
          </p:spPr>
          <p:txBody>
            <a:bodyPr anchor="t" rtlCol="false" tIns="0" lIns="0" bIns="0" rIns="0">
              <a:spAutoFit/>
            </a:bodyPr>
            <a:lstStyle/>
            <a:p>
              <a:pPr algn="ctr">
                <a:lnSpc>
                  <a:spcPts val="4607"/>
                </a:lnSpc>
              </a:pPr>
              <a:r>
                <a:rPr lang="en-US" b="true" sz="4799" spc="-143">
                  <a:solidFill>
                    <a:srgbClr val="000000"/>
                  </a:solidFill>
                  <a:latin typeface="Neue Montreal Bold"/>
                  <a:ea typeface="Neue Montreal Bold"/>
                  <a:cs typeface="Neue Montreal Bold"/>
                  <a:sym typeface="Neue Montreal Bold"/>
                </a:rPr>
                <a:t>KEY ENABLERS</a:t>
              </a:r>
            </a:p>
          </p:txBody>
        </p:sp>
      </p:grpSp>
      <p:sp>
        <p:nvSpPr>
          <p:cNvPr name="Freeform 11" id="11"/>
          <p:cNvSpPr/>
          <p:nvPr/>
        </p:nvSpPr>
        <p:spPr>
          <a:xfrm flipH="false" flipV="false" rot="0">
            <a:off x="952465" y="4433281"/>
            <a:ext cx="5642159" cy="4196762"/>
          </a:xfrm>
          <a:custGeom>
            <a:avLst/>
            <a:gdLst/>
            <a:ahLst/>
            <a:cxnLst/>
            <a:rect r="r" b="b" t="t" l="l"/>
            <a:pathLst>
              <a:path h="4196762" w="5642159">
                <a:moveTo>
                  <a:pt x="0" y="0"/>
                </a:moveTo>
                <a:lnTo>
                  <a:pt x="5642159" y="0"/>
                </a:lnTo>
                <a:lnTo>
                  <a:pt x="5642159" y="4196763"/>
                </a:lnTo>
                <a:lnTo>
                  <a:pt x="0" y="4196763"/>
                </a:lnTo>
                <a:lnTo>
                  <a:pt x="0" y="0"/>
                </a:lnTo>
                <a:close/>
              </a:path>
            </a:pathLst>
          </a:custGeom>
          <a:blipFill>
            <a:blip r:embed="rId6"/>
            <a:stretch>
              <a:fillRect l="-21538" t="-10384" r="-40464" b="-34995"/>
            </a:stretch>
          </a:blipFill>
          <a:ln w="38100" cap="sq">
            <a:solidFill>
              <a:srgbClr val="000000"/>
            </a:solidFill>
            <a:prstDash val="solid"/>
            <a:miter/>
          </a:ln>
        </p:spPr>
      </p:sp>
      <p:grpSp>
        <p:nvGrpSpPr>
          <p:cNvPr name="Group 12" id="12"/>
          <p:cNvGrpSpPr/>
          <p:nvPr/>
        </p:nvGrpSpPr>
        <p:grpSpPr>
          <a:xfrm rot="0">
            <a:off x="510103" y="2675952"/>
            <a:ext cx="10728331" cy="1209127"/>
            <a:chOff x="0" y="0"/>
            <a:chExt cx="3857387" cy="434743"/>
          </a:xfrm>
        </p:grpSpPr>
        <p:sp>
          <p:nvSpPr>
            <p:cNvPr name="Freeform 13" id="13"/>
            <p:cNvSpPr/>
            <p:nvPr/>
          </p:nvSpPr>
          <p:spPr>
            <a:xfrm flipH="false" flipV="false" rot="0">
              <a:off x="0" y="0"/>
              <a:ext cx="3857387" cy="434743"/>
            </a:xfrm>
            <a:custGeom>
              <a:avLst/>
              <a:gdLst/>
              <a:ahLst/>
              <a:cxnLst/>
              <a:rect r="r" b="b" t="t" l="l"/>
              <a:pathLst>
                <a:path h="434743" w="3857387">
                  <a:moveTo>
                    <a:pt x="10103" y="0"/>
                  </a:moveTo>
                  <a:lnTo>
                    <a:pt x="3847285" y="0"/>
                  </a:lnTo>
                  <a:cubicBezTo>
                    <a:pt x="3852864" y="0"/>
                    <a:pt x="3857387" y="4523"/>
                    <a:pt x="3857387" y="10103"/>
                  </a:cubicBezTo>
                  <a:lnTo>
                    <a:pt x="3857387" y="424641"/>
                  </a:lnTo>
                  <a:cubicBezTo>
                    <a:pt x="3857387" y="427320"/>
                    <a:pt x="3856323" y="429890"/>
                    <a:pt x="3854428" y="431784"/>
                  </a:cubicBezTo>
                  <a:cubicBezTo>
                    <a:pt x="3852534" y="433679"/>
                    <a:pt x="3849964" y="434743"/>
                    <a:pt x="3847285" y="434743"/>
                  </a:cubicBezTo>
                  <a:lnTo>
                    <a:pt x="10103" y="434743"/>
                  </a:lnTo>
                  <a:cubicBezTo>
                    <a:pt x="4523" y="434743"/>
                    <a:pt x="0" y="430220"/>
                    <a:pt x="0" y="424641"/>
                  </a:cubicBezTo>
                  <a:lnTo>
                    <a:pt x="0" y="10103"/>
                  </a:lnTo>
                  <a:cubicBezTo>
                    <a:pt x="0" y="7423"/>
                    <a:pt x="1064" y="4854"/>
                    <a:pt x="2959" y="2959"/>
                  </a:cubicBezTo>
                  <a:cubicBezTo>
                    <a:pt x="4854" y="1064"/>
                    <a:pt x="7423" y="0"/>
                    <a:pt x="10103" y="0"/>
                  </a:cubicBezTo>
                  <a:close/>
                </a:path>
              </a:pathLst>
            </a:custGeom>
            <a:solidFill>
              <a:srgbClr val="3A777B">
                <a:alpha val="67843"/>
              </a:srgbClr>
            </a:solidFill>
          </p:spPr>
        </p:sp>
        <p:sp>
          <p:nvSpPr>
            <p:cNvPr name="TextBox 14" id="14"/>
            <p:cNvSpPr txBox="true"/>
            <p:nvPr/>
          </p:nvSpPr>
          <p:spPr>
            <a:xfrm>
              <a:off x="0" y="-28575"/>
              <a:ext cx="3857387" cy="463318"/>
            </a:xfrm>
            <a:prstGeom prst="rect">
              <a:avLst/>
            </a:prstGeom>
          </p:spPr>
          <p:txBody>
            <a:bodyPr anchor="ctr" rtlCol="false" tIns="71846" lIns="71846" bIns="71846" rIns="71846"/>
            <a:lstStyle/>
            <a:p>
              <a:pPr algn="ctr">
                <a:lnSpc>
                  <a:spcPts val="2376"/>
                </a:lnSpc>
              </a:pPr>
            </a:p>
          </p:txBody>
        </p:sp>
      </p:grpSp>
      <p:sp>
        <p:nvSpPr>
          <p:cNvPr name="TextBox 15" id="15"/>
          <p:cNvSpPr txBox="true"/>
          <p:nvPr/>
        </p:nvSpPr>
        <p:spPr>
          <a:xfrm rot="0">
            <a:off x="634707" y="2897611"/>
            <a:ext cx="10132047" cy="727710"/>
          </a:xfrm>
          <a:prstGeom prst="rect">
            <a:avLst/>
          </a:prstGeom>
        </p:spPr>
        <p:txBody>
          <a:bodyPr anchor="t" rtlCol="false" tIns="0" lIns="0" bIns="0" rIns="0">
            <a:spAutoFit/>
          </a:bodyPr>
          <a:lstStyle/>
          <a:p>
            <a:pPr algn="ctr">
              <a:lnSpc>
                <a:spcPts val="2940"/>
              </a:lnSpc>
            </a:pPr>
            <a:r>
              <a:rPr lang="en-US" sz="2100">
                <a:solidFill>
                  <a:srgbClr val="FFFFFF"/>
                </a:solidFill>
                <a:latin typeface="Open Sans 1"/>
                <a:ea typeface="Open Sans 1"/>
                <a:cs typeface="Open Sans 1"/>
                <a:sym typeface="Open Sans 1"/>
              </a:rPr>
              <a:t>To make the plan successful,</a:t>
            </a:r>
            <a:r>
              <a:rPr lang="en-US" sz="2100">
                <a:solidFill>
                  <a:srgbClr val="FFFFFF"/>
                </a:solidFill>
                <a:latin typeface="Open Sans 1"/>
                <a:ea typeface="Open Sans 1"/>
                <a:cs typeface="Open Sans 1"/>
                <a:sym typeface="Open Sans 1"/>
              </a:rPr>
              <a:t> 5 main enablers are needed. T</a:t>
            </a:r>
            <a:r>
              <a:rPr lang="en-US" sz="2100">
                <a:solidFill>
                  <a:srgbClr val="FFFFFF"/>
                </a:solidFill>
                <a:latin typeface="Open Sans 1"/>
                <a:ea typeface="Open Sans 1"/>
                <a:cs typeface="Open Sans 1"/>
                <a:sym typeface="Open Sans 1"/>
              </a:rPr>
              <a:t>hese work together to build a strong, future-ready and sustainable education system.</a:t>
            </a:r>
          </a:p>
        </p:txBody>
      </p:sp>
      <p:grpSp>
        <p:nvGrpSpPr>
          <p:cNvPr name="Group 16" id="16"/>
          <p:cNvGrpSpPr/>
          <p:nvPr/>
        </p:nvGrpSpPr>
        <p:grpSpPr>
          <a:xfrm rot="0">
            <a:off x="6971979" y="4685179"/>
            <a:ext cx="9664323" cy="3693705"/>
            <a:chOff x="0" y="0"/>
            <a:chExt cx="12885764" cy="4924940"/>
          </a:xfrm>
        </p:grpSpPr>
        <p:grpSp>
          <p:nvGrpSpPr>
            <p:cNvPr name="Group 17" id="17"/>
            <p:cNvGrpSpPr/>
            <p:nvPr/>
          </p:nvGrpSpPr>
          <p:grpSpPr>
            <a:xfrm rot="0">
              <a:off x="0" y="0"/>
              <a:ext cx="12885764" cy="890152"/>
              <a:chOff x="0" y="0"/>
              <a:chExt cx="3168027" cy="218848"/>
            </a:xfrm>
          </p:grpSpPr>
          <p:sp>
            <p:nvSpPr>
              <p:cNvPr name="Freeform 18" id="18"/>
              <p:cNvSpPr/>
              <p:nvPr/>
            </p:nvSpPr>
            <p:spPr>
              <a:xfrm flipH="false" flipV="false" rot="0">
                <a:off x="0" y="0"/>
                <a:ext cx="3168028" cy="218848"/>
              </a:xfrm>
              <a:custGeom>
                <a:avLst/>
                <a:gdLst/>
                <a:ahLst/>
                <a:cxnLst/>
                <a:rect r="r" b="b" t="t" l="l"/>
                <a:pathLst>
                  <a:path h="218848" w="3168028">
                    <a:moveTo>
                      <a:pt x="11215" y="0"/>
                    </a:moveTo>
                    <a:lnTo>
                      <a:pt x="3156812" y="0"/>
                    </a:lnTo>
                    <a:cubicBezTo>
                      <a:pt x="3159787" y="0"/>
                      <a:pt x="3162640" y="1182"/>
                      <a:pt x="3164743" y="3285"/>
                    </a:cubicBezTo>
                    <a:cubicBezTo>
                      <a:pt x="3166846" y="5388"/>
                      <a:pt x="3168028" y="8241"/>
                      <a:pt x="3168028" y="11215"/>
                    </a:cubicBezTo>
                    <a:lnTo>
                      <a:pt x="3168028" y="207633"/>
                    </a:lnTo>
                    <a:cubicBezTo>
                      <a:pt x="3168028" y="210608"/>
                      <a:pt x="3166846" y="213460"/>
                      <a:pt x="3164743" y="215563"/>
                    </a:cubicBezTo>
                    <a:cubicBezTo>
                      <a:pt x="3162640" y="217667"/>
                      <a:pt x="3159787" y="218848"/>
                      <a:pt x="3156812" y="218848"/>
                    </a:cubicBezTo>
                    <a:lnTo>
                      <a:pt x="11215" y="218848"/>
                    </a:lnTo>
                    <a:cubicBezTo>
                      <a:pt x="8241" y="218848"/>
                      <a:pt x="5388" y="217667"/>
                      <a:pt x="3285" y="215563"/>
                    </a:cubicBezTo>
                    <a:cubicBezTo>
                      <a:pt x="1182" y="213460"/>
                      <a:pt x="0" y="210608"/>
                      <a:pt x="0" y="207633"/>
                    </a:cubicBezTo>
                    <a:lnTo>
                      <a:pt x="0" y="11215"/>
                    </a:lnTo>
                    <a:cubicBezTo>
                      <a:pt x="0" y="8241"/>
                      <a:pt x="1182" y="5388"/>
                      <a:pt x="3285" y="3285"/>
                    </a:cubicBezTo>
                    <a:cubicBezTo>
                      <a:pt x="5388" y="1182"/>
                      <a:pt x="8241" y="0"/>
                      <a:pt x="11215" y="0"/>
                    </a:cubicBezTo>
                    <a:close/>
                  </a:path>
                </a:pathLst>
              </a:custGeom>
              <a:solidFill>
                <a:srgbClr val="3A777B">
                  <a:alpha val="67843"/>
                </a:srgbClr>
              </a:solidFill>
              <a:ln cap="sq">
                <a:noFill/>
                <a:prstDash val="solid"/>
                <a:miter/>
              </a:ln>
            </p:spPr>
          </p:sp>
          <p:sp>
            <p:nvSpPr>
              <p:cNvPr name="TextBox 19" id="19"/>
              <p:cNvSpPr txBox="true"/>
              <p:nvPr/>
            </p:nvSpPr>
            <p:spPr>
              <a:xfrm>
                <a:off x="0" y="-38100"/>
                <a:ext cx="3168027" cy="256948"/>
              </a:xfrm>
              <a:prstGeom prst="rect">
                <a:avLst/>
              </a:prstGeom>
            </p:spPr>
            <p:txBody>
              <a:bodyPr anchor="ctr" rtlCol="false" tIns="78803" lIns="78803" bIns="78803" rIns="78803"/>
              <a:lstStyle/>
              <a:p>
                <a:pPr algn="ctr">
                  <a:lnSpc>
                    <a:spcPts val="2940"/>
                  </a:lnSpc>
                </a:pPr>
                <a:r>
                  <a:rPr lang="en-US" sz="2100">
                    <a:solidFill>
                      <a:srgbClr val="FFFFFF">
                        <a:alpha val="67843"/>
                      </a:srgbClr>
                    </a:solidFill>
                    <a:latin typeface="Open Sans 1"/>
                    <a:ea typeface="Open Sans 1"/>
                    <a:cs typeface="Open Sans 1"/>
                    <a:sym typeface="Open Sans 1"/>
                  </a:rPr>
                  <a:t>          Train teachers, school leaders and ministry staff on sustainability.</a:t>
                </a:r>
              </a:p>
            </p:txBody>
          </p:sp>
        </p:grpSp>
        <p:grpSp>
          <p:nvGrpSpPr>
            <p:cNvPr name="Group 20" id="20"/>
            <p:cNvGrpSpPr/>
            <p:nvPr/>
          </p:nvGrpSpPr>
          <p:grpSpPr>
            <a:xfrm rot="0">
              <a:off x="0" y="4091050"/>
              <a:ext cx="12885764" cy="833890"/>
              <a:chOff x="0" y="0"/>
              <a:chExt cx="3168027" cy="205016"/>
            </a:xfrm>
          </p:grpSpPr>
          <p:sp>
            <p:nvSpPr>
              <p:cNvPr name="Freeform 21" id="21"/>
              <p:cNvSpPr/>
              <p:nvPr/>
            </p:nvSpPr>
            <p:spPr>
              <a:xfrm flipH="false" flipV="false" rot="0">
                <a:off x="0" y="0"/>
                <a:ext cx="3168028" cy="205016"/>
              </a:xfrm>
              <a:custGeom>
                <a:avLst/>
                <a:gdLst/>
                <a:ahLst/>
                <a:cxnLst/>
                <a:rect r="r" b="b" t="t" l="l"/>
                <a:pathLst>
                  <a:path h="205016" w="3168028">
                    <a:moveTo>
                      <a:pt x="11215" y="0"/>
                    </a:moveTo>
                    <a:lnTo>
                      <a:pt x="3156812" y="0"/>
                    </a:lnTo>
                    <a:cubicBezTo>
                      <a:pt x="3159787" y="0"/>
                      <a:pt x="3162640" y="1182"/>
                      <a:pt x="3164743" y="3285"/>
                    </a:cubicBezTo>
                    <a:cubicBezTo>
                      <a:pt x="3166846" y="5388"/>
                      <a:pt x="3168028" y="8241"/>
                      <a:pt x="3168028" y="11215"/>
                    </a:cubicBezTo>
                    <a:lnTo>
                      <a:pt x="3168028" y="193801"/>
                    </a:lnTo>
                    <a:cubicBezTo>
                      <a:pt x="3168028" y="196775"/>
                      <a:pt x="3166846" y="199628"/>
                      <a:pt x="3164743" y="201731"/>
                    </a:cubicBezTo>
                    <a:cubicBezTo>
                      <a:pt x="3162640" y="203834"/>
                      <a:pt x="3159787" y="205016"/>
                      <a:pt x="3156812" y="205016"/>
                    </a:cubicBezTo>
                    <a:lnTo>
                      <a:pt x="11215" y="205016"/>
                    </a:lnTo>
                    <a:cubicBezTo>
                      <a:pt x="8241" y="205016"/>
                      <a:pt x="5388" y="203834"/>
                      <a:pt x="3285" y="201731"/>
                    </a:cubicBezTo>
                    <a:cubicBezTo>
                      <a:pt x="1182" y="199628"/>
                      <a:pt x="0" y="196775"/>
                      <a:pt x="0" y="193801"/>
                    </a:cubicBezTo>
                    <a:lnTo>
                      <a:pt x="0" y="11215"/>
                    </a:lnTo>
                    <a:cubicBezTo>
                      <a:pt x="0" y="8241"/>
                      <a:pt x="1182" y="5388"/>
                      <a:pt x="3285" y="3285"/>
                    </a:cubicBezTo>
                    <a:cubicBezTo>
                      <a:pt x="5388" y="1182"/>
                      <a:pt x="8241" y="0"/>
                      <a:pt x="11215" y="0"/>
                    </a:cubicBezTo>
                    <a:close/>
                  </a:path>
                </a:pathLst>
              </a:custGeom>
              <a:solidFill>
                <a:srgbClr val="3A777B">
                  <a:alpha val="67843"/>
                </a:srgbClr>
              </a:solidFill>
              <a:ln cap="sq">
                <a:noFill/>
                <a:prstDash val="solid"/>
                <a:miter/>
              </a:ln>
            </p:spPr>
          </p:sp>
          <p:sp>
            <p:nvSpPr>
              <p:cNvPr name="TextBox 22" id="22"/>
              <p:cNvSpPr txBox="true"/>
              <p:nvPr/>
            </p:nvSpPr>
            <p:spPr>
              <a:xfrm>
                <a:off x="0" y="-38100"/>
                <a:ext cx="3168027" cy="243116"/>
              </a:xfrm>
              <a:prstGeom prst="rect">
                <a:avLst/>
              </a:prstGeom>
            </p:spPr>
            <p:txBody>
              <a:bodyPr anchor="ctr" rtlCol="false" tIns="78803" lIns="78803" bIns="78803" rIns="78803"/>
              <a:lstStyle/>
              <a:p>
                <a:pPr algn="ctr">
                  <a:lnSpc>
                    <a:spcPts val="2939"/>
                  </a:lnSpc>
                </a:pPr>
                <a:r>
                  <a:rPr lang="en-US" sz="2099">
                    <a:solidFill>
                      <a:srgbClr val="FFFFFF">
                        <a:alpha val="67843"/>
                      </a:srgbClr>
                    </a:solidFill>
                    <a:latin typeface="Open Sans 1"/>
                    <a:ea typeface="Open Sans 1"/>
                    <a:cs typeface="Open Sans 1"/>
                    <a:sym typeface="Open Sans 1"/>
                  </a:rPr>
                  <a:t>         Provide green teaching materials and professional development.</a:t>
                </a:r>
              </a:p>
            </p:txBody>
          </p:sp>
        </p:grpSp>
        <p:grpSp>
          <p:nvGrpSpPr>
            <p:cNvPr name="Group 23" id="23"/>
            <p:cNvGrpSpPr/>
            <p:nvPr/>
          </p:nvGrpSpPr>
          <p:grpSpPr>
            <a:xfrm rot="0">
              <a:off x="0" y="2123216"/>
              <a:ext cx="12885764" cy="776544"/>
              <a:chOff x="0" y="0"/>
              <a:chExt cx="3168027" cy="190917"/>
            </a:xfrm>
          </p:grpSpPr>
          <p:sp>
            <p:nvSpPr>
              <p:cNvPr name="Freeform 24" id="24"/>
              <p:cNvSpPr/>
              <p:nvPr/>
            </p:nvSpPr>
            <p:spPr>
              <a:xfrm flipH="false" flipV="false" rot="0">
                <a:off x="0" y="0"/>
                <a:ext cx="3168028" cy="190917"/>
              </a:xfrm>
              <a:custGeom>
                <a:avLst/>
                <a:gdLst/>
                <a:ahLst/>
                <a:cxnLst/>
                <a:rect r="r" b="b" t="t" l="l"/>
                <a:pathLst>
                  <a:path h="190917" w="3168028">
                    <a:moveTo>
                      <a:pt x="11215" y="0"/>
                    </a:moveTo>
                    <a:lnTo>
                      <a:pt x="3156812" y="0"/>
                    </a:lnTo>
                    <a:cubicBezTo>
                      <a:pt x="3159787" y="0"/>
                      <a:pt x="3162640" y="1182"/>
                      <a:pt x="3164743" y="3285"/>
                    </a:cubicBezTo>
                    <a:cubicBezTo>
                      <a:pt x="3166846" y="5388"/>
                      <a:pt x="3168028" y="8241"/>
                      <a:pt x="3168028" y="11215"/>
                    </a:cubicBezTo>
                    <a:lnTo>
                      <a:pt x="3168028" y="179702"/>
                    </a:lnTo>
                    <a:cubicBezTo>
                      <a:pt x="3168028" y="185896"/>
                      <a:pt x="3163006" y="190917"/>
                      <a:pt x="3156812" y="190917"/>
                    </a:cubicBezTo>
                    <a:lnTo>
                      <a:pt x="11215" y="190917"/>
                    </a:lnTo>
                    <a:cubicBezTo>
                      <a:pt x="8241" y="190917"/>
                      <a:pt x="5388" y="189736"/>
                      <a:pt x="3285" y="187632"/>
                    </a:cubicBezTo>
                    <a:cubicBezTo>
                      <a:pt x="1182" y="185529"/>
                      <a:pt x="0" y="182676"/>
                      <a:pt x="0" y="179702"/>
                    </a:cubicBezTo>
                    <a:lnTo>
                      <a:pt x="0" y="11215"/>
                    </a:lnTo>
                    <a:cubicBezTo>
                      <a:pt x="0" y="8241"/>
                      <a:pt x="1182" y="5388"/>
                      <a:pt x="3285" y="3285"/>
                    </a:cubicBezTo>
                    <a:cubicBezTo>
                      <a:pt x="5388" y="1182"/>
                      <a:pt x="8241" y="0"/>
                      <a:pt x="11215" y="0"/>
                    </a:cubicBezTo>
                    <a:close/>
                  </a:path>
                </a:pathLst>
              </a:custGeom>
              <a:solidFill>
                <a:srgbClr val="3A777B">
                  <a:alpha val="67843"/>
                </a:srgbClr>
              </a:solidFill>
              <a:ln cap="sq">
                <a:noFill/>
                <a:prstDash val="solid"/>
                <a:miter/>
              </a:ln>
            </p:spPr>
          </p:sp>
          <p:sp>
            <p:nvSpPr>
              <p:cNvPr name="TextBox 25" id="25"/>
              <p:cNvSpPr txBox="true"/>
              <p:nvPr/>
            </p:nvSpPr>
            <p:spPr>
              <a:xfrm>
                <a:off x="0" y="-38100"/>
                <a:ext cx="3168027" cy="229017"/>
              </a:xfrm>
              <a:prstGeom prst="rect">
                <a:avLst/>
              </a:prstGeom>
            </p:spPr>
            <p:txBody>
              <a:bodyPr anchor="ctr" rtlCol="false" tIns="78803" lIns="78803" bIns="78803" rIns="78803"/>
              <a:lstStyle/>
              <a:p>
                <a:pPr algn="ctr">
                  <a:lnSpc>
                    <a:spcPts val="2940"/>
                  </a:lnSpc>
                </a:pPr>
                <a:r>
                  <a:rPr lang="en-US" sz="2100">
                    <a:solidFill>
                      <a:srgbClr val="FFFFFF">
                        <a:alpha val="67843"/>
                      </a:srgbClr>
                    </a:solidFill>
                    <a:latin typeface="Open Sans 1"/>
                    <a:ea typeface="Open Sans 1"/>
                    <a:cs typeface="Open Sans 1"/>
                    <a:sym typeface="Open Sans 1"/>
                  </a:rPr>
                  <a:t>Support schools with funding, infrastructure and expertise.</a:t>
                </a:r>
              </a:p>
            </p:txBody>
          </p:sp>
        </p:grpSp>
        <p:grpSp>
          <p:nvGrpSpPr>
            <p:cNvPr name="Group 26" id="26"/>
            <p:cNvGrpSpPr/>
            <p:nvPr/>
          </p:nvGrpSpPr>
          <p:grpSpPr>
            <a:xfrm rot="0">
              <a:off x="0" y="3115661"/>
              <a:ext cx="12885764" cy="761530"/>
              <a:chOff x="0" y="0"/>
              <a:chExt cx="3168027" cy="187226"/>
            </a:xfrm>
          </p:grpSpPr>
          <p:sp>
            <p:nvSpPr>
              <p:cNvPr name="Freeform 27" id="27"/>
              <p:cNvSpPr/>
              <p:nvPr/>
            </p:nvSpPr>
            <p:spPr>
              <a:xfrm flipH="false" flipV="false" rot="0">
                <a:off x="0" y="0"/>
                <a:ext cx="3168028" cy="187226"/>
              </a:xfrm>
              <a:custGeom>
                <a:avLst/>
                <a:gdLst/>
                <a:ahLst/>
                <a:cxnLst/>
                <a:rect r="r" b="b" t="t" l="l"/>
                <a:pathLst>
                  <a:path h="187226" w="3168028">
                    <a:moveTo>
                      <a:pt x="11215" y="0"/>
                    </a:moveTo>
                    <a:lnTo>
                      <a:pt x="3156812" y="0"/>
                    </a:lnTo>
                    <a:cubicBezTo>
                      <a:pt x="3159787" y="0"/>
                      <a:pt x="3162640" y="1182"/>
                      <a:pt x="3164743" y="3285"/>
                    </a:cubicBezTo>
                    <a:cubicBezTo>
                      <a:pt x="3166846" y="5388"/>
                      <a:pt x="3168028" y="8241"/>
                      <a:pt x="3168028" y="11215"/>
                    </a:cubicBezTo>
                    <a:lnTo>
                      <a:pt x="3168028" y="176011"/>
                    </a:lnTo>
                    <a:cubicBezTo>
                      <a:pt x="3168028" y="178985"/>
                      <a:pt x="3166846" y="181838"/>
                      <a:pt x="3164743" y="183941"/>
                    </a:cubicBezTo>
                    <a:cubicBezTo>
                      <a:pt x="3162640" y="186044"/>
                      <a:pt x="3159787" y="187226"/>
                      <a:pt x="3156812" y="187226"/>
                    </a:cubicBezTo>
                    <a:lnTo>
                      <a:pt x="11215" y="187226"/>
                    </a:lnTo>
                    <a:cubicBezTo>
                      <a:pt x="8241" y="187226"/>
                      <a:pt x="5388" y="186044"/>
                      <a:pt x="3285" y="183941"/>
                    </a:cubicBezTo>
                    <a:cubicBezTo>
                      <a:pt x="1182" y="181838"/>
                      <a:pt x="0" y="178985"/>
                      <a:pt x="0" y="176011"/>
                    </a:cubicBezTo>
                    <a:lnTo>
                      <a:pt x="0" y="11215"/>
                    </a:lnTo>
                    <a:cubicBezTo>
                      <a:pt x="0" y="8241"/>
                      <a:pt x="1182" y="5388"/>
                      <a:pt x="3285" y="3285"/>
                    </a:cubicBezTo>
                    <a:cubicBezTo>
                      <a:pt x="5388" y="1182"/>
                      <a:pt x="8241" y="0"/>
                      <a:pt x="11215" y="0"/>
                    </a:cubicBezTo>
                    <a:close/>
                  </a:path>
                </a:pathLst>
              </a:custGeom>
              <a:solidFill>
                <a:srgbClr val="3A777B">
                  <a:alpha val="67843"/>
                </a:srgbClr>
              </a:solidFill>
              <a:ln cap="sq">
                <a:noFill/>
                <a:prstDash val="solid"/>
                <a:miter/>
              </a:ln>
            </p:spPr>
          </p:sp>
          <p:sp>
            <p:nvSpPr>
              <p:cNvPr name="TextBox 28" id="28"/>
              <p:cNvSpPr txBox="true"/>
              <p:nvPr/>
            </p:nvSpPr>
            <p:spPr>
              <a:xfrm>
                <a:off x="0" y="-38100"/>
                <a:ext cx="3168027" cy="225326"/>
              </a:xfrm>
              <a:prstGeom prst="rect">
                <a:avLst/>
              </a:prstGeom>
            </p:spPr>
            <p:txBody>
              <a:bodyPr anchor="ctr" rtlCol="false" tIns="78803" lIns="78803" bIns="78803" rIns="78803"/>
              <a:lstStyle/>
              <a:p>
                <a:pPr algn="ctr">
                  <a:lnSpc>
                    <a:spcPts val="2940"/>
                  </a:lnSpc>
                </a:pPr>
                <a:r>
                  <a:rPr lang="en-US" sz="2100">
                    <a:solidFill>
                      <a:srgbClr val="FFFFFF">
                        <a:alpha val="67843"/>
                      </a:srgbClr>
                    </a:solidFill>
                    <a:latin typeface="Open Sans 1"/>
                    <a:ea typeface="Open Sans 1"/>
                    <a:cs typeface="Open Sans 1"/>
                    <a:sym typeface="Open Sans 1"/>
                  </a:rPr>
                  <a:t>Empower administrators to lead whole-school eco changes.</a:t>
                </a:r>
              </a:p>
            </p:txBody>
          </p:sp>
        </p:grpSp>
        <p:grpSp>
          <p:nvGrpSpPr>
            <p:cNvPr name="Group 29" id="29"/>
            <p:cNvGrpSpPr/>
            <p:nvPr/>
          </p:nvGrpSpPr>
          <p:grpSpPr>
            <a:xfrm rot="0">
              <a:off x="0" y="1106052"/>
              <a:ext cx="12885764" cy="800917"/>
              <a:chOff x="0" y="0"/>
              <a:chExt cx="3168027" cy="196909"/>
            </a:xfrm>
          </p:grpSpPr>
          <p:sp>
            <p:nvSpPr>
              <p:cNvPr name="Freeform 30" id="30"/>
              <p:cNvSpPr/>
              <p:nvPr/>
            </p:nvSpPr>
            <p:spPr>
              <a:xfrm flipH="false" flipV="false" rot="0">
                <a:off x="0" y="0"/>
                <a:ext cx="3168028" cy="196909"/>
              </a:xfrm>
              <a:custGeom>
                <a:avLst/>
                <a:gdLst/>
                <a:ahLst/>
                <a:cxnLst/>
                <a:rect r="r" b="b" t="t" l="l"/>
                <a:pathLst>
                  <a:path h="196909" w="3168028">
                    <a:moveTo>
                      <a:pt x="11215" y="0"/>
                    </a:moveTo>
                    <a:lnTo>
                      <a:pt x="3156812" y="0"/>
                    </a:lnTo>
                    <a:cubicBezTo>
                      <a:pt x="3159787" y="0"/>
                      <a:pt x="3162640" y="1182"/>
                      <a:pt x="3164743" y="3285"/>
                    </a:cubicBezTo>
                    <a:cubicBezTo>
                      <a:pt x="3166846" y="5388"/>
                      <a:pt x="3168028" y="8241"/>
                      <a:pt x="3168028" y="11215"/>
                    </a:cubicBezTo>
                    <a:lnTo>
                      <a:pt x="3168028" y="185694"/>
                    </a:lnTo>
                    <a:cubicBezTo>
                      <a:pt x="3168028" y="188669"/>
                      <a:pt x="3166846" y="191521"/>
                      <a:pt x="3164743" y="193625"/>
                    </a:cubicBezTo>
                    <a:cubicBezTo>
                      <a:pt x="3162640" y="195728"/>
                      <a:pt x="3159787" y="196909"/>
                      <a:pt x="3156812" y="196909"/>
                    </a:cubicBezTo>
                    <a:lnTo>
                      <a:pt x="11215" y="196909"/>
                    </a:lnTo>
                    <a:cubicBezTo>
                      <a:pt x="8241" y="196909"/>
                      <a:pt x="5388" y="195728"/>
                      <a:pt x="3285" y="193625"/>
                    </a:cubicBezTo>
                    <a:cubicBezTo>
                      <a:pt x="1182" y="191521"/>
                      <a:pt x="0" y="188669"/>
                      <a:pt x="0" y="185694"/>
                    </a:cubicBezTo>
                    <a:lnTo>
                      <a:pt x="0" y="11215"/>
                    </a:lnTo>
                    <a:cubicBezTo>
                      <a:pt x="0" y="8241"/>
                      <a:pt x="1182" y="5388"/>
                      <a:pt x="3285" y="3285"/>
                    </a:cubicBezTo>
                    <a:cubicBezTo>
                      <a:pt x="5388" y="1182"/>
                      <a:pt x="8241" y="0"/>
                      <a:pt x="11215" y="0"/>
                    </a:cubicBezTo>
                    <a:close/>
                  </a:path>
                </a:pathLst>
              </a:custGeom>
              <a:solidFill>
                <a:srgbClr val="3A777B">
                  <a:alpha val="67843"/>
                </a:srgbClr>
              </a:solidFill>
              <a:ln cap="sq">
                <a:noFill/>
                <a:prstDash val="solid"/>
                <a:miter/>
              </a:ln>
            </p:spPr>
          </p:sp>
          <p:sp>
            <p:nvSpPr>
              <p:cNvPr name="TextBox 31" id="31"/>
              <p:cNvSpPr txBox="true"/>
              <p:nvPr/>
            </p:nvSpPr>
            <p:spPr>
              <a:xfrm>
                <a:off x="0" y="-38100"/>
                <a:ext cx="3168027" cy="235009"/>
              </a:xfrm>
              <a:prstGeom prst="rect">
                <a:avLst/>
              </a:prstGeom>
            </p:spPr>
            <p:txBody>
              <a:bodyPr anchor="ctr" rtlCol="false" tIns="78803" lIns="78803" bIns="78803" rIns="78803"/>
              <a:lstStyle/>
              <a:p>
                <a:pPr algn="ctr">
                  <a:lnSpc>
                    <a:spcPts val="2940"/>
                  </a:lnSpc>
                </a:pPr>
                <a:r>
                  <a:rPr lang="en-US" sz="2100">
                    <a:solidFill>
                      <a:srgbClr val="FFFFFF">
                        <a:alpha val="67843"/>
                      </a:srgbClr>
                    </a:solidFill>
                    <a:latin typeface="Open Sans 1"/>
                    <a:ea typeface="Open Sans 1"/>
                    <a:cs typeface="Open Sans 1"/>
                    <a:sym typeface="Open Sans 1"/>
                  </a:rPr>
                  <a:t>          Involves communities to create a shared culture of sustainability.</a:t>
                </a:r>
              </a:p>
            </p:txBody>
          </p:sp>
        </p:grpSp>
      </p:grpSp>
      <p:sp>
        <p:nvSpPr>
          <p:cNvPr name="TextBox 32" id="32"/>
          <p:cNvSpPr txBox="true"/>
          <p:nvPr/>
        </p:nvSpPr>
        <p:spPr>
          <a:xfrm rot="0">
            <a:off x="173762" y="1869955"/>
            <a:ext cx="7199566"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CAPACITY BUILDING</a:t>
            </a:r>
          </a:p>
        </p:txBody>
      </p:sp>
      <p:grpSp>
        <p:nvGrpSpPr>
          <p:cNvPr name="Group 33" id="33"/>
          <p:cNvGrpSpPr/>
          <p:nvPr/>
        </p:nvGrpSpPr>
        <p:grpSpPr>
          <a:xfrm rot="0">
            <a:off x="510103" y="8779150"/>
            <a:ext cx="17777897" cy="1804367"/>
            <a:chOff x="0" y="0"/>
            <a:chExt cx="23703863" cy="2405822"/>
          </a:xfrm>
        </p:grpSpPr>
        <p:sp>
          <p:nvSpPr>
            <p:cNvPr name="AutoShape 34" id="34"/>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35" id="35"/>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36" id="36"/>
            <p:cNvGrpSpPr/>
            <p:nvPr/>
          </p:nvGrpSpPr>
          <p:grpSpPr>
            <a:xfrm rot="0">
              <a:off x="21107916" y="319434"/>
              <a:ext cx="1224346" cy="1317214"/>
              <a:chOff x="0" y="0"/>
              <a:chExt cx="447181" cy="481100"/>
            </a:xfrm>
          </p:grpSpPr>
          <p:sp>
            <p:nvSpPr>
              <p:cNvPr name="Freeform 37" id="37"/>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38" id="38"/>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39" id="39"/>
            <p:cNvSpPr txBox="true"/>
            <p:nvPr/>
          </p:nvSpPr>
          <p:spPr>
            <a:xfrm rot="0">
              <a:off x="21107916" y="464862"/>
              <a:ext cx="1224346" cy="1940961"/>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14</a:t>
              </a:r>
            </a:p>
            <a:p>
              <a:pPr algn="ctr">
                <a:lnSpc>
                  <a:spcPts val="6011"/>
                </a:lnSpc>
              </a:pPr>
            </a:p>
          </p:txBody>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2">
              <a:alphaModFix amt="6000"/>
            </a:blip>
            <a:stretch>
              <a:fillRect l="0" t="0" r="0" b="0"/>
            </a:stretch>
          </a:blipFill>
        </p:spPr>
      </p:sp>
      <p:grpSp>
        <p:nvGrpSpPr>
          <p:cNvPr name="Group 3" id="3"/>
          <p:cNvGrpSpPr/>
          <p:nvPr/>
        </p:nvGrpSpPr>
        <p:grpSpPr>
          <a:xfrm rot="0">
            <a:off x="10599793" y="6278196"/>
            <a:ext cx="7444828" cy="2825793"/>
            <a:chOff x="0" y="0"/>
            <a:chExt cx="2676799" cy="1016018"/>
          </a:xfrm>
        </p:grpSpPr>
        <p:sp>
          <p:nvSpPr>
            <p:cNvPr name="Freeform 4" id="4"/>
            <p:cNvSpPr/>
            <p:nvPr/>
          </p:nvSpPr>
          <p:spPr>
            <a:xfrm flipH="false" flipV="false" rot="0">
              <a:off x="0" y="0"/>
              <a:ext cx="2676799" cy="1016018"/>
            </a:xfrm>
            <a:custGeom>
              <a:avLst/>
              <a:gdLst/>
              <a:ahLst/>
              <a:cxnLst/>
              <a:rect r="r" b="b" t="t" l="l"/>
              <a:pathLst>
                <a:path h="1016018" w="2676799">
                  <a:moveTo>
                    <a:pt x="14559" y="0"/>
                  </a:moveTo>
                  <a:lnTo>
                    <a:pt x="2662240" y="0"/>
                  </a:lnTo>
                  <a:cubicBezTo>
                    <a:pt x="2666101" y="0"/>
                    <a:pt x="2669804" y="1534"/>
                    <a:pt x="2672535" y="4264"/>
                  </a:cubicBezTo>
                  <a:cubicBezTo>
                    <a:pt x="2675265" y="6994"/>
                    <a:pt x="2676799" y="10697"/>
                    <a:pt x="2676799" y="14559"/>
                  </a:cubicBezTo>
                  <a:lnTo>
                    <a:pt x="2676799" y="1001459"/>
                  </a:lnTo>
                  <a:cubicBezTo>
                    <a:pt x="2676799" y="1005321"/>
                    <a:pt x="2675265" y="1009024"/>
                    <a:pt x="2672535" y="1011754"/>
                  </a:cubicBezTo>
                  <a:cubicBezTo>
                    <a:pt x="2669804" y="1014484"/>
                    <a:pt x="2666101" y="1016018"/>
                    <a:pt x="2662240" y="1016018"/>
                  </a:cubicBezTo>
                  <a:lnTo>
                    <a:pt x="14559" y="1016018"/>
                  </a:lnTo>
                  <a:cubicBezTo>
                    <a:pt x="6518" y="1016018"/>
                    <a:pt x="0" y="1009500"/>
                    <a:pt x="0" y="1001459"/>
                  </a:cubicBezTo>
                  <a:lnTo>
                    <a:pt x="0" y="14559"/>
                  </a:lnTo>
                  <a:cubicBezTo>
                    <a:pt x="0" y="10697"/>
                    <a:pt x="1534" y="6994"/>
                    <a:pt x="4264" y="4264"/>
                  </a:cubicBezTo>
                  <a:cubicBezTo>
                    <a:pt x="6994" y="1534"/>
                    <a:pt x="10697" y="0"/>
                    <a:pt x="14559" y="0"/>
                  </a:cubicBezTo>
                  <a:close/>
                </a:path>
              </a:pathLst>
            </a:custGeom>
            <a:solidFill>
              <a:srgbClr val="FAFAFA">
                <a:alpha val="87843"/>
              </a:srgbClr>
            </a:solidFill>
          </p:spPr>
        </p:sp>
        <p:sp>
          <p:nvSpPr>
            <p:cNvPr name="TextBox 5" id="5"/>
            <p:cNvSpPr txBox="true"/>
            <p:nvPr/>
          </p:nvSpPr>
          <p:spPr>
            <a:xfrm>
              <a:off x="0" y="-28575"/>
              <a:ext cx="2676799" cy="1044593"/>
            </a:xfrm>
            <a:prstGeom prst="rect">
              <a:avLst/>
            </a:prstGeom>
          </p:spPr>
          <p:txBody>
            <a:bodyPr anchor="ctr" rtlCol="false" tIns="71846" lIns="71846" bIns="71846" rIns="71846"/>
            <a:lstStyle/>
            <a:p>
              <a:pPr algn="ctr">
                <a:lnSpc>
                  <a:spcPts val="2376"/>
                </a:lnSpc>
              </a:pPr>
            </a:p>
          </p:txBody>
        </p:sp>
      </p:grpSp>
      <p:sp>
        <p:nvSpPr>
          <p:cNvPr name="AutoShape 6" id="6"/>
          <p:cNvSpPr/>
          <p:nvPr/>
        </p:nvSpPr>
        <p:spPr>
          <a:xfrm flipV="true">
            <a:off x="-648655" y="1010096"/>
            <a:ext cx="19720507" cy="18604"/>
          </a:xfrm>
          <a:prstGeom prst="line">
            <a:avLst/>
          </a:prstGeom>
          <a:ln cap="flat" w="47625">
            <a:solidFill>
              <a:srgbClr val="0F887C"/>
            </a:solidFill>
            <a:prstDash val="solid"/>
            <a:headEnd type="none" len="sm" w="sm"/>
            <a:tailEnd type="none" len="sm" w="sm"/>
          </a:ln>
        </p:spPr>
      </p:sp>
      <p:sp>
        <p:nvSpPr>
          <p:cNvPr name="Freeform 7" id="7"/>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1673176" y="636773"/>
            <a:ext cx="5586124" cy="1444060"/>
            <a:chOff x="0" y="0"/>
            <a:chExt cx="7448165" cy="1925413"/>
          </a:xfrm>
        </p:grpSpPr>
        <p:grpSp>
          <p:nvGrpSpPr>
            <p:cNvPr name="Group 9" id="9"/>
            <p:cNvGrpSpPr/>
            <p:nvPr/>
          </p:nvGrpSpPr>
          <p:grpSpPr>
            <a:xfrm rot="0">
              <a:off x="0" y="0"/>
              <a:ext cx="7448165" cy="1925413"/>
              <a:chOff x="0" y="0"/>
              <a:chExt cx="2443779" cy="631737"/>
            </a:xfrm>
          </p:grpSpPr>
          <p:sp>
            <p:nvSpPr>
              <p:cNvPr name="Freeform 10" id="10"/>
              <p:cNvSpPr/>
              <p:nvPr/>
            </p:nvSpPr>
            <p:spPr>
              <a:xfrm flipH="false" flipV="false" rot="0">
                <a:off x="0" y="0"/>
                <a:ext cx="2443779" cy="631737"/>
              </a:xfrm>
              <a:custGeom>
                <a:avLst/>
                <a:gdLst/>
                <a:ahLst/>
                <a:cxnLst/>
                <a:rect r="r" b="b" t="t" l="l"/>
                <a:pathLst>
                  <a:path h="631737" w="2443779">
                    <a:moveTo>
                      <a:pt x="19403" y="0"/>
                    </a:moveTo>
                    <a:lnTo>
                      <a:pt x="2424376" y="0"/>
                    </a:lnTo>
                    <a:cubicBezTo>
                      <a:pt x="2429522" y="0"/>
                      <a:pt x="2434457" y="2044"/>
                      <a:pt x="2438096" y="5683"/>
                    </a:cubicBezTo>
                    <a:cubicBezTo>
                      <a:pt x="2441734" y="9322"/>
                      <a:pt x="2443779" y="14257"/>
                      <a:pt x="2443779" y="19403"/>
                    </a:cubicBezTo>
                    <a:lnTo>
                      <a:pt x="2443779" y="612334"/>
                    </a:lnTo>
                    <a:cubicBezTo>
                      <a:pt x="2443779" y="617480"/>
                      <a:pt x="2441734" y="622415"/>
                      <a:pt x="2438096" y="626054"/>
                    </a:cubicBezTo>
                    <a:cubicBezTo>
                      <a:pt x="2434457" y="629693"/>
                      <a:pt x="2429522" y="631737"/>
                      <a:pt x="2424376" y="631737"/>
                    </a:cubicBezTo>
                    <a:lnTo>
                      <a:pt x="19403" y="631737"/>
                    </a:lnTo>
                    <a:cubicBezTo>
                      <a:pt x="8687" y="631737"/>
                      <a:pt x="0" y="623050"/>
                      <a:pt x="0" y="612334"/>
                    </a:cubicBezTo>
                    <a:lnTo>
                      <a:pt x="0" y="19403"/>
                    </a:lnTo>
                    <a:cubicBezTo>
                      <a:pt x="0" y="14257"/>
                      <a:pt x="2044" y="9322"/>
                      <a:pt x="5683" y="5683"/>
                    </a:cubicBezTo>
                    <a:cubicBezTo>
                      <a:pt x="9322" y="2044"/>
                      <a:pt x="14257" y="0"/>
                      <a:pt x="19403" y="0"/>
                    </a:cubicBezTo>
                    <a:close/>
                  </a:path>
                </a:pathLst>
              </a:custGeom>
              <a:solidFill>
                <a:srgbClr val="FAFAFA"/>
              </a:solidFill>
              <a:ln w="142875" cap="sq">
                <a:solidFill>
                  <a:srgbClr val="069C87"/>
                </a:solidFill>
                <a:prstDash val="solid"/>
                <a:miter/>
              </a:ln>
            </p:spPr>
          </p:sp>
          <p:sp>
            <p:nvSpPr>
              <p:cNvPr name="TextBox 11" id="11"/>
              <p:cNvSpPr txBox="true"/>
              <p:nvPr/>
            </p:nvSpPr>
            <p:spPr>
              <a:xfrm>
                <a:off x="0" y="19050"/>
                <a:ext cx="2443779" cy="612687"/>
              </a:xfrm>
              <a:prstGeom prst="rect">
                <a:avLst/>
              </a:prstGeom>
            </p:spPr>
            <p:txBody>
              <a:bodyPr anchor="ctr" rtlCol="false" tIns="53768" lIns="53768" bIns="53768" rIns="53768"/>
              <a:lstStyle/>
              <a:p>
                <a:pPr algn="ctr">
                  <a:lnSpc>
                    <a:spcPts val="1615"/>
                  </a:lnSpc>
                </a:pPr>
              </a:p>
            </p:txBody>
          </p:sp>
        </p:grpSp>
        <p:sp>
          <p:nvSpPr>
            <p:cNvPr name="TextBox 12" id="12"/>
            <p:cNvSpPr txBox="true"/>
            <p:nvPr/>
          </p:nvSpPr>
          <p:spPr>
            <a:xfrm rot="0">
              <a:off x="798156" y="537140"/>
              <a:ext cx="5851853" cy="871770"/>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KEY ENABLERS</a:t>
              </a:r>
            </a:p>
          </p:txBody>
        </p:sp>
      </p:grpSp>
      <p:grpSp>
        <p:nvGrpSpPr>
          <p:cNvPr name="Group 13" id="13"/>
          <p:cNvGrpSpPr/>
          <p:nvPr/>
        </p:nvGrpSpPr>
        <p:grpSpPr>
          <a:xfrm rot="0">
            <a:off x="510103" y="2427499"/>
            <a:ext cx="9918217" cy="5634263"/>
            <a:chOff x="0" y="0"/>
            <a:chExt cx="3566109" cy="2025808"/>
          </a:xfrm>
        </p:grpSpPr>
        <p:sp>
          <p:nvSpPr>
            <p:cNvPr name="Freeform 14" id="14"/>
            <p:cNvSpPr/>
            <p:nvPr/>
          </p:nvSpPr>
          <p:spPr>
            <a:xfrm flipH="false" flipV="false" rot="0">
              <a:off x="0" y="0"/>
              <a:ext cx="3566109" cy="2025808"/>
            </a:xfrm>
            <a:custGeom>
              <a:avLst/>
              <a:gdLst/>
              <a:ahLst/>
              <a:cxnLst/>
              <a:rect r="r" b="b" t="t" l="l"/>
              <a:pathLst>
                <a:path h="2025808" w="3566109">
                  <a:moveTo>
                    <a:pt x="10928" y="0"/>
                  </a:moveTo>
                  <a:lnTo>
                    <a:pt x="3555181" y="0"/>
                  </a:lnTo>
                  <a:cubicBezTo>
                    <a:pt x="3558080" y="0"/>
                    <a:pt x="3560859" y="1151"/>
                    <a:pt x="3562909" y="3201"/>
                  </a:cubicBezTo>
                  <a:cubicBezTo>
                    <a:pt x="3564958" y="5250"/>
                    <a:pt x="3566109" y="8030"/>
                    <a:pt x="3566109" y="10928"/>
                  </a:cubicBezTo>
                  <a:lnTo>
                    <a:pt x="3566109" y="2014880"/>
                  </a:lnTo>
                  <a:cubicBezTo>
                    <a:pt x="3566109" y="2017778"/>
                    <a:pt x="3564958" y="2020557"/>
                    <a:pt x="3562909" y="2022607"/>
                  </a:cubicBezTo>
                  <a:cubicBezTo>
                    <a:pt x="3560859" y="2024656"/>
                    <a:pt x="3558080" y="2025808"/>
                    <a:pt x="3555181" y="2025808"/>
                  </a:cubicBezTo>
                  <a:lnTo>
                    <a:pt x="10928" y="2025808"/>
                  </a:lnTo>
                  <a:cubicBezTo>
                    <a:pt x="8030" y="2025808"/>
                    <a:pt x="5250" y="2024656"/>
                    <a:pt x="3201" y="2022607"/>
                  </a:cubicBezTo>
                  <a:cubicBezTo>
                    <a:pt x="1151" y="2020557"/>
                    <a:pt x="0" y="2017778"/>
                    <a:pt x="0" y="2014880"/>
                  </a:cubicBezTo>
                  <a:lnTo>
                    <a:pt x="0" y="10928"/>
                  </a:lnTo>
                  <a:cubicBezTo>
                    <a:pt x="0" y="8030"/>
                    <a:pt x="1151" y="5250"/>
                    <a:pt x="3201" y="3201"/>
                  </a:cubicBezTo>
                  <a:cubicBezTo>
                    <a:pt x="5250" y="1151"/>
                    <a:pt x="8030" y="0"/>
                    <a:pt x="10928" y="0"/>
                  </a:cubicBezTo>
                  <a:close/>
                </a:path>
              </a:pathLst>
            </a:custGeom>
            <a:solidFill>
              <a:srgbClr val="FAFAFA">
                <a:alpha val="87843"/>
              </a:srgbClr>
            </a:solidFill>
          </p:spPr>
        </p:sp>
        <p:sp>
          <p:nvSpPr>
            <p:cNvPr name="TextBox 15" id="15"/>
            <p:cNvSpPr txBox="true"/>
            <p:nvPr/>
          </p:nvSpPr>
          <p:spPr>
            <a:xfrm>
              <a:off x="0" y="-28575"/>
              <a:ext cx="3566109" cy="2054383"/>
            </a:xfrm>
            <a:prstGeom prst="rect">
              <a:avLst/>
            </a:prstGeom>
          </p:spPr>
          <p:txBody>
            <a:bodyPr anchor="ctr" rtlCol="false" tIns="71846" lIns="71846" bIns="71846" rIns="71846"/>
            <a:lstStyle/>
            <a:p>
              <a:pPr algn="ctr">
                <a:lnSpc>
                  <a:spcPts val="2376"/>
                </a:lnSpc>
              </a:pPr>
            </a:p>
          </p:txBody>
        </p:sp>
      </p:grpSp>
      <p:sp>
        <p:nvSpPr>
          <p:cNvPr name="TextBox 16" id="16"/>
          <p:cNvSpPr txBox="true"/>
          <p:nvPr/>
        </p:nvSpPr>
        <p:spPr>
          <a:xfrm rot="0">
            <a:off x="605307" y="2900476"/>
            <a:ext cx="9823013" cy="4813935"/>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   </a:t>
            </a:r>
            <a:r>
              <a:rPr lang="en-US" sz="2100">
                <a:solidFill>
                  <a:srgbClr val="000000"/>
                </a:solidFill>
                <a:latin typeface="Open Sans 1"/>
                <a:ea typeface="Open Sans 1"/>
                <a:cs typeface="Open Sans 1"/>
                <a:sym typeface="Open Sans 1"/>
              </a:rPr>
              <a:t>Track progress in key areas:</a:t>
            </a:r>
          </a:p>
          <a:p>
            <a:pPr algn="l">
              <a:lnSpc>
                <a:spcPts val="2940"/>
              </a:lnSpc>
            </a:pP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Sustainability in curriculum.</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Green infrastructure in schools.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Teacher traini</a:t>
            </a:r>
            <a:r>
              <a:rPr lang="en-US" sz="2100">
                <a:solidFill>
                  <a:srgbClr val="000000"/>
                </a:solidFill>
                <a:latin typeface="Open Sans 1"/>
                <a:ea typeface="Open Sans 1"/>
                <a:cs typeface="Open Sans 1"/>
                <a:sym typeface="Open Sans 1"/>
              </a:rPr>
              <a:t>ng.</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Student participation.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Environmental outcomes.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Measure energy efficiency (lower utility costs, more renewable energy use).</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Track green careers (students in sustainability-focused programmes, TVET, higher education).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Monitor resear</a:t>
            </a:r>
            <a:r>
              <a:rPr lang="en-US" sz="2100">
                <a:solidFill>
                  <a:srgbClr val="000000"/>
                </a:solidFill>
                <a:latin typeface="Open Sans 1"/>
                <a:ea typeface="Open Sans 1"/>
                <a:cs typeface="Open Sans 1"/>
                <a:sym typeface="Open Sans 1"/>
              </a:rPr>
              <a:t>ch &amp; innovation (number and quality of eco-projects).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Assess eco-friendly operations (waste reduction, recycling, paperless systems, sustainable procurement).</a:t>
            </a:r>
          </a:p>
        </p:txBody>
      </p:sp>
      <p:sp>
        <p:nvSpPr>
          <p:cNvPr name="Freeform 17" id="17"/>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5">
              <a:alphaModFix amt="17000"/>
            </a:blip>
            <a:stretch>
              <a:fillRect l="-8686" t="0" r="-13144" b="-36749"/>
            </a:stretch>
          </a:blipFill>
        </p:spPr>
      </p:sp>
      <p:grpSp>
        <p:nvGrpSpPr>
          <p:cNvPr name="Group 18" id="18"/>
          <p:cNvGrpSpPr/>
          <p:nvPr/>
        </p:nvGrpSpPr>
        <p:grpSpPr>
          <a:xfrm rot="0">
            <a:off x="510103" y="2027706"/>
            <a:ext cx="6482443" cy="799585"/>
            <a:chOff x="0" y="0"/>
            <a:chExt cx="8643257" cy="1066113"/>
          </a:xfrm>
        </p:grpSpPr>
        <p:grpSp>
          <p:nvGrpSpPr>
            <p:cNvPr name="Group 19" id="19"/>
            <p:cNvGrpSpPr/>
            <p:nvPr/>
          </p:nvGrpSpPr>
          <p:grpSpPr>
            <a:xfrm rot="0">
              <a:off x="489711" y="228969"/>
              <a:ext cx="8153545" cy="837145"/>
              <a:chOff x="0" y="0"/>
              <a:chExt cx="1446171" cy="148482"/>
            </a:xfrm>
          </p:grpSpPr>
          <p:sp>
            <p:nvSpPr>
              <p:cNvPr name="Freeform 20" id="20"/>
              <p:cNvSpPr/>
              <p:nvPr/>
            </p:nvSpPr>
            <p:spPr>
              <a:xfrm flipH="false" flipV="false" rot="0">
                <a:off x="0" y="0"/>
                <a:ext cx="1446171" cy="148482"/>
              </a:xfrm>
              <a:custGeom>
                <a:avLst/>
                <a:gdLst/>
                <a:ahLst/>
                <a:cxnLst/>
                <a:rect r="r" b="b" t="t" l="l"/>
                <a:pathLst>
                  <a:path h="148482" w="1446171">
                    <a:moveTo>
                      <a:pt x="17724" y="0"/>
                    </a:moveTo>
                    <a:lnTo>
                      <a:pt x="1428447" y="0"/>
                    </a:lnTo>
                    <a:cubicBezTo>
                      <a:pt x="1433148" y="0"/>
                      <a:pt x="1437656" y="1867"/>
                      <a:pt x="1440980" y="5191"/>
                    </a:cubicBezTo>
                    <a:cubicBezTo>
                      <a:pt x="1444304" y="8515"/>
                      <a:pt x="1446171" y="13024"/>
                      <a:pt x="1446171" y="17724"/>
                    </a:cubicBezTo>
                    <a:lnTo>
                      <a:pt x="1446171" y="130758"/>
                    </a:lnTo>
                    <a:cubicBezTo>
                      <a:pt x="1446171" y="135458"/>
                      <a:pt x="1444304" y="139967"/>
                      <a:pt x="1440980" y="143291"/>
                    </a:cubicBezTo>
                    <a:cubicBezTo>
                      <a:pt x="1437656" y="146615"/>
                      <a:pt x="1433148" y="148482"/>
                      <a:pt x="1428447" y="148482"/>
                    </a:cubicBezTo>
                    <a:lnTo>
                      <a:pt x="17724" y="148482"/>
                    </a:lnTo>
                    <a:cubicBezTo>
                      <a:pt x="13024" y="148482"/>
                      <a:pt x="8515" y="146615"/>
                      <a:pt x="5191" y="143291"/>
                    </a:cubicBezTo>
                    <a:cubicBezTo>
                      <a:pt x="1867" y="139967"/>
                      <a:pt x="0" y="135458"/>
                      <a:pt x="0" y="130758"/>
                    </a:cubicBezTo>
                    <a:lnTo>
                      <a:pt x="0" y="17724"/>
                    </a:lnTo>
                    <a:cubicBezTo>
                      <a:pt x="0" y="13024"/>
                      <a:pt x="1867" y="8515"/>
                      <a:pt x="5191" y="5191"/>
                    </a:cubicBezTo>
                    <a:cubicBezTo>
                      <a:pt x="8515" y="1867"/>
                      <a:pt x="13024" y="0"/>
                      <a:pt x="17724" y="0"/>
                    </a:cubicBezTo>
                    <a:close/>
                  </a:path>
                </a:pathLst>
              </a:custGeom>
              <a:solidFill>
                <a:srgbClr val="62B34E"/>
              </a:solidFill>
              <a:ln cap="sq">
                <a:noFill/>
                <a:prstDash val="solid"/>
                <a:miter/>
              </a:ln>
            </p:spPr>
          </p:sp>
          <p:sp>
            <p:nvSpPr>
              <p:cNvPr name="TextBox 21" id="21"/>
              <p:cNvSpPr txBox="true"/>
              <p:nvPr/>
            </p:nvSpPr>
            <p:spPr>
              <a:xfrm>
                <a:off x="0" y="-38100"/>
                <a:ext cx="1446171" cy="186582"/>
              </a:xfrm>
              <a:prstGeom prst="rect">
                <a:avLst/>
              </a:prstGeom>
            </p:spPr>
            <p:txBody>
              <a:bodyPr anchor="ctr" rtlCol="false" tIns="109232" lIns="109232" bIns="109232" rIns="109232"/>
              <a:lstStyle/>
              <a:p>
                <a:pPr algn="ctr">
                  <a:lnSpc>
                    <a:spcPts val="2940"/>
                  </a:lnSpc>
                </a:pPr>
                <a:r>
                  <a:rPr lang="en-US" b="true" sz="2100">
                    <a:solidFill>
                      <a:srgbClr val="FFFFFF"/>
                    </a:solidFill>
                    <a:latin typeface="Open Sans 2 Bold"/>
                    <a:ea typeface="Open Sans 2 Bold"/>
                    <a:cs typeface="Open Sans 2 Bold"/>
                    <a:sym typeface="Open Sans 2 Bold"/>
                  </a:rPr>
                  <a:t>    PERFORMANCE INDICATORS</a:t>
                </a:r>
              </a:p>
            </p:txBody>
          </p:sp>
        </p:grpSp>
        <p:grpSp>
          <p:nvGrpSpPr>
            <p:cNvPr name="Group 22" id="22"/>
            <p:cNvGrpSpPr/>
            <p:nvPr/>
          </p:nvGrpSpPr>
          <p:grpSpPr>
            <a:xfrm rot="0">
              <a:off x="67956" y="0"/>
              <a:ext cx="843511" cy="837145"/>
              <a:chOff x="0" y="0"/>
              <a:chExt cx="818981" cy="812800"/>
            </a:xfrm>
          </p:grpSpPr>
          <p:sp>
            <p:nvSpPr>
              <p:cNvPr name="Freeform 23" id="23"/>
              <p:cNvSpPr/>
              <p:nvPr/>
            </p:nvSpPr>
            <p:spPr>
              <a:xfrm flipH="false" flipV="false" rot="0">
                <a:off x="0" y="0"/>
                <a:ext cx="818981" cy="812800"/>
              </a:xfrm>
              <a:custGeom>
                <a:avLst/>
                <a:gdLst/>
                <a:ahLst/>
                <a:cxnLst/>
                <a:rect r="r" b="b" t="t" l="l"/>
                <a:pathLst>
                  <a:path h="812800" w="818981">
                    <a:moveTo>
                      <a:pt x="409491" y="0"/>
                    </a:moveTo>
                    <a:cubicBezTo>
                      <a:pt x="183335" y="0"/>
                      <a:pt x="0" y="181951"/>
                      <a:pt x="0" y="406400"/>
                    </a:cubicBezTo>
                    <a:cubicBezTo>
                      <a:pt x="0" y="630849"/>
                      <a:pt x="183335" y="812800"/>
                      <a:pt x="409491" y="812800"/>
                    </a:cubicBezTo>
                    <a:cubicBezTo>
                      <a:pt x="635646" y="812800"/>
                      <a:pt x="818981" y="630849"/>
                      <a:pt x="818981" y="406400"/>
                    </a:cubicBezTo>
                    <a:cubicBezTo>
                      <a:pt x="818981" y="181951"/>
                      <a:pt x="635646" y="0"/>
                      <a:pt x="409491" y="0"/>
                    </a:cubicBezTo>
                    <a:close/>
                  </a:path>
                </a:pathLst>
              </a:custGeom>
              <a:solidFill>
                <a:srgbClr val="0F887C"/>
              </a:solidFill>
            </p:spPr>
          </p:sp>
          <p:sp>
            <p:nvSpPr>
              <p:cNvPr name="TextBox 24" id="24"/>
              <p:cNvSpPr txBox="true"/>
              <p:nvPr/>
            </p:nvSpPr>
            <p:spPr>
              <a:xfrm>
                <a:off x="76779" y="38100"/>
                <a:ext cx="665422" cy="698500"/>
              </a:xfrm>
              <a:prstGeom prst="rect">
                <a:avLst/>
              </a:prstGeom>
            </p:spPr>
            <p:txBody>
              <a:bodyPr anchor="ctr" rtlCol="false" tIns="60807" lIns="60807" bIns="60807" rIns="60807"/>
              <a:lstStyle/>
              <a:p>
                <a:pPr algn="ctr">
                  <a:lnSpc>
                    <a:spcPts val="2940"/>
                  </a:lnSpc>
                </a:pPr>
              </a:p>
            </p:txBody>
          </p:sp>
        </p:grpSp>
        <p:sp>
          <p:nvSpPr>
            <p:cNvPr name="TextBox 25" id="25"/>
            <p:cNvSpPr txBox="true"/>
            <p:nvPr/>
          </p:nvSpPr>
          <p:spPr>
            <a:xfrm rot="0">
              <a:off x="0" y="237783"/>
              <a:ext cx="979423" cy="342687"/>
            </a:xfrm>
            <a:prstGeom prst="rect">
              <a:avLst/>
            </a:prstGeom>
          </p:spPr>
          <p:txBody>
            <a:bodyPr anchor="t" rtlCol="false" tIns="0" lIns="0" bIns="0" rIns="0">
              <a:spAutoFit/>
            </a:bodyPr>
            <a:lstStyle/>
            <a:p>
              <a:pPr algn="ctr">
                <a:lnSpc>
                  <a:spcPts val="2240"/>
                </a:lnSpc>
                <a:spcBef>
                  <a:spcPct val="0"/>
                </a:spcBef>
              </a:pPr>
              <a:r>
                <a:rPr lang="en-US" b="true" sz="1600" spc="48">
                  <a:solidFill>
                    <a:srgbClr val="FFFFFF"/>
                  </a:solidFill>
                  <a:latin typeface="Open Sans 1 Bold"/>
                  <a:ea typeface="Open Sans 1 Bold"/>
                  <a:cs typeface="Open Sans 1 Bold"/>
                  <a:sym typeface="Open Sans 1 Bold"/>
                </a:rPr>
                <a:t>1</a:t>
              </a:r>
            </a:p>
          </p:txBody>
        </p:sp>
      </p:grpSp>
      <p:grpSp>
        <p:nvGrpSpPr>
          <p:cNvPr name="Group 26" id="26"/>
          <p:cNvGrpSpPr/>
          <p:nvPr/>
        </p:nvGrpSpPr>
        <p:grpSpPr>
          <a:xfrm rot="0">
            <a:off x="10599793" y="2780800"/>
            <a:ext cx="7444828" cy="2989344"/>
            <a:chOff x="0" y="0"/>
            <a:chExt cx="2676799" cy="1074823"/>
          </a:xfrm>
        </p:grpSpPr>
        <p:sp>
          <p:nvSpPr>
            <p:cNvPr name="Freeform 27" id="27"/>
            <p:cNvSpPr/>
            <p:nvPr/>
          </p:nvSpPr>
          <p:spPr>
            <a:xfrm flipH="false" flipV="false" rot="0">
              <a:off x="0" y="0"/>
              <a:ext cx="2676799" cy="1074823"/>
            </a:xfrm>
            <a:custGeom>
              <a:avLst/>
              <a:gdLst/>
              <a:ahLst/>
              <a:cxnLst/>
              <a:rect r="r" b="b" t="t" l="l"/>
              <a:pathLst>
                <a:path h="1074823" w="2676799">
                  <a:moveTo>
                    <a:pt x="14559" y="0"/>
                  </a:moveTo>
                  <a:lnTo>
                    <a:pt x="2662240" y="0"/>
                  </a:lnTo>
                  <a:cubicBezTo>
                    <a:pt x="2666101" y="0"/>
                    <a:pt x="2669804" y="1534"/>
                    <a:pt x="2672535" y="4264"/>
                  </a:cubicBezTo>
                  <a:cubicBezTo>
                    <a:pt x="2675265" y="6994"/>
                    <a:pt x="2676799" y="10697"/>
                    <a:pt x="2676799" y="14559"/>
                  </a:cubicBezTo>
                  <a:lnTo>
                    <a:pt x="2676799" y="1060264"/>
                  </a:lnTo>
                  <a:cubicBezTo>
                    <a:pt x="2676799" y="1064125"/>
                    <a:pt x="2675265" y="1067828"/>
                    <a:pt x="2672535" y="1070559"/>
                  </a:cubicBezTo>
                  <a:cubicBezTo>
                    <a:pt x="2669804" y="1073289"/>
                    <a:pt x="2666101" y="1074823"/>
                    <a:pt x="2662240" y="1074823"/>
                  </a:cubicBezTo>
                  <a:lnTo>
                    <a:pt x="14559" y="1074823"/>
                  </a:lnTo>
                  <a:cubicBezTo>
                    <a:pt x="6518" y="1074823"/>
                    <a:pt x="0" y="1068305"/>
                    <a:pt x="0" y="1060264"/>
                  </a:cubicBezTo>
                  <a:lnTo>
                    <a:pt x="0" y="14559"/>
                  </a:lnTo>
                  <a:cubicBezTo>
                    <a:pt x="0" y="10697"/>
                    <a:pt x="1534" y="6994"/>
                    <a:pt x="4264" y="4264"/>
                  </a:cubicBezTo>
                  <a:cubicBezTo>
                    <a:pt x="6994" y="1534"/>
                    <a:pt x="10697" y="0"/>
                    <a:pt x="14559" y="0"/>
                  </a:cubicBezTo>
                  <a:close/>
                </a:path>
              </a:pathLst>
            </a:custGeom>
            <a:solidFill>
              <a:srgbClr val="FAFAFA">
                <a:alpha val="87843"/>
              </a:srgbClr>
            </a:solidFill>
          </p:spPr>
        </p:sp>
        <p:sp>
          <p:nvSpPr>
            <p:cNvPr name="TextBox 28" id="28"/>
            <p:cNvSpPr txBox="true"/>
            <p:nvPr/>
          </p:nvSpPr>
          <p:spPr>
            <a:xfrm>
              <a:off x="0" y="-28575"/>
              <a:ext cx="2676799" cy="1103398"/>
            </a:xfrm>
            <a:prstGeom prst="rect">
              <a:avLst/>
            </a:prstGeom>
          </p:spPr>
          <p:txBody>
            <a:bodyPr anchor="ctr" rtlCol="false" tIns="71846" lIns="71846" bIns="71846" rIns="71846"/>
            <a:lstStyle/>
            <a:p>
              <a:pPr algn="ctr">
                <a:lnSpc>
                  <a:spcPts val="2376"/>
                </a:lnSpc>
              </a:pPr>
            </a:p>
          </p:txBody>
        </p:sp>
      </p:grpSp>
      <p:grpSp>
        <p:nvGrpSpPr>
          <p:cNvPr name="Group 29" id="29"/>
          <p:cNvGrpSpPr/>
          <p:nvPr/>
        </p:nvGrpSpPr>
        <p:grpSpPr>
          <a:xfrm rot="0">
            <a:off x="13654318" y="2321282"/>
            <a:ext cx="3884195" cy="617294"/>
            <a:chOff x="0" y="0"/>
            <a:chExt cx="830122" cy="131927"/>
          </a:xfrm>
        </p:grpSpPr>
        <p:sp>
          <p:nvSpPr>
            <p:cNvPr name="Freeform 30" id="30"/>
            <p:cNvSpPr/>
            <p:nvPr/>
          </p:nvSpPr>
          <p:spPr>
            <a:xfrm flipH="false" flipV="false" rot="0">
              <a:off x="0" y="0"/>
              <a:ext cx="830122" cy="131927"/>
            </a:xfrm>
            <a:custGeom>
              <a:avLst/>
              <a:gdLst/>
              <a:ahLst/>
              <a:cxnLst/>
              <a:rect r="r" b="b" t="t" l="l"/>
              <a:pathLst>
                <a:path h="131927" w="830122">
                  <a:moveTo>
                    <a:pt x="27905" y="0"/>
                  </a:moveTo>
                  <a:lnTo>
                    <a:pt x="802217" y="0"/>
                  </a:lnTo>
                  <a:cubicBezTo>
                    <a:pt x="809618" y="0"/>
                    <a:pt x="816716" y="2940"/>
                    <a:pt x="821949" y="8173"/>
                  </a:cubicBezTo>
                  <a:cubicBezTo>
                    <a:pt x="827182" y="13406"/>
                    <a:pt x="830122" y="20504"/>
                    <a:pt x="830122" y="27905"/>
                  </a:cubicBezTo>
                  <a:lnTo>
                    <a:pt x="830122" y="104022"/>
                  </a:lnTo>
                  <a:cubicBezTo>
                    <a:pt x="830122" y="119434"/>
                    <a:pt x="817629" y="131927"/>
                    <a:pt x="802217" y="131927"/>
                  </a:cubicBezTo>
                  <a:lnTo>
                    <a:pt x="27905" y="131927"/>
                  </a:lnTo>
                  <a:cubicBezTo>
                    <a:pt x="12493" y="131927"/>
                    <a:pt x="0" y="119434"/>
                    <a:pt x="0" y="104022"/>
                  </a:cubicBezTo>
                  <a:lnTo>
                    <a:pt x="0" y="27905"/>
                  </a:lnTo>
                  <a:cubicBezTo>
                    <a:pt x="0" y="12493"/>
                    <a:pt x="12493" y="0"/>
                    <a:pt x="27905" y="0"/>
                  </a:cubicBezTo>
                  <a:close/>
                </a:path>
              </a:pathLst>
            </a:custGeom>
            <a:solidFill>
              <a:srgbClr val="62B34E"/>
            </a:solidFill>
            <a:ln cap="sq">
              <a:noFill/>
              <a:prstDash val="solid"/>
              <a:miter/>
            </a:ln>
          </p:spPr>
        </p:sp>
        <p:sp>
          <p:nvSpPr>
            <p:cNvPr name="TextBox 31" id="31"/>
            <p:cNvSpPr txBox="true"/>
            <p:nvPr/>
          </p:nvSpPr>
          <p:spPr>
            <a:xfrm>
              <a:off x="0" y="-38100"/>
              <a:ext cx="830122" cy="170027"/>
            </a:xfrm>
            <a:prstGeom prst="rect">
              <a:avLst/>
            </a:prstGeom>
          </p:spPr>
          <p:txBody>
            <a:bodyPr anchor="ctr" rtlCol="false" tIns="120871" lIns="120871" bIns="120871" rIns="120871"/>
            <a:lstStyle/>
            <a:p>
              <a:pPr algn="ctr">
                <a:lnSpc>
                  <a:spcPts val="2940"/>
                </a:lnSpc>
              </a:pPr>
              <a:r>
                <a:rPr lang="en-US" b="true" sz="2100">
                  <a:solidFill>
                    <a:srgbClr val="FFFFFF"/>
                  </a:solidFill>
                  <a:latin typeface="Open Sans 2 Bold"/>
                  <a:ea typeface="Open Sans 2 Bold"/>
                  <a:cs typeface="Open Sans 2 Bold"/>
                  <a:sym typeface="Open Sans 2 Bold"/>
                </a:rPr>
                <a:t>FEEDBACK MECHANISM</a:t>
              </a:r>
            </a:p>
          </p:txBody>
        </p:sp>
      </p:grpSp>
      <p:grpSp>
        <p:nvGrpSpPr>
          <p:cNvPr name="Group 32" id="32"/>
          <p:cNvGrpSpPr/>
          <p:nvPr/>
        </p:nvGrpSpPr>
        <p:grpSpPr>
          <a:xfrm rot="0">
            <a:off x="17259300" y="2196225"/>
            <a:ext cx="631066" cy="631066"/>
            <a:chOff x="0" y="0"/>
            <a:chExt cx="812800" cy="812800"/>
          </a:xfrm>
        </p:grpSpPr>
        <p:sp>
          <p:nvSpPr>
            <p:cNvPr name="Freeform 33" id="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34" id="34"/>
            <p:cNvSpPr txBox="true"/>
            <p:nvPr/>
          </p:nvSpPr>
          <p:spPr>
            <a:xfrm>
              <a:off x="76200" y="47625"/>
              <a:ext cx="660400" cy="688975"/>
            </a:xfrm>
            <a:prstGeom prst="rect">
              <a:avLst/>
            </a:prstGeom>
          </p:spPr>
          <p:txBody>
            <a:bodyPr anchor="ctr" rtlCol="false" tIns="66136" lIns="66136" bIns="66136" rIns="66136"/>
            <a:lstStyle/>
            <a:p>
              <a:pPr algn="ctr">
                <a:lnSpc>
                  <a:spcPts val="2519"/>
                </a:lnSpc>
              </a:pPr>
            </a:p>
          </p:txBody>
        </p:sp>
      </p:grpSp>
      <p:grpSp>
        <p:nvGrpSpPr>
          <p:cNvPr name="Group 35" id="35"/>
          <p:cNvGrpSpPr/>
          <p:nvPr/>
        </p:nvGrpSpPr>
        <p:grpSpPr>
          <a:xfrm rot="0">
            <a:off x="14466238" y="5978277"/>
            <a:ext cx="2969780" cy="599836"/>
            <a:chOff x="0" y="0"/>
            <a:chExt cx="702322" cy="141855"/>
          </a:xfrm>
        </p:grpSpPr>
        <p:sp>
          <p:nvSpPr>
            <p:cNvPr name="Freeform 36" id="36"/>
            <p:cNvSpPr/>
            <p:nvPr/>
          </p:nvSpPr>
          <p:spPr>
            <a:xfrm flipH="false" flipV="false" rot="0">
              <a:off x="0" y="0"/>
              <a:ext cx="702322" cy="141855"/>
            </a:xfrm>
            <a:custGeom>
              <a:avLst/>
              <a:gdLst/>
              <a:ahLst/>
              <a:cxnLst/>
              <a:rect r="r" b="b" t="t" l="l"/>
              <a:pathLst>
                <a:path h="141855" w="702322">
                  <a:moveTo>
                    <a:pt x="36497" y="0"/>
                  </a:moveTo>
                  <a:lnTo>
                    <a:pt x="665826" y="0"/>
                  </a:lnTo>
                  <a:cubicBezTo>
                    <a:pt x="675505" y="0"/>
                    <a:pt x="684788" y="3845"/>
                    <a:pt x="691633" y="10690"/>
                  </a:cubicBezTo>
                  <a:cubicBezTo>
                    <a:pt x="698477" y="17534"/>
                    <a:pt x="702322" y="26817"/>
                    <a:pt x="702322" y="36497"/>
                  </a:cubicBezTo>
                  <a:lnTo>
                    <a:pt x="702322" y="105358"/>
                  </a:lnTo>
                  <a:cubicBezTo>
                    <a:pt x="702322" y="125515"/>
                    <a:pt x="685982" y="141855"/>
                    <a:pt x="665826" y="141855"/>
                  </a:cubicBezTo>
                  <a:lnTo>
                    <a:pt x="36497" y="141855"/>
                  </a:lnTo>
                  <a:cubicBezTo>
                    <a:pt x="26817" y="141855"/>
                    <a:pt x="17534" y="138010"/>
                    <a:pt x="10690" y="131165"/>
                  </a:cubicBezTo>
                  <a:cubicBezTo>
                    <a:pt x="3845" y="124321"/>
                    <a:pt x="0" y="115038"/>
                    <a:pt x="0" y="105358"/>
                  </a:cubicBezTo>
                  <a:lnTo>
                    <a:pt x="0" y="36497"/>
                  </a:lnTo>
                  <a:cubicBezTo>
                    <a:pt x="0" y="26817"/>
                    <a:pt x="3845" y="17534"/>
                    <a:pt x="10690" y="10690"/>
                  </a:cubicBezTo>
                  <a:cubicBezTo>
                    <a:pt x="17534" y="3845"/>
                    <a:pt x="26817" y="0"/>
                    <a:pt x="36497" y="0"/>
                  </a:cubicBezTo>
                  <a:close/>
                </a:path>
              </a:pathLst>
            </a:custGeom>
            <a:solidFill>
              <a:srgbClr val="62B34E"/>
            </a:solidFill>
            <a:ln cap="sq">
              <a:noFill/>
              <a:prstDash val="solid"/>
              <a:miter/>
            </a:ln>
          </p:spPr>
        </p:sp>
        <p:sp>
          <p:nvSpPr>
            <p:cNvPr name="TextBox 37" id="37"/>
            <p:cNvSpPr txBox="true"/>
            <p:nvPr/>
          </p:nvSpPr>
          <p:spPr>
            <a:xfrm>
              <a:off x="0" y="-38100"/>
              <a:ext cx="702322" cy="179955"/>
            </a:xfrm>
            <a:prstGeom prst="rect">
              <a:avLst/>
            </a:prstGeom>
          </p:spPr>
          <p:txBody>
            <a:bodyPr anchor="ctr" rtlCol="false" tIns="109232" lIns="109232" bIns="109232" rIns="109232"/>
            <a:lstStyle/>
            <a:p>
              <a:pPr algn="ctr">
                <a:lnSpc>
                  <a:spcPts val="2940"/>
                </a:lnSpc>
              </a:pPr>
              <a:r>
                <a:rPr lang="en-US" b="true" sz="2100">
                  <a:solidFill>
                    <a:srgbClr val="FFFFFF"/>
                  </a:solidFill>
                  <a:latin typeface="Open Sans 2 Bold"/>
                  <a:ea typeface="Open Sans 2 Bold"/>
                  <a:cs typeface="Open Sans 2 Bold"/>
                  <a:sym typeface="Open Sans 2 Bold"/>
                </a:rPr>
                <a:t>ANNUAL REVIEWS</a:t>
              </a:r>
            </a:p>
          </p:txBody>
        </p:sp>
      </p:grpSp>
      <p:grpSp>
        <p:nvGrpSpPr>
          <p:cNvPr name="Group 38" id="38"/>
          <p:cNvGrpSpPr/>
          <p:nvPr/>
        </p:nvGrpSpPr>
        <p:grpSpPr>
          <a:xfrm rot="0">
            <a:off x="17248407" y="5770143"/>
            <a:ext cx="580212" cy="580212"/>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40" id="40"/>
            <p:cNvSpPr txBox="true"/>
            <p:nvPr/>
          </p:nvSpPr>
          <p:spPr>
            <a:xfrm>
              <a:off x="76200" y="47625"/>
              <a:ext cx="660400" cy="688975"/>
            </a:xfrm>
            <a:prstGeom prst="rect">
              <a:avLst/>
            </a:prstGeom>
          </p:spPr>
          <p:txBody>
            <a:bodyPr anchor="ctr" rtlCol="false" tIns="60807" lIns="60807" bIns="60807" rIns="60807"/>
            <a:lstStyle/>
            <a:p>
              <a:pPr algn="ctr">
                <a:lnSpc>
                  <a:spcPts val="2519"/>
                </a:lnSpc>
              </a:pPr>
            </a:p>
          </p:txBody>
        </p:sp>
      </p:grpSp>
      <p:grpSp>
        <p:nvGrpSpPr>
          <p:cNvPr name="Group 41" id="41"/>
          <p:cNvGrpSpPr/>
          <p:nvPr/>
        </p:nvGrpSpPr>
        <p:grpSpPr>
          <a:xfrm rot="0">
            <a:off x="-273758" y="8822751"/>
            <a:ext cx="17819266" cy="1464249"/>
            <a:chOff x="0" y="0"/>
            <a:chExt cx="23759021" cy="1952332"/>
          </a:xfrm>
        </p:grpSpPr>
        <p:sp>
          <p:nvSpPr>
            <p:cNvPr name="AutoShape 42" id="42"/>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43" id="43"/>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44" id="44"/>
          <p:cNvGrpSpPr/>
          <p:nvPr/>
        </p:nvGrpSpPr>
        <p:grpSpPr>
          <a:xfrm rot="0">
            <a:off x="1028700" y="9060920"/>
            <a:ext cx="918260" cy="987910"/>
            <a:chOff x="0" y="0"/>
            <a:chExt cx="1224346" cy="1317214"/>
          </a:xfrm>
        </p:grpSpPr>
        <p:grpSp>
          <p:nvGrpSpPr>
            <p:cNvPr name="Group 45" id="45"/>
            <p:cNvGrpSpPr/>
            <p:nvPr/>
          </p:nvGrpSpPr>
          <p:grpSpPr>
            <a:xfrm rot="0">
              <a:off x="0" y="0"/>
              <a:ext cx="1224346" cy="1317214"/>
              <a:chOff x="0" y="0"/>
              <a:chExt cx="447181" cy="481100"/>
            </a:xfrm>
          </p:grpSpPr>
          <p:sp>
            <p:nvSpPr>
              <p:cNvPr name="Freeform 46" id="46"/>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47" id="47"/>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48" id="48"/>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15</a:t>
              </a:r>
            </a:p>
          </p:txBody>
        </p:sp>
      </p:grpSp>
      <p:sp>
        <p:nvSpPr>
          <p:cNvPr name="TextBox 49" id="49"/>
          <p:cNvSpPr txBox="true"/>
          <p:nvPr/>
        </p:nvSpPr>
        <p:spPr>
          <a:xfrm rot="0">
            <a:off x="10599793" y="3070758"/>
            <a:ext cx="7444828" cy="258508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Collect input from students, teachers, parents, school l</a:t>
            </a:r>
            <a:r>
              <a:rPr lang="en-US" sz="2100">
                <a:solidFill>
                  <a:srgbClr val="000000"/>
                </a:solidFill>
                <a:latin typeface="Open Sans 1"/>
                <a:ea typeface="Open Sans 1"/>
                <a:cs typeface="Open Sans 1"/>
                <a:sym typeface="Open Sans 1"/>
              </a:rPr>
              <a:t>eaders an</a:t>
            </a:r>
            <a:r>
              <a:rPr lang="en-US" sz="2100">
                <a:solidFill>
                  <a:srgbClr val="000000"/>
                </a:solidFill>
                <a:latin typeface="Open Sans 1"/>
                <a:ea typeface="Open Sans 1"/>
                <a:cs typeface="Open Sans 1"/>
                <a:sym typeface="Open Sans 1"/>
              </a:rPr>
              <a:t>d communities.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Us</a:t>
            </a:r>
            <a:r>
              <a:rPr lang="en-US" sz="2100">
                <a:solidFill>
                  <a:srgbClr val="000000"/>
                </a:solidFill>
                <a:latin typeface="Open Sans 1"/>
                <a:ea typeface="Open Sans 1"/>
                <a:cs typeface="Open Sans 1"/>
                <a:sym typeface="Open Sans 1"/>
              </a:rPr>
              <a:t>e surveys, focus groups and engagement sessions.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Feedb</a:t>
            </a:r>
            <a:r>
              <a:rPr lang="en-US" sz="2100">
                <a:solidFill>
                  <a:srgbClr val="000000"/>
                </a:solidFill>
                <a:latin typeface="Open Sans 1"/>
                <a:ea typeface="Open Sans 1"/>
                <a:cs typeface="Open Sans 1"/>
                <a:sym typeface="Open Sans 1"/>
              </a:rPr>
              <a:t>ack helps the Ministry adjust programmes in real</a:t>
            </a:r>
            <a:r>
              <a:rPr lang="en-US" sz="2100">
                <a:solidFill>
                  <a:srgbClr val="000000"/>
                </a:solidFill>
                <a:latin typeface="Open Sans 1"/>
                <a:ea typeface="Open Sans 1"/>
                <a:cs typeface="Open Sans 1"/>
                <a:sym typeface="Open Sans 1"/>
              </a:rPr>
              <a:t> time.</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A Taskforce or Working Group will coordinate, analyse trends and ensure stakeholder voices are heard.</a:t>
            </a:r>
          </a:p>
        </p:txBody>
      </p:sp>
      <p:sp>
        <p:nvSpPr>
          <p:cNvPr name="TextBox 50" id="50"/>
          <p:cNvSpPr txBox="true"/>
          <p:nvPr/>
        </p:nvSpPr>
        <p:spPr>
          <a:xfrm rot="0">
            <a:off x="17380256" y="2365391"/>
            <a:ext cx="389154" cy="264160"/>
          </a:xfrm>
          <a:prstGeom prst="rect">
            <a:avLst/>
          </a:prstGeom>
        </p:spPr>
        <p:txBody>
          <a:bodyPr anchor="t" rtlCol="false" tIns="0" lIns="0" bIns="0" rIns="0">
            <a:spAutoFit/>
          </a:bodyPr>
          <a:lstStyle/>
          <a:p>
            <a:pPr algn="ctr">
              <a:lnSpc>
                <a:spcPts val="2240"/>
              </a:lnSpc>
              <a:spcBef>
                <a:spcPct val="0"/>
              </a:spcBef>
            </a:pPr>
            <a:r>
              <a:rPr lang="en-US" b="true" sz="1600" spc="48">
                <a:solidFill>
                  <a:srgbClr val="FFFFFF"/>
                </a:solidFill>
                <a:latin typeface="Open Sans 1 Bold"/>
                <a:ea typeface="Open Sans 1 Bold"/>
                <a:cs typeface="Open Sans 1 Bold"/>
                <a:sym typeface="Open Sans 1 Bold"/>
              </a:rPr>
              <a:t>2</a:t>
            </a:r>
          </a:p>
        </p:txBody>
      </p:sp>
      <p:sp>
        <p:nvSpPr>
          <p:cNvPr name="TextBox 51" id="51"/>
          <p:cNvSpPr txBox="true"/>
          <p:nvPr/>
        </p:nvSpPr>
        <p:spPr>
          <a:xfrm rot="0">
            <a:off x="10743824" y="6622160"/>
            <a:ext cx="7444828" cy="2356485"/>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   </a:t>
            </a:r>
            <a:r>
              <a:rPr lang="en-US" sz="2100">
                <a:solidFill>
                  <a:srgbClr val="000000"/>
                </a:solidFill>
                <a:latin typeface="Open Sans 1"/>
                <a:ea typeface="Open Sans 1"/>
                <a:cs typeface="Open Sans 1"/>
                <a:sym typeface="Open Sans 1"/>
              </a:rPr>
              <a:t>Conduct yearly reviews to:</a:t>
            </a:r>
          </a:p>
          <a:p>
            <a:pPr algn="l">
              <a:lnSpc>
                <a:spcPts val="1155"/>
              </a:lnSpc>
            </a:pP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Check progress and identify chall</a:t>
            </a:r>
            <a:r>
              <a:rPr lang="en-US" sz="2100">
                <a:solidFill>
                  <a:srgbClr val="000000"/>
                </a:solidFill>
                <a:latin typeface="Open Sans 1"/>
                <a:ea typeface="Open Sans 1"/>
                <a:cs typeface="Open Sans 1"/>
                <a:sym typeface="Open Sans 1"/>
              </a:rPr>
              <a:t>eng</a:t>
            </a:r>
            <a:r>
              <a:rPr lang="en-US" sz="2100">
                <a:solidFill>
                  <a:srgbClr val="000000"/>
                </a:solidFill>
                <a:latin typeface="Open Sans 1"/>
                <a:ea typeface="Open Sans 1"/>
                <a:cs typeface="Open Sans 1"/>
                <a:sym typeface="Open Sans 1"/>
              </a:rPr>
              <a:t>es.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Imp</a:t>
            </a:r>
            <a:r>
              <a:rPr lang="en-US" sz="2100">
                <a:solidFill>
                  <a:srgbClr val="000000"/>
                </a:solidFill>
                <a:latin typeface="Open Sans 1"/>
                <a:ea typeface="Open Sans 1"/>
                <a:cs typeface="Open Sans 1"/>
                <a:sym typeface="Open Sans 1"/>
              </a:rPr>
              <a:t>rove strategies and resource use.</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St</a:t>
            </a:r>
            <a:r>
              <a:rPr lang="en-US" sz="2100">
                <a:solidFill>
                  <a:srgbClr val="000000"/>
                </a:solidFill>
                <a:latin typeface="Open Sans 1"/>
                <a:ea typeface="Open Sans 1"/>
                <a:cs typeface="Open Sans 1"/>
                <a:sym typeface="Open Sans 1"/>
              </a:rPr>
              <a:t>ay aligned with Brunei’s national sustainability goals.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Led by</a:t>
            </a:r>
            <a:r>
              <a:rPr lang="en-US" sz="2100">
                <a:solidFill>
                  <a:srgbClr val="000000"/>
                </a:solidFill>
                <a:latin typeface="Open Sans 1"/>
                <a:ea typeface="Open Sans 1"/>
                <a:cs typeface="Open Sans 1"/>
                <a:sym typeface="Open Sans 1"/>
              </a:rPr>
              <a:t> the Taskforce, which prepares reports and recommendations.</a:t>
            </a:r>
          </a:p>
        </p:txBody>
      </p:sp>
      <p:sp>
        <p:nvSpPr>
          <p:cNvPr name="TextBox 52" id="52"/>
          <p:cNvSpPr txBox="true"/>
          <p:nvPr/>
        </p:nvSpPr>
        <p:spPr>
          <a:xfrm rot="0">
            <a:off x="17359616" y="5913882"/>
            <a:ext cx="357794" cy="264160"/>
          </a:xfrm>
          <a:prstGeom prst="rect">
            <a:avLst/>
          </a:prstGeom>
        </p:spPr>
        <p:txBody>
          <a:bodyPr anchor="t" rtlCol="false" tIns="0" lIns="0" bIns="0" rIns="0">
            <a:spAutoFit/>
          </a:bodyPr>
          <a:lstStyle/>
          <a:p>
            <a:pPr algn="ctr">
              <a:lnSpc>
                <a:spcPts val="2240"/>
              </a:lnSpc>
              <a:spcBef>
                <a:spcPct val="0"/>
              </a:spcBef>
            </a:pPr>
            <a:r>
              <a:rPr lang="en-US" b="true" sz="1600" spc="48">
                <a:solidFill>
                  <a:srgbClr val="FFFFFF"/>
                </a:solidFill>
                <a:latin typeface="Open Sans 1 Bold"/>
                <a:ea typeface="Open Sans 1 Bold"/>
                <a:cs typeface="Open Sans 1 Bold"/>
                <a:sym typeface="Open Sans 1 Bold"/>
              </a:rPr>
              <a:t>3</a:t>
            </a:r>
          </a:p>
        </p:txBody>
      </p:sp>
      <p:sp>
        <p:nvSpPr>
          <p:cNvPr name="TextBox 53" id="53"/>
          <p:cNvSpPr txBox="true"/>
          <p:nvPr/>
        </p:nvSpPr>
        <p:spPr>
          <a:xfrm rot="0">
            <a:off x="-648655" y="1317962"/>
            <a:ext cx="10257223"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MONITORING AND EVALUATION</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grpSp>
        <p:nvGrpSpPr>
          <p:cNvPr name="Group 4" id="4"/>
          <p:cNvGrpSpPr/>
          <p:nvPr/>
        </p:nvGrpSpPr>
        <p:grpSpPr>
          <a:xfrm rot="0">
            <a:off x="510103" y="8779150"/>
            <a:ext cx="17777897" cy="1467061"/>
            <a:chOff x="0" y="0"/>
            <a:chExt cx="23703863" cy="1956081"/>
          </a:xfrm>
        </p:grpSpPr>
        <p:sp>
          <p:nvSpPr>
            <p:cNvPr name="AutoShape 5" id="5"/>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6" id="6"/>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21107916" y="319434"/>
              <a:ext cx="1224346" cy="1317214"/>
              <a:chOff x="0" y="0"/>
              <a:chExt cx="447181" cy="481100"/>
            </a:xfrm>
          </p:grpSpPr>
          <p:sp>
            <p:nvSpPr>
              <p:cNvPr name="Freeform 8" id="8"/>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9" id="9"/>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10" id="10"/>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16</a:t>
              </a:r>
            </a:p>
          </p:txBody>
        </p:sp>
      </p:grpSp>
      <p:sp>
        <p:nvSpPr>
          <p:cNvPr name="AutoShape 11" id="11"/>
          <p:cNvSpPr/>
          <p:nvPr/>
        </p:nvSpPr>
        <p:spPr>
          <a:xfrm flipV="true">
            <a:off x="-1992951" y="977731"/>
            <a:ext cx="20407853" cy="18604"/>
          </a:xfrm>
          <a:prstGeom prst="line">
            <a:avLst/>
          </a:prstGeom>
          <a:ln cap="flat" w="47625">
            <a:solidFill>
              <a:srgbClr val="0F887C"/>
            </a:solidFill>
            <a:prstDash val="solid"/>
            <a:headEnd type="none" len="sm" w="sm"/>
            <a:tailEnd type="none" len="sm" w="sm"/>
          </a:ln>
        </p:spPr>
      </p:sp>
      <p:sp>
        <p:nvSpPr>
          <p:cNvPr name="Freeform 12" id="12"/>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3" id="13"/>
          <p:cNvGrpSpPr/>
          <p:nvPr/>
        </p:nvGrpSpPr>
        <p:grpSpPr>
          <a:xfrm rot="0">
            <a:off x="11799741" y="636773"/>
            <a:ext cx="5459559" cy="1444060"/>
            <a:chOff x="0" y="0"/>
            <a:chExt cx="7279412" cy="1925413"/>
          </a:xfrm>
        </p:grpSpPr>
        <p:grpSp>
          <p:nvGrpSpPr>
            <p:cNvPr name="Group 14" id="14"/>
            <p:cNvGrpSpPr/>
            <p:nvPr/>
          </p:nvGrpSpPr>
          <p:grpSpPr>
            <a:xfrm rot="0">
              <a:off x="0" y="0"/>
              <a:ext cx="7279412" cy="1925413"/>
              <a:chOff x="0" y="0"/>
              <a:chExt cx="2388410" cy="631737"/>
            </a:xfrm>
          </p:grpSpPr>
          <p:sp>
            <p:nvSpPr>
              <p:cNvPr name="Freeform 15" id="15"/>
              <p:cNvSpPr/>
              <p:nvPr/>
            </p:nvSpPr>
            <p:spPr>
              <a:xfrm flipH="false" flipV="false" rot="0">
                <a:off x="0" y="0"/>
                <a:ext cx="2388410" cy="631737"/>
              </a:xfrm>
              <a:custGeom>
                <a:avLst/>
                <a:gdLst/>
                <a:ahLst/>
                <a:cxnLst/>
                <a:rect r="r" b="b" t="t" l="l"/>
                <a:pathLst>
                  <a:path h="631737" w="2388410">
                    <a:moveTo>
                      <a:pt x="19853" y="0"/>
                    </a:moveTo>
                    <a:lnTo>
                      <a:pt x="2368557" y="0"/>
                    </a:lnTo>
                    <a:cubicBezTo>
                      <a:pt x="2373822" y="0"/>
                      <a:pt x="2378872" y="2092"/>
                      <a:pt x="2382595" y="5815"/>
                    </a:cubicBezTo>
                    <a:cubicBezTo>
                      <a:pt x="2386318" y="9538"/>
                      <a:pt x="2388410" y="14587"/>
                      <a:pt x="2388410" y="19853"/>
                    </a:cubicBezTo>
                    <a:lnTo>
                      <a:pt x="2388410" y="611884"/>
                    </a:lnTo>
                    <a:cubicBezTo>
                      <a:pt x="2388410" y="617150"/>
                      <a:pt x="2386318" y="622199"/>
                      <a:pt x="2382595" y="625922"/>
                    </a:cubicBezTo>
                    <a:cubicBezTo>
                      <a:pt x="2378872" y="629645"/>
                      <a:pt x="2373822" y="631737"/>
                      <a:pt x="2368557" y="631737"/>
                    </a:cubicBezTo>
                    <a:lnTo>
                      <a:pt x="19853" y="631737"/>
                    </a:lnTo>
                    <a:cubicBezTo>
                      <a:pt x="14587" y="631737"/>
                      <a:pt x="9538" y="629645"/>
                      <a:pt x="5815" y="625922"/>
                    </a:cubicBezTo>
                    <a:cubicBezTo>
                      <a:pt x="2092" y="622199"/>
                      <a:pt x="0" y="617150"/>
                      <a:pt x="0" y="611884"/>
                    </a:cubicBezTo>
                    <a:lnTo>
                      <a:pt x="0" y="19853"/>
                    </a:lnTo>
                    <a:cubicBezTo>
                      <a:pt x="0" y="14587"/>
                      <a:pt x="2092" y="9538"/>
                      <a:pt x="5815" y="5815"/>
                    </a:cubicBezTo>
                    <a:cubicBezTo>
                      <a:pt x="9538" y="2092"/>
                      <a:pt x="14587" y="0"/>
                      <a:pt x="19853" y="0"/>
                    </a:cubicBezTo>
                    <a:close/>
                  </a:path>
                </a:pathLst>
              </a:custGeom>
              <a:solidFill>
                <a:srgbClr val="FAFAFA"/>
              </a:solidFill>
              <a:ln w="142875" cap="sq">
                <a:solidFill>
                  <a:srgbClr val="069C87"/>
                </a:solidFill>
                <a:prstDash val="solid"/>
                <a:miter/>
              </a:ln>
            </p:spPr>
          </p:sp>
          <p:sp>
            <p:nvSpPr>
              <p:cNvPr name="TextBox 16" id="16"/>
              <p:cNvSpPr txBox="true"/>
              <p:nvPr/>
            </p:nvSpPr>
            <p:spPr>
              <a:xfrm>
                <a:off x="0" y="19050"/>
                <a:ext cx="2388410" cy="612687"/>
              </a:xfrm>
              <a:prstGeom prst="rect">
                <a:avLst/>
              </a:prstGeom>
            </p:spPr>
            <p:txBody>
              <a:bodyPr anchor="ctr" rtlCol="false" tIns="53768" lIns="53768" bIns="53768" rIns="53768"/>
              <a:lstStyle/>
              <a:p>
                <a:pPr algn="ctr">
                  <a:lnSpc>
                    <a:spcPts val="1615"/>
                  </a:lnSpc>
                </a:pPr>
              </a:p>
            </p:txBody>
          </p:sp>
        </p:grpSp>
        <p:sp>
          <p:nvSpPr>
            <p:cNvPr name="TextBox 17" id="17"/>
            <p:cNvSpPr txBox="true"/>
            <p:nvPr/>
          </p:nvSpPr>
          <p:spPr>
            <a:xfrm rot="0">
              <a:off x="780072" y="537140"/>
              <a:ext cx="5719267" cy="871770"/>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KEY ENABLERS</a:t>
              </a:r>
            </a:p>
          </p:txBody>
        </p:sp>
      </p:grpSp>
      <p:grpSp>
        <p:nvGrpSpPr>
          <p:cNvPr name="Group 18" id="18"/>
          <p:cNvGrpSpPr/>
          <p:nvPr/>
        </p:nvGrpSpPr>
        <p:grpSpPr>
          <a:xfrm rot="0">
            <a:off x="2090284" y="5575399"/>
            <a:ext cx="12629059" cy="3571644"/>
            <a:chOff x="0" y="0"/>
            <a:chExt cx="4540797" cy="1284190"/>
          </a:xfrm>
        </p:grpSpPr>
        <p:sp>
          <p:nvSpPr>
            <p:cNvPr name="Freeform 19" id="19"/>
            <p:cNvSpPr/>
            <p:nvPr/>
          </p:nvSpPr>
          <p:spPr>
            <a:xfrm flipH="false" flipV="false" rot="0">
              <a:off x="0" y="0"/>
              <a:ext cx="4540796" cy="1284190"/>
            </a:xfrm>
            <a:custGeom>
              <a:avLst/>
              <a:gdLst/>
              <a:ahLst/>
              <a:cxnLst/>
              <a:rect r="r" b="b" t="t" l="l"/>
              <a:pathLst>
                <a:path h="1284190" w="4540796">
                  <a:moveTo>
                    <a:pt x="8582" y="0"/>
                  </a:moveTo>
                  <a:lnTo>
                    <a:pt x="4532214" y="0"/>
                  </a:lnTo>
                  <a:cubicBezTo>
                    <a:pt x="4534490" y="0"/>
                    <a:pt x="4536673" y="904"/>
                    <a:pt x="4538283" y="2514"/>
                  </a:cubicBezTo>
                  <a:cubicBezTo>
                    <a:pt x="4539892" y="4123"/>
                    <a:pt x="4540796" y="6306"/>
                    <a:pt x="4540796" y="8582"/>
                  </a:cubicBezTo>
                  <a:lnTo>
                    <a:pt x="4540796" y="1275608"/>
                  </a:lnTo>
                  <a:cubicBezTo>
                    <a:pt x="4540796" y="1280347"/>
                    <a:pt x="4536954" y="1284190"/>
                    <a:pt x="4532214" y="1284190"/>
                  </a:cubicBezTo>
                  <a:lnTo>
                    <a:pt x="8582" y="1284190"/>
                  </a:lnTo>
                  <a:cubicBezTo>
                    <a:pt x="3842" y="1284190"/>
                    <a:pt x="0" y="1280347"/>
                    <a:pt x="0" y="1275608"/>
                  </a:cubicBezTo>
                  <a:lnTo>
                    <a:pt x="0" y="8582"/>
                  </a:lnTo>
                  <a:cubicBezTo>
                    <a:pt x="0" y="3842"/>
                    <a:pt x="3842" y="0"/>
                    <a:pt x="8582" y="0"/>
                  </a:cubicBezTo>
                  <a:close/>
                </a:path>
              </a:pathLst>
            </a:custGeom>
            <a:solidFill>
              <a:srgbClr val="FAFAFA">
                <a:alpha val="87843"/>
              </a:srgbClr>
            </a:solidFill>
          </p:spPr>
        </p:sp>
        <p:sp>
          <p:nvSpPr>
            <p:cNvPr name="TextBox 20" id="20"/>
            <p:cNvSpPr txBox="true"/>
            <p:nvPr/>
          </p:nvSpPr>
          <p:spPr>
            <a:xfrm>
              <a:off x="0" y="-28575"/>
              <a:ext cx="4540797" cy="1312765"/>
            </a:xfrm>
            <a:prstGeom prst="rect">
              <a:avLst/>
            </a:prstGeom>
          </p:spPr>
          <p:txBody>
            <a:bodyPr anchor="ctr" rtlCol="false" tIns="71846" lIns="71846" bIns="71846" rIns="71846"/>
            <a:lstStyle/>
            <a:p>
              <a:pPr algn="ctr">
                <a:lnSpc>
                  <a:spcPts val="2376"/>
                </a:lnSpc>
              </a:pPr>
            </a:p>
          </p:txBody>
        </p:sp>
      </p:grpSp>
      <p:grpSp>
        <p:nvGrpSpPr>
          <p:cNvPr name="Group 21" id="21"/>
          <p:cNvGrpSpPr/>
          <p:nvPr/>
        </p:nvGrpSpPr>
        <p:grpSpPr>
          <a:xfrm rot="0">
            <a:off x="588907" y="2864530"/>
            <a:ext cx="17294081" cy="1978910"/>
            <a:chOff x="0" y="0"/>
            <a:chExt cx="4616137" cy="528211"/>
          </a:xfrm>
        </p:grpSpPr>
        <p:sp>
          <p:nvSpPr>
            <p:cNvPr name="Freeform 22" id="22"/>
            <p:cNvSpPr/>
            <p:nvPr/>
          </p:nvSpPr>
          <p:spPr>
            <a:xfrm flipH="false" flipV="false" rot="0">
              <a:off x="0" y="0"/>
              <a:ext cx="4616137" cy="528211"/>
            </a:xfrm>
            <a:custGeom>
              <a:avLst/>
              <a:gdLst/>
              <a:ahLst/>
              <a:cxnLst/>
              <a:rect r="r" b="b" t="t" l="l"/>
              <a:pathLst>
                <a:path h="528211" w="4616137">
                  <a:moveTo>
                    <a:pt x="6267" y="0"/>
                  </a:moveTo>
                  <a:lnTo>
                    <a:pt x="4609870" y="0"/>
                  </a:lnTo>
                  <a:cubicBezTo>
                    <a:pt x="4613331" y="0"/>
                    <a:pt x="4616137" y="2806"/>
                    <a:pt x="4616137" y="6267"/>
                  </a:cubicBezTo>
                  <a:lnTo>
                    <a:pt x="4616137" y="521943"/>
                  </a:lnTo>
                  <a:cubicBezTo>
                    <a:pt x="4616137" y="523606"/>
                    <a:pt x="4615477" y="525200"/>
                    <a:pt x="4614302" y="526375"/>
                  </a:cubicBezTo>
                  <a:cubicBezTo>
                    <a:pt x="4613126" y="527550"/>
                    <a:pt x="4611532" y="528211"/>
                    <a:pt x="4609870" y="528211"/>
                  </a:cubicBezTo>
                  <a:lnTo>
                    <a:pt x="6267" y="528211"/>
                  </a:lnTo>
                  <a:cubicBezTo>
                    <a:pt x="4605" y="528211"/>
                    <a:pt x="3011" y="527550"/>
                    <a:pt x="1836" y="526375"/>
                  </a:cubicBezTo>
                  <a:cubicBezTo>
                    <a:pt x="660" y="525200"/>
                    <a:pt x="0" y="523606"/>
                    <a:pt x="0" y="521943"/>
                  </a:cubicBezTo>
                  <a:lnTo>
                    <a:pt x="0" y="6267"/>
                  </a:lnTo>
                  <a:cubicBezTo>
                    <a:pt x="0" y="4605"/>
                    <a:pt x="660" y="3011"/>
                    <a:pt x="1836" y="1836"/>
                  </a:cubicBezTo>
                  <a:cubicBezTo>
                    <a:pt x="3011" y="660"/>
                    <a:pt x="4605" y="0"/>
                    <a:pt x="6267" y="0"/>
                  </a:cubicBezTo>
                  <a:close/>
                </a:path>
              </a:pathLst>
            </a:custGeom>
            <a:solidFill>
              <a:srgbClr val="3A777B">
                <a:alpha val="67843"/>
              </a:srgbClr>
            </a:solidFill>
            <a:ln cap="sq">
              <a:noFill/>
              <a:prstDash val="solid"/>
              <a:miter/>
            </a:ln>
          </p:spPr>
        </p:sp>
        <p:sp>
          <p:nvSpPr>
            <p:cNvPr name="TextBox 23" id="23"/>
            <p:cNvSpPr txBox="true"/>
            <p:nvPr/>
          </p:nvSpPr>
          <p:spPr>
            <a:xfrm>
              <a:off x="0" y="-57150"/>
              <a:ext cx="4616137" cy="585361"/>
            </a:xfrm>
            <a:prstGeom prst="rect">
              <a:avLst/>
            </a:prstGeom>
          </p:spPr>
          <p:txBody>
            <a:bodyPr anchor="ctr" rtlCol="false" tIns="71846" lIns="71846" bIns="71846" rIns="71846"/>
            <a:lstStyle/>
            <a:p>
              <a:pPr algn="ctr">
                <a:lnSpc>
                  <a:spcPts val="3775"/>
                </a:lnSpc>
              </a:pPr>
            </a:p>
          </p:txBody>
        </p:sp>
      </p:grpSp>
      <p:sp>
        <p:nvSpPr>
          <p:cNvPr name="TextBox 24" id="24"/>
          <p:cNvSpPr txBox="true"/>
          <p:nvPr/>
        </p:nvSpPr>
        <p:spPr>
          <a:xfrm rot="0">
            <a:off x="864569" y="3081563"/>
            <a:ext cx="16719918" cy="147066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To build a culture of sustainability, the Greening Education Plan involves all stake</a:t>
            </a:r>
            <a:r>
              <a:rPr lang="en-US" sz="2100">
                <a:solidFill>
                  <a:srgbClr val="FFFFFF"/>
                </a:solidFill>
                <a:latin typeface="Open Sans 1"/>
                <a:ea typeface="Open Sans 1"/>
                <a:cs typeface="Open Sans 1"/>
                <a:sym typeface="Open Sans 1"/>
              </a:rPr>
              <a:t>holders  families, schools, communities, government and the private sector. It promotes a whole-of-nation approach with regular communicatio</a:t>
            </a:r>
            <a:r>
              <a:rPr lang="en-US" sz="2100">
                <a:solidFill>
                  <a:srgbClr val="FFFFFF"/>
                </a:solidFill>
                <a:latin typeface="Open Sans 1"/>
                <a:ea typeface="Open Sans 1"/>
                <a:cs typeface="Open Sans 1"/>
                <a:sym typeface="Open Sans 1"/>
              </a:rPr>
              <a:t>n and cross-sector partnerships, embedding sustainability values in schools, homes, workplaces and the wider community. The goal is shared responsibility and greater impact.</a:t>
            </a:r>
          </a:p>
        </p:txBody>
      </p:sp>
      <p:sp>
        <p:nvSpPr>
          <p:cNvPr name="TextBox 25" id="25"/>
          <p:cNvSpPr txBox="true"/>
          <p:nvPr/>
        </p:nvSpPr>
        <p:spPr>
          <a:xfrm rot="0">
            <a:off x="2090284" y="6186334"/>
            <a:ext cx="13687698" cy="2766060"/>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   </a:t>
            </a:r>
            <a:r>
              <a:rPr lang="en-US" sz="2100">
                <a:solidFill>
                  <a:srgbClr val="000000"/>
                </a:solidFill>
                <a:latin typeface="Open Sans 1"/>
                <a:ea typeface="Open Sans 1"/>
                <a:cs typeface="Open Sans 1"/>
                <a:sym typeface="Open Sans 1"/>
              </a:rPr>
              <a:t>Parents are key partners in shap</a:t>
            </a:r>
            <a:r>
              <a:rPr lang="en-US" sz="2100">
                <a:solidFill>
                  <a:srgbClr val="000000"/>
                </a:solidFill>
                <a:latin typeface="Open Sans 1"/>
                <a:ea typeface="Open Sans 1"/>
                <a:cs typeface="Open Sans 1"/>
                <a:sym typeface="Open Sans 1"/>
              </a:rPr>
              <a:t>ing eco-conscious students.</a:t>
            </a:r>
          </a:p>
          <a:p>
            <a:pPr algn="l">
              <a:lnSpc>
                <a:spcPts val="1448"/>
              </a:lnSpc>
            </a:pPr>
          </a:p>
          <a:p>
            <a:pPr algn="l">
              <a:lnSpc>
                <a:spcPts val="2940"/>
              </a:lnSpc>
            </a:pPr>
            <a:r>
              <a:rPr lang="en-US" sz="2100">
                <a:solidFill>
                  <a:srgbClr val="000000"/>
                </a:solidFill>
                <a:latin typeface="Open Sans 1"/>
                <a:ea typeface="Open Sans 1"/>
                <a:cs typeface="Open Sans 1"/>
                <a:sym typeface="Open Sans 1"/>
              </a:rPr>
              <a:t>   A</a:t>
            </a:r>
            <a:r>
              <a:rPr lang="en-US" sz="2100">
                <a:solidFill>
                  <a:srgbClr val="000000"/>
                </a:solidFill>
                <a:latin typeface="Open Sans 1"/>
                <a:ea typeface="Open Sans 1"/>
                <a:cs typeface="Open Sans 1"/>
                <a:sym typeface="Open Sans 1"/>
              </a:rPr>
              <a:t>ctivities include:</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Environmental workshops.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H</a:t>
            </a:r>
            <a:r>
              <a:rPr lang="en-US" sz="2100">
                <a:solidFill>
                  <a:srgbClr val="000000"/>
                </a:solidFill>
                <a:latin typeface="Open Sans 1"/>
                <a:ea typeface="Open Sans 1"/>
                <a:cs typeface="Open Sans 1"/>
                <a:sym typeface="Open Sans 1"/>
              </a:rPr>
              <a:t>ome-based green practices.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Fa</a:t>
            </a:r>
            <a:r>
              <a:rPr lang="en-US" sz="2100">
                <a:solidFill>
                  <a:srgbClr val="000000"/>
                </a:solidFill>
                <a:latin typeface="Open Sans 1"/>
                <a:ea typeface="Open Sans 1"/>
                <a:cs typeface="Open Sans 1"/>
                <a:sym typeface="Open Sans 1"/>
              </a:rPr>
              <a:t>mily events (tree planting, clean-ups).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R</a:t>
            </a:r>
            <a:r>
              <a:rPr lang="en-US" sz="2100">
                <a:solidFill>
                  <a:srgbClr val="000000"/>
                </a:solidFill>
                <a:latin typeface="Open Sans 1"/>
                <a:ea typeface="Open Sans 1"/>
                <a:cs typeface="Open Sans 1"/>
                <a:sym typeface="Open Sans 1"/>
              </a:rPr>
              <a:t>egular school updates on green efforts.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St</a:t>
            </a:r>
            <a:r>
              <a:rPr lang="en-US" sz="2100">
                <a:solidFill>
                  <a:srgbClr val="000000"/>
                </a:solidFill>
                <a:latin typeface="Open Sans 1"/>
                <a:ea typeface="Open Sans 1"/>
                <a:cs typeface="Open Sans 1"/>
                <a:sym typeface="Open Sans 1"/>
              </a:rPr>
              <a:t>rong school-home partnerships reinforce values beyond classrooms.</a:t>
            </a:r>
          </a:p>
        </p:txBody>
      </p:sp>
      <p:grpSp>
        <p:nvGrpSpPr>
          <p:cNvPr name="Group 26" id="26"/>
          <p:cNvGrpSpPr/>
          <p:nvPr/>
        </p:nvGrpSpPr>
        <p:grpSpPr>
          <a:xfrm rot="0">
            <a:off x="2893207" y="5336514"/>
            <a:ext cx="3270220" cy="543757"/>
            <a:chOff x="0" y="0"/>
            <a:chExt cx="1175812" cy="195509"/>
          </a:xfrm>
        </p:grpSpPr>
        <p:sp>
          <p:nvSpPr>
            <p:cNvPr name="Freeform 27" id="27"/>
            <p:cNvSpPr/>
            <p:nvPr/>
          </p:nvSpPr>
          <p:spPr>
            <a:xfrm flipH="false" flipV="false" rot="0">
              <a:off x="0" y="0"/>
              <a:ext cx="1175812" cy="195509"/>
            </a:xfrm>
            <a:custGeom>
              <a:avLst/>
              <a:gdLst/>
              <a:ahLst/>
              <a:cxnLst/>
              <a:rect r="r" b="b" t="t" l="l"/>
              <a:pathLst>
                <a:path h="195509" w="1175812">
                  <a:moveTo>
                    <a:pt x="33144" y="0"/>
                  </a:moveTo>
                  <a:lnTo>
                    <a:pt x="1142669" y="0"/>
                  </a:lnTo>
                  <a:cubicBezTo>
                    <a:pt x="1160973" y="0"/>
                    <a:pt x="1175812" y="14839"/>
                    <a:pt x="1175812" y="33144"/>
                  </a:cubicBezTo>
                  <a:lnTo>
                    <a:pt x="1175812" y="162365"/>
                  </a:lnTo>
                  <a:cubicBezTo>
                    <a:pt x="1175812" y="180670"/>
                    <a:pt x="1160973" y="195509"/>
                    <a:pt x="1142669" y="195509"/>
                  </a:cubicBezTo>
                  <a:lnTo>
                    <a:pt x="33144" y="195509"/>
                  </a:lnTo>
                  <a:cubicBezTo>
                    <a:pt x="14839" y="195509"/>
                    <a:pt x="0" y="180670"/>
                    <a:pt x="0" y="162365"/>
                  </a:cubicBezTo>
                  <a:lnTo>
                    <a:pt x="0" y="33144"/>
                  </a:lnTo>
                  <a:cubicBezTo>
                    <a:pt x="0" y="14839"/>
                    <a:pt x="14839" y="0"/>
                    <a:pt x="33144" y="0"/>
                  </a:cubicBezTo>
                  <a:close/>
                </a:path>
              </a:pathLst>
            </a:custGeom>
            <a:solidFill>
              <a:srgbClr val="62B34E"/>
            </a:solidFill>
            <a:ln cap="sq">
              <a:noFill/>
              <a:prstDash val="solid"/>
              <a:miter/>
            </a:ln>
          </p:spPr>
        </p:sp>
        <p:sp>
          <p:nvSpPr>
            <p:cNvPr name="TextBox 28" id="28"/>
            <p:cNvSpPr txBox="true"/>
            <p:nvPr/>
          </p:nvSpPr>
          <p:spPr>
            <a:xfrm>
              <a:off x="0" y="-38100"/>
              <a:ext cx="1175812" cy="233609"/>
            </a:xfrm>
            <a:prstGeom prst="rect">
              <a:avLst/>
            </a:prstGeom>
          </p:spPr>
          <p:txBody>
            <a:bodyPr anchor="ctr" rtlCol="false" tIns="71846" lIns="71846" bIns="71846" rIns="71846"/>
            <a:lstStyle/>
            <a:p>
              <a:pPr algn="ctr">
                <a:lnSpc>
                  <a:spcPts val="2940"/>
                </a:lnSpc>
              </a:pPr>
              <a:r>
                <a:rPr lang="en-US" b="true" sz="2100">
                  <a:solidFill>
                    <a:srgbClr val="FAFAFA"/>
                  </a:solidFill>
                  <a:latin typeface="Open Sans 2 Bold"/>
                  <a:ea typeface="Open Sans 2 Bold"/>
                  <a:cs typeface="Open Sans 2 Bold"/>
                  <a:sym typeface="Open Sans 2 Bold"/>
                </a:rPr>
                <a:t>INVOLVEMENT</a:t>
              </a:r>
            </a:p>
          </p:txBody>
        </p:sp>
      </p:grpSp>
      <p:grpSp>
        <p:nvGrpSpPr>
          <p:cNvPr name="Group 29" id="29"/>
          <p:cNvGrpSpPr/>
          <p:nvPr/>
        </p:nvGrpSpPr>
        <p:grpSpPr>
          <a:xfrm rot="0">
            <a:off x="2357217" y="5020429"/>
            <a:ext cx="1071980" cy="1023030"/>
            <a:chOff x="0" y="0"/>
            <a:chExt cx="851691" cy="812800"/>
          </a:xfrm>
        </p:grpSpPr>
        <p:sp>
          <p:nvSpPr>
            <p:cNvPr name="Freeform 30" id="30"/>
            <p:cNvSpPr/>
            <p:nvPr/>
          </p:nvSpPr>
          <p:spPr>
            <a:xfrm flipH="false" flipV="false" rot="0">
              <a:off x="0" y="0"/>
              <a:ext cx="851691" cy="812800"/>
            </a:xfrm>
            <a:custGeom>
              <a:avLst/>
              <a:gdLst/>
              <a:ahLst/>
              <a:cxnLst/>
              <a:rect r="r" b="b" t="t" l="l"/>
              <a:pathLst>
                <a:path h="812800" w="851691">
                  <a:moveTo>
                    <a:pt x="425846" y="0"/>
                  </a:moveTo>
                  <a:cubicBezTo>
                    <a:pt x="190658" y="0"/>
                    <a:pt x="0" y="181951"/>
                    <a:pt x="0" y="406400"/>
                  </a:cubicBezTo>
                  <a:cubicBezTo>
                    <a:pt x="0" y="630849"/>
                    <a:pt x="190658" y="812800"/>
                    <a:pt x="425846" y="812800"/>
                  </a:cubicBezTo>
                  <a:cubicBezTo>
                    <a:pt x="661034" y="812800"/>
                    <a:pt x="851691" y="630849"/>
                    <a:pt x="851691" y="406400"/>
                  </a:cubicBezTo>
                  <a:cubicBezTo>
                    <a:pt x="851691" y="181951"/>
                    <a:pt x="661034" y="0"/>
                    <a:pt x="425846" y="0"/>
                  </a:cubicBezTo>
                  <a:close/>
                </a:path>
              </a:pathLst>
            </a:custGeom>
            <a:solidFill>
              <a:srgbClr val="0F887C"/>
            </a:solidFill>
          </p:spPr>
        </p:sp>
        <p:sp>
          <p:nvSpPr>
            <p:cNvPr name="TextBox 31" id="31"/>
            <p:cNvSpPr txBox="true"/>
            <p:nvPr/>
          </p:nvSpPr>
          <p:spPr>
            <a:xfrm>
              <a:off x="79846" y="47625"/>
              <a:ext cx="691999" cy="688975"/>
            </a:xfrm>
            <a:prstGeom prst="rect">
              <a:avLst/>
            </a:prstGeom>
          </p:spPr>
          <p:txBody>
            <a:bodyPr anchor="ctr" rtlCol="false" tIns="50800" lIns="50800" bIns="50800" rIns="50800"/>
            <a:lstStyle/>
            <a:p>
              <a:pPr algn="ctr">
                <a:lnSpc>
                  <a:spcPts val="2376"/>
                </a:lnSpc>
              </a:pPr>
            </a:p>
          </p:txBody>
        </p:sp>
      </p:grpSp>
      <p:sp>
        <p:nvSpPr>
          <p:cNvPr name="TextBox 32" id="32"/>
          <p:cNvSpPr txBox="true"/>
          <p:nvPr/>
        </p:nvSpPr>
        <p:spPr>
          <a:xfrm rot="0">
            <a:off x="2459180" y="5110242"/>
            <a:ext cx="868055" cy="748154"/>
          </a:xfrm>
          <a:prstGeom prst="rect">
            <a:avLst/>
          </a:prstGeom>
        </p:spPr>
        <p:txBody>
          <a:bodyPr anchor="t" rtlCol="false" tIns="0" lIns="0" bIns="0" rIns="0">
            <a:spAutoFit/>
          </a:bodyPr>
          <a:lstStyle/>
          <a:p>
            <a:pPr algn="ctr">
              <a:lnSpc>
                <a:spcPts val="6207"/>
              </a:lnSpc>
              <a:spcBef>
                <a:spcPct val="0"/>
              </a:spcBef>
            </a:pPr>
            <a:r>
              <a:rPr lang="en-US" b="true" sz="4434" spc="133">
                <a:solidFill>
                  <a:srgbClr val="FFFFFF"/>
                </a:solidFill>
                <a:latin typeface="Open Sans 1 Bold"/>
                <a:ea typeface="Open Sans 1 Bold"/>
                <a:cs typeface="Open Sans 1 Bold"/>
                <a:sym typeface="Open Sans 1 Bold"/>
              </a:rPr>
              <a:t>1</a:t>
            </a:r>
          </a:p>
        </p:txBody>
      </p:sp>
      <p:sp>
        <p:nvSpPr>
          <p:cNvPr name="TextBox 33" id="33"/>
          <p:cNvSpPr txBox="true"/>
          <p:nvPr/>
        </p:nvSpPr>
        <p:spPr>
          <a:xfrm rot="0">
            <a:off x="864569" y="1396903"/>
            <a:ext cx="9235947" cy="10998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STAKEHOLDERS ENGAGEMENT &amp; COLLABORATION</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0">
            <a:off x="9034809" y="-620561"/>
            <a:ext cx="9253191" cy="11528122"/>
          </a:xfrm>
          <a:custGeom>
            <a:avLst/>
            <a:gdLst/>
            <a:ahLst/>
            <a:cxnLst/>
            <a:rect r="r" b="b" t="t" l="l"/>
            <a:pathLst>
              <a:path h="11528122" w="9253191">
                <a:moveTo>
                  <a:pt x="0" y="0"/>
                </a:moveTo>
                <a:lnTo>
                  <a:pt x="9253191" y="0"/>
                </a:lnTo>
                <a:lnTo>
                  <a:pt x="9253191" y="11528122"/>
                </a:lnTo>
                <a:lnTo>
                  <a:pt x="0" y="11528122"/>
                </a:lnTo>
                <a:lnTo>
                  <a:pt x="0" y="0"/>
                </a:lnTo>
                <a:close/>
              </a:path>
            </a:pathLst>
          </a:custGeom>
          <a:blipFill>
            <a:blip r:embed="rId3">
              <a:alphaModFix amt="41000"/>
            </a:blip>
            <a:stretch>
              <a:fillRect l="-30649" t="0" r="-34634" b="0"/>
            </a:stretch>
          </a:blipFill>
        </p:spPr>
      </p:sp>
      <p:grpSp>
        <p:nvGrpSpPr>
          <p:cNvPr name="Group 4" id="4"/>
          <p:cNvGrpSpPr/>
          <p:nvPr/>
        </p:nvGrpSpPr>
        <p:grpSpPr>
          <a:xfrm rot="0">
            <a:off x="424131" y="1707376"/>
            <a:ext cx="10819268" cy="3098537"/>
            <a:chOff x="0" y="0"/>
            <a:chExt cx="2417916" cy="692468"/>
          </a:xfrm>
        </p:grpSpPr>
        <p:sp>
          <p:nvSpPr>
            <p:cNvPr name="Freeform 5" id="5"/>
            <p:cNvSpPr/>
            <p:nvPr/>
          </p:nvSpPr>
          <p:spPr>
            <a:xfrm flipH="false" flipV="false" rot="0">
              <a:off x="0" y="0"/>
              <a:ext cx="2417916" cy="692468"/>
            </a:xfrm>
            <a:custGeom>
              <a:avLst/>
              <a:gdLst/>
              <a:ahLst/>
              <a:cxnLst/>
              <a:rect r="r" b="b" t="t" l="l"/>
              <a:pathLst>
                <a:path h="692468" w="2417916">
                  <a:moveTo>
                    <a:pt x="10018" y="0"/>
                  </a:moveTo>
                  <a:lnTo>
                    <a:pt x="2407898" y="0"/>
                  </a:lnTo>
                  <a:cubicBezTo>
                    <a:pt x="2413431" y="0"/>
                    <a:pt x="2417916" y="4485"/>
                    <a:pt x="2417916" y="10018"/>
                  </a:cubicBezTo>
                  <a:lnTo>
                    <a:pt x="2417916" y="682451"/>
                  </a:lnTo>
                  <a:cubicBezTo>
                    <a:pt x="2417916" y="687983"/>
                    <a:pt x="2413431" y="692468"/>
                    <a:pt x="2407898" y="692468"/>
                  </a:cubicBezTo>
                  <a:lnTo>
                    <a:pt x="10018" y="692468"/>
                  </a:lnTo>
                  <a:cubicBezTo>
                    <a:pt x="4485" y="692468"/>
                    <a:pt x="0" y="687983"/>
                    <a:pt x="0" y="682451"/>
                  </a:cubicBezTo>
                  <a:lnTo>
                    <a:pt x="0" y="10018"/>
                  </a:lnTo>
                  <a:cubicBezTo>
                    <a:pt x="0" y="4485"/>
                    <a:pt x="4485" y="0"/>
                    <a:pt x="10018" y="0"/>
                  </a:cubicBezTo>
                  <a:close/>
                </a:path>
              </a:pathLst>
            </a:custGeom>
            <a:solidFill>
              <a:srgbClr val="FAFAFA">
                <a:alpha val="87843"/>
              </a:srgbClr>
            </a:solidFill>
          </p:spPr>
        </p:sp>
        <p:sp>
          <p:nvSpPr>
            <p:cNvPr name="TextBox 6" id="6"/>
            <p:cNvSpPr txBox="true"/>
            <p:nvPr/>
          </p:nvSpPr>
          <p:spPr>
            <a:xfrm>
              <a:off x="0" y="-28575"/>
              <a:ext cx="2417916" cy="721043"/>
            </a:xfrm>
            <a:prstGeom prst="rect">
              <a:avLst/>
            </a:prstGeom>
          </p:spPr>
          <p:txBody>
            <a:bodyPr anchor="ctr" rtlCol="false" tIns="115590" lIns="115590" bIns="115590" rIns="115590"/>
            <a:lstStyle/>
            <a:p>
              <a:pPr algn="ctr">
                <a:lnSpc>
                  <a:spcPts val="2376"/>
                </a:lnSpc>
              </a:pPr>
            </a:p>
          </p:txBody>
        </p:sp>
      </p:grpSp>
      <p:sp>
        <p:nvSpPr>
          <p:cNvPr name="Freeform 7" id="7"/>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4">
              <a:alphaModFix amt="6000"/>
            </a:blip>
            <a:stretch>
              <a:fillRect l="0" t="0" r="0" b="0"/>
            </a:stretch>
          </a:blipFill>
        </p:spPr>
      </p:sp>
      <p:sp>
        <p:nvSpPr>
          <p:cNvPr name="AutoShape 8" id="8"/>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9" id="9"/>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0" id="10"/>
          <p:cNvGrpSpPr/>
          <p:nvPr/>
        </p:nvGrpSpPr>
        <p:grpSpPr>
          <a:xfrm rot="0">
            <a:off x="11467354" y="636773"/>
            <a:ext cx="5791946" cy="1502421"/>
            <a:chOff x="0" y="0"/>
            <a:chExt cx="7722595" cy="2003229"/>
          </a:xfrm>
        </p:grpSpPr>
        <p:grpSp>
          <p:nvGrpSpPr>
            <p:cNvPr name="Group 11" id="11"/>
            <p:cNvGrpSpPr/>
            <p:nvPr/>
          </p:nvGrpSpPr>
          <p:grpSpPr>
            <a:xfrm rot="0">
              <a:off x="0" y="0"/>
              <a:ext cx="7722595" cy="2003229"/>
              <a:chOff x="0" y="0"/>
              <a:chExt cx="2341773" cy="607452"/>
            </a:xfrm>
          </p:grpSpPr>
          <p:sp>
            <p:nvSpPr>
              <p:cNvPr name="Freeform 12" id="12"/>
              <p:cNvSpPr/>
              <p:nvPr/>
            </p:nvSpPr>
            <p:spPr>
              <a:xfrm flipH="false" flipV="false" rot="0">
                <a:off x="0" y="0"/>
                <a:ext cx="2341773" cy="607452"/>
              </a:xfrm>
              <a:custGeom>
                <a:avLst/>
                <a:gdLst/>
                <a:ahLst/>
                <a:cxnLst/>
                <a:rect r="r" b="b" t="t" l="l"/>
                <a:pathLst>
                  <a:path h="607452" w="2341773">
                    <a:moveTo>
                      <a:pt x="20248" y="0"/>
                    </a:moveTo>
                    <a:lnTo>
                      <a:pt x="2321525" y="0"/>
                    </a:lnTo>
                    <a:cubicBezTo>
                      <a:pt x="2332708" y="0"/>
                      <a:pt x="2341773" y="9065"/>
                      <a:pt x="2341773" y="20248"/>
                    </a:cubicBezTo>
                    <a:lnTo>
                      <a:pt x="2341773" y="587204"/>
                    </a:lnTo>
                    <a:cubicBezTo>
                      <a:pt x="2341773" y="598387"/>
                      <a:pt x="2332708" y="607452"/>
                      <a:pt x="2321525" y="607452"/>
                    </a:cubicBezTo>
                    <a:lnTo>
                      <a:pt x="20248" y="607452"/>
                    </a:lnTo>
                    <a:cubicBezTo>
                      <a:pt x="9065" y="607452"/>
                      <a:pt x="0" y="598387"/>
                      <a:pt x="0" y="587204"/>
                    </a:cubicBezTo>
                    <a:lnTo>
                      <a:pt x="0" y="20248"/>
                    </a:lnTo>
                    <a:cubicBezTo>
                      <a:pt x="0" y="9065"/>
                      <a:pt x="9065" y="0"/>
                      <a:pt x="20248" y="0"/>
                    </a:cubicBezTo>
                    <a:close/>
                  </a:path>
                </a:pathLst>
              </a:custGeom>
              <a:solidFill>
                <a:srgbClr val="FAFAFA"/>
              </a:solidFill>
              <a:ln w="142875" cap="sq">
                <a:solidFill>
                  <a:srgbClr val="069C87"/>
                </a:solidFill>
                <a:prstDash val="solid"/>
                <a:miter/>
              </a:ln>
            </p:spPr>
          </p:sp>
          <p:sp>
            <p:nvSpPr>
              <p:cNvPr name="TextBox 13" id="13"/>
              <p:cNvSpPr txBox="true"/>
              <p:nvPr/>
            </p:nvSpPr>
            <p:spPr>
              <a:xfrm>
                <a:off x="0" y="19050"/>
                <a:ext cx="2341773" cy="588402"/>
              </a:xfrm>
              <a:prstGeom prst="rect">
                <a:avLst/>
              </a:prstGeom>
            </p:spPr>
            <p:txBody>
              <a:bodyPr anchor="ctr" rtlCol="false" tIns="53768" lIns="53768" bIns="53768" rIns="53768"/>
              <a:lstStyle/>
              <a:p>
                <a:pPr algn="ctr">
                  <a:lnSpc>
                    <a:spcPts val="1615"/>
                  </a:lnSpc>
                </a:pPr>
              </a:p>
            </p:txBody>
          </p:sp>
        </p:grpSp>
        <p:sp>
          <p:nvSpPr>
            <p:cNvPr name="TextBox 14" id="14"/>
            <p:cNvSpPr txBox="true"/>
            <p:nvPr/>
          </p:nvSpPr>
          <p:spPr>
            <a:xfrm rot="0">
              <a:off x="827564" y="572598"/>
              <a:ext cx="6067466" cy="871770"/>
            </a:xfrm>
            <a:prstGeom prst="rect">
              <a:avLst/>
            </a:prstGeom>
          </p:spPr>
          <p:txBody>
            <a:bodyPr anchor="t" rtlCol="false" tIns="0" lIns="0" bIns="0" rIns="0">
              <a:spAutoFit/>
            </a:bodyPr>
            <a:lstStyle/>
            <a:p>
              <a:pPr algn="ctr">
                <a:lnSpc>
                  <a:spcPts val="4607"/>
                </a:lnSpc>
              </a:pPr>
              <a:r>
                <a:rPr lang="en-US" b="true" sz="4799" spc="-143">
                  <a:solidFill>
                    <a:srgbClr val="000000"/>
                  </a:solidFill>
                  <a:latin typeface="Neue Montreal Bold"/>
                  <a:ea typeface="Neue Montreal Bold"/>
                  <a:cs typeface="Neue Montreal Bold"/>
                  <a:sym typeface="Neue Montreal Bold"/>
                </a:rPr>
                <a:t>KEY ENABLERS</a:t>
              </a:r>
            </a:p>
          </p:txBody>
        </p:sp>
      </p:grpSp>
      <p:sp>
        <p:nvSpPr>
          <p:cNvPr name="TextBox 15" id="15"/>
          <p:cNvSpPr txBox="true"/>
          <p:nvPr/>
        </p:nvSpPr>
        <p:spPr>
          <a:xfrm rot="0">
            <a:off x="424131" y="2296715"/>
            <a:ext cx="10714756" cy="1842135"/>
          </a:xfrm>
          <a:prstGeom prst="rect">
            <a:avLst/>
          </a:prstGeom>
        </p:spPr>
        <p:txBody>
          <a:bodyPr anchor="t" rtlCol="false" tIns="0" lIns="0" bIns="0" rIns="0">
            <a:spAutoFit/>
          </a:bodyPr>
          <a:lstStyle/>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Work with local businesses, NGOs, community groups and</a:t>
            </a:r>
            <a:r>
              <a:rPr lang="en-US" sz="2100">
                <a:solidFill>
                  <a:srgbClr val="000000"/>
                </a:solidFill>
                <a:latin typeface="Open Sans 1"/>
                <a:ea typeface="Open Sans 1"/>
                <a:cs typeface="Open Sans 1"/>
                <a:sym typeface="Open Sans 1"/>
              </a:rPr>
              <a:t> government regulators.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Provide resources, expertise, mentorship and real-world learning.</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Collab</a:t>
            </a:r>
            <a:r>
              <a:rPr lang="en-US" sz="2100">
                <a:solidFill>
                  <a:srgbClr val="000000"/>
                </a:solidFill>
                <a:latin typeface="Open Sans 1"/>
                <a:ea typeface="Open Sans 1"/>
                <a:cs typeface="Open Sans 1"/>
                <a:sym typeface="Open Sans 1"/>
              </a:rPr>
              <a:t>orate internationally to exchange best practices </a:t>
            </a:r>
            <a:r>
              <a:rPr lang="en-US" sz="2100">
                <a:solidFill>
                  <a:srgbClr val="000000"/>
                </a:solidFill>
                <a:latin typeface="Open Sans 1"/>
                <a:ea typeface="Open Sans 1"/>
                <a:cs typeface="Open Sans 1"/>
                <a:sym typeface="Open Sans 1"/>
              </a:rPr>
              <a:t>and align with global sustainability goals.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Partnerships will be formal and long-term, ensuring mutual benefit.</a:t>
            </a:r>
          </a:p>
        </p:txBody>
      </p:sp>
      <p:grpSp>
        <p:nvGrpSpPr>
          <p:cNvPr name="Group 16" id="16"/>
          <p:cNvGrpSpPr/>
          <p:nvPr/>
        </p:nvGrpSpPr>
        <p:grpSpPr>
          <a:xfrm rot="0">
            <a:off x="1272394" y="1479204"/>
            <a:ext cx="4728940" cy="626442"/>
            <a:chOff x="0" y="0"/>
            <a:chExt cx="1700297" cy="225238"/>
          </a:xfrm>
        </p:grpSpPr>
        <p:sp>
          <p:nvSpPr>
            <p:cNvPr name="Freeform 17" id="17"/>
            <p:cNvSpPr/>
            <p:nvPr/>
          </p:nvSpPr>
          <p:spPr>
            <a:xfrm flipH="false" flipV="false" rot="0">
              <a:off x="0" y="0"/>
              <a:ext cx="1700297" cy="225238"/>
            </a:xfrm>
            <a:custGeom>
              <a:avLst/>
              <a:gdLst/>
              <a:ahLst/>
              <a:cxnLst/>
              <a:rect r="r" b="b" t="t" l="l"/>
              <a:pathLst>
                <a:path h="225238" w="1700297">
                  <a:moveTo>
                    <a:pt x="22920" y="0"/>
                  </a:moveTo>
                  <a:lnTo>
                    <a:pt x="1677377" y="0"/>
                  </a:lnTo>
                  <a:cubicBezTo>
                    <a:pt x="1690036" y="0"/>
                    <a:pt x="1700297" y="10262"/>
                    <a:pt x="1700297" y="22920"/>
                  </a:cubicBezTo>
                  <a:lnTo>
                    <a:pt x="1700297" y="202318"/>
                  </a:lnTo>
                  <a:cubicBezTo>
                    <a:pt x="1700297" y="214977"/>
                    <a:pt x="1690036" y="225238"/>
                    <a:pt x="1677377" y="225238"/>
                  </a:cubicBezTo>
                  <a:lnTo>
                    <a:pt x="22920" y="225238"/>
                  </a:lnTo>
                  <a:cubicBezTo>
                    <a:pt x="10262" y="225238"/>
                    <a:pt x="0" y="214977"/>
                    <a:pt x="0" y="202318"/>
                  </a:cubicBezTo>
                  <a:lnTo>
                    <a:pt x="0" y="22920"/>
                  </a:lnTo>
                  <a:cubicBezTo>
                    <a:pt x="0" y="10262"/>
                    <a:pt x="10262" y="0"/>
                    <a:pt x="22920" y="0"/>
                  </a:cubicBezTo>
                  <a:close/>
                </a:path>
              </a:pathLst>
            </a:custGeom>
            <a:solidFill>
              <a:srgbClr val="62B34E"/>
            </a:solidFill>
            <a:ln cap="sq">
              <a:noFill/>
              <a:prstDash val="solid"/>
              <a:miter/>
            </a:ln>
          </p:spPr>
        </p:sp>
        <p:sp>
          <p:nvSpPr>
            <p:cNvPr name="TextBox 18" id="18"/>
            <p:cNvSpPr txBox="true"/>
            <p:nvPr/>
          </p:nvSpPr>
          <p:spPr>
            <a:xfrm>
              <a:off x="0" y="-38100"/>
              <a:ext cx="1700297" cy="263338"/>
            </a:xfrm>
            <a:prstGeom prst="rect">
              <a:avLst/>
            </a:prstGeom>
          </p:spPr>
          <p:txBody>
            <a:bodyPr anchor="ctr" rtlCol="false" tIns="71846" lIns="71846" bIns="71846" rIns="71846"/>
            <a:lstStyle/>
            <a:p>
              <a:pPr algn="ctr">
                <a:lnSpc>
                  <a:spcPts val="2940"/>
                </a:lnSpc>
              </a:pPr>
              <a:r>
                <a:rPr lang="en-US" b="true" sz="2100">
                  <a:solidFill>
                    <a:srgbClr val="FAFAFA"/>
                  </a:solidFill>
                  <a:latin typeface="Open Sans 2 Bold"/>
                  <a:ea typeface="Open Sans 2 Bold"/>
                  <a:cs typeface="Open Sans 2 Bold"/>
                  <a:sym typeface="Open Sans 2 Bold"/>
                </a:rPr>
                <a:t>STRATEGIC PARTNERSHIP</a:t>
              </a:r>
            </a:p>
          </p:txBody>
        </p:sp>
      </p:grpSp>
      <p:grpSp>
        <p:nvGrpSpPr>
          <p:cNvPr name="Group 19" id="19"/>
          <p:cNvGrpSpPr/>
          <p:nvPr/>
        </p:nvGrpSpPr>
        <p:grpSpPr>
          <a:xfrm rot="0">
            <a:off x="936852" y="1268901"/>
            <a:ext cx="671084" cy="718279"/>
            <a:chOff x="0" y="0"/>
            <a:chExt cx="894779" cy="957706"/>
          </a:xfrm>
        </p:grpSpPr>
        <p:grpSp>
          <p:nvGrpSpPr>
            <p:cNvPr name="Group 20" id="20"/>
            <p:cNvGrpSpPr/>
            <p:nvPr/>
          </p:nvGrpSpPr>
          <p:grpSpPr>
            <a:xfrm rot="0">
              <a:off x="0" y="0"/>
              <a:ext cx="894779" cy="957706"/>
              <a:chOff x="0" y="0"/>
              <a:chExt cx="700643" cy="749917"/>
            </a:xfrm>
          </p:grpSpPr>
          <p:sp>
            <p:nvSpPr>
              <p:cNvPr name="Freeform 21" id="21"/>
              <p:cNvSpPr/>
              <p:nvPr/>
            </p:nvSpPr>
            <p:spPr>
              <a:xfrm flipH="false" flipV="false" rot="0">
                <a:off x="0" y="0"/>
                <a:ext cx="700643" cy="749917"/>
              </a:xfrm>
              <a:custGeom>
                <a:avLst/>
                <a:gdLst/>
                <a:ahLst/>
                <a:cxnLst/>
                <a:rect r="r" b="b" t="t" l="l"/>
                <a:pathLst>
                  <a:path h="749917" w="700643">
                    <a:moveTo>
                      <a:pt x="350322" y="0"/>
                    </a:moveTo>
                    <a:cubicBezTo>
                      <a:pt x="156844" y="0"/>
                      <a:pt x="0" y="167875"/>
                      <a:pt x="0" y="374958"/>
                    </a:cubicBezTo>
                    <a:cubicBezTo>
                      <a:pt x="0" y="582042"/>
                      <a:pt x="156844" y="749917"/>
                      <a:pt x="350322" y="749917"/>
                    </a:cubicBezTo>
                    <a:cubicBezTo>
                      <a:pt x="543799" y="749917"/>
                      <a:pt x="700643" y="582042"/>
                      <a:pt x="700643" y="374958"/>
                    </a:cubicBezTo>
                    <a:cubicBezTo>
                      <a:pt x="700643" y="167875"/>
                      <a:pt x="543799" y="0"/>
                      <a:pt x="350322" y="0"/>
                    </a:cubicBezTo>
                    <a:close/>
                  </a:path>
                </a:pathLst>
              </a:custGeom>
              <a:solidFill>
                <a:srgbClr val="0F887C"/>
              </a:solidFill>
            </p:spPr>
          </p:sp>
          <p:sp>
            <p:nvSpPr>
              <p:cNvPr name="TextBox 22" id="22"/>
              <p:cNvSpPr txBox="true"/>
              <p:nvPr/>
            </p:nvSpPr>
            <p:spPr>
              <a:xfrm>
                <a:off x="65685" y="41730"/>
                <a:ext cx="569272" cy="637882"/>
              </a:xfrm>
              <a:prstGeom prst="rect">
                <a:avLst/>
              </a:prstGeom>
            </p:spPr>
            <p:txBody>
              <a:bodyPr anchor="ctr" rtlCol="false" tIns="50800" lIns="50800" bIns="50800" rIns="50800"/>
              <a:lstStyle/>
              <a:p>
                <a:pPr algn="ctr">
                  <a:lnSpc>
                    <a:spcPts val="2375"/>
                  </a:lnSpc>
                </a:pPr>
              </a:p>
            </p:txBody>
          </p:sp>
        </p:grpSp>
        <p:sp>
          <p:nvSpPr>
            <p:cNvPr name="TextBox 23" id="23"/>
            <p:cNvSpPr txBox="true"/>
            <p:nvPr/>
          </p:nvSpPr>
          <p:spPr>
            <a:xfrm rot="0">
              <a:off x="171502" y="228663"/>
              <a:ext cx="551776" cy="462280"/>
            </a:xfrm>
            <a:prstGeom prst="rect">
              <a:avLst/>
            </a:prstGeom>
          </p:spPr>
          <p:txBody>
            <a:bodyPr anchor="t" rtlCol="false" tIns="0" lIns="0" bIns="0" rIns="0">
              <a:spAutoFit/>
            </a:bodyPr>
            <a:lstStyle/>
            <a:p>
              <a:pPr algn="ctr">
                <a:lnSpc>
                  <a:spcPts val="2939"/>
                </a:lnSpc>
                <a:spcBef>
                  <a:spcPct val="0"/>
                </a:spcBef>
              </a:pPr>
              <a:r>
                <a:rPr lang="en-US" b="true" sz="2099" spc="62">
                  <a:solidFill>
                    <a:srgbClr val="FFFFFF"/>
                  </a:solidFill>
                  <a:latin typeface="Open Sans 1 Bold"/>
                  <a:ea typeface="Open Sans 1 Bold"/>
                  <a:cs typeface="Open Sans 1 Bold"/>
                  <a:sym typeface="Open Sans 1 Bold"/>
                </a:rPr>
                <a:t>2</a:t>
              </a:r>
            </a:p>
          </p:txBody>
        </p:sp>
      </p:grpSp>
      <p:grpSp>
        <p:nvGrpSpPr>
          <p:cNvPr name="Group 24" id="24"/>
          <p:cNvGrpSpPr/>
          <p:nvPr/>
        </p:nvGrpSpPr>
        <p:grpSpPr>
          <a:xfrm rot="0">
            <a:off x="424131" y="5786057"/>
            <a:ext cx="10714756" cy="3036694"/>
            <a:chOff x="0" y="0"/>
            <a:chExt cx="2394559" cy="678648"/>
          </a:xfrm>
        </p:grpSpPr>
        <p:sp>
          <p:nvSpPr>
            <p:cNvPr name="Freeform 25" id="25"/>
            <p:cNvSpPr/>
            <p:nvPr/>
          </p:nvSpPr>
          <p:spPr>
            <a:xfrm flipH="false" flipV="false" rot="0">
              <a:off x="0" y="0"/>
              <a:ext cx="2394559" cy="678648"/>
            </a:xfrm>
            <a:custGeom>
              <a:avLst/>
              <a:gdLst/>
              <a:ahLst/>
              <a:cxnLst/>
              <a:rect r="r" b="b" t="t" l="l"/>
              <a:pathLst>
                <a:path h="678648" w="2394559">
                  <a:moveTo>
                    <a:pt x="10116" y="0"/>
                  </a:moveTo>
                  <a:lnTo>
                    <a:pt x="2384444" y="0"/>
                  </a:lnTo>
                  <a:cubicBezTo>
                    <a:pt x="2390030" y="0"/>
                    <a:pt x="2394559" y="4529"/>
                    <a:pt x="2394559" y="10116"/>
                  </a:cubicBezTo>
                  <a:lnTo>
                    <a:pt x="2394559" y="668532"/>
                  </a:lnTo>
                  <a:cubicBezTo>
                    <a:pt x="2394559" y="674119"/>
                    <a:pt x="2390030" y="678648"/>
                    <a:pt x="2384444" y="678648"/>
                  </a:cubicBezTo>
                  <a:lnTo>
                    <a:pt x="10116" y="678648"/>
                  </a:lnTo>
                  <a:cubicBezTo>
                    <a:pt x="7433" y="678648"/>
                    <a:pt x="4860" y="677582"/>
                    <a:pt x="2963" y="675685"/>
                  </a:cubicBezTo>
                  <a:cubicBezTo>
                    <a:pt x="1066" y="673788"/>
                    <a:pt x="0" y="671215"/>
                    <a:pt x="0" y="668532"/>
                  </a:cubicBezTo>
                  <a:lnTo>
                    <a:pt x="0" y="10116"/>
                  </a:lnTo>
                  <a:cubicBezTo>
                    <a:pt x="0" y="7433"/>
                    <a:pt x="1066" y="4860"/>
                    <a:pt x="2963" y="2963"/>
                  </a:cubicBezTo>
                  <a:cubicBezTo>
                    <a:pt x="4860" y="1066"/>
                    <a:pt x="7433" y="0"/>
                    <a:pt x="10116" y="0"/>
                  </a:cubicBezTo>
                  <a:close/>
                </a:path>
              </a:pathLst>
            </a:custGeom>
            <a:solidFill>
              <a:srgbClr val="FAFAFA">
                <a:alpha val="87843"/>
              </a:srgbClr>
            </a:solidFill>
          </p:spPr>
        </p:sp>
        <p:sp>
          <p:nvSpPr>
            <p:cNvPr name="TextBox 26" id="26"/>
            <p:cNvSpPr txBox="true"/>
            <p:nvPr/>
          </p:nvSpPr>
          <p:spPr>
            <a:xfrm>
              <a:off x="0" y="-28575"/>
              <a:ext cx="2394559" cy="707223"/>
            </a:xfrm>
            <a:prstGeom prst="rect">
              <a:avLst/>
            </a:prstGeom>
          </p:spPr>
          <p:txBody>
            <a:bodyPr anchor="ctr" rtlCol="false" tIns="115590" lIns="115590" bIns="115590" rIns="115590"/>
            <a:lstStyle/>
            <a:p>
              <a:pPr algn="ctr">
                <a:lnSpc>
                  <a:spcPts val="2376"/>
                </a:lnSpc>
              </a:pPr>
            </a:p>
          </p:txBody>
        </p:sp>
      </p:grpSp>
      <p:grpSp>
        <p:nvGrpSpPr>
          <p:cNvPr name="Group 27" id="27"/>
          <p:cNvGrpSpPr/>
          <p:nvPr/>
        </p:nvGrpSpPr>
        <p:grpSpPr>
          <a:xfrm rot="0">
            <a:off x="345805" y="6286273"/>
            <a:ext cx="10515243" cy="2407540"/>
            <a:chOff x="0" y="0"/>
            <a:chExt cx="2349972" cy="538043"/>
          </a:xfrm>
        </p:grpSpPr>
        <p:sp>
          <p:nvSpPr>
            <p:cNvPr name="Freeform 28" id="28"/>
            <p:cNvSpPr/>
            <p:nvPr/>
          </p:nvSpPr>
          <p:spPr>
            <a:xfrm flipH="false" flipV="false" rot="0">
              <a:off x="0" y="0"/>
              <a:ext cx="2349972" cy="538043"/>
            </a:xfrm>
            <a:custGeom>
              <a:avLst/>
              <a:gdLst/>
              <a:ahLst/>
              <a:cxnLst/>
              <a:rect r="r" b="b" t="t" l="l"/>
              <a:pathLst>
                <a:path h="538043" w="2349972">
                  <a:moveTo>
                    <a:pt x="7363" y="0"/>
                  </a:moveTo>
                  <a:lnTo>
                    <a:pt x="2342610" y="0"/>
                  </a:lnTo>
                  <a:cubicBezTo>
                    <a:pt x="2344562" y="0"/>
                    <a:pt x="2346435" y="776"/>
                    <a:pt x="2347816" y="2156"/>
                  </a:cubicBezTo>
                  <a:cubicBezTo>
                    <a:pt x="2349196" y="3537"/>
                    <a:pt x="2349972" y="5410"/>
                    <a:pt x="2349972" y="7363"/>
                  </a:cubicBezTo>
                  <a:lnTo>
                    <a:pt x="2349972" y="530680"/>
                  </a:lnTo>
                  <a:cubicBezTo>
                    <a:pt x="2349972" y="532633"/>
                    <a:pt x="2349196" y="534506"/>
                    <a:pt x="2347816" y="535886"/>
                  </a:cubicBezTo>
                  <a:cubicBezTo>
                    <a:pt x="2346435" y="537267"/>
                    <a:pt x="2344562" y="538043"/>
                    <a:pt x="2342610" y="538043"/>
                  </a:cubicBezTo>
                  <a:lnTo>
                    <a:pt x="7363" y="538043"/>
                  </a:lnTo>
                  <a:cubicBezTo>
                    <a:pt x="5410" y="538043"/>
                    <a:pt x="3537" y="537267"/>
                    <a:pt x="2156" y="535886"/>
                  </a:cubicBezTo>
                  <a:cubicBezTo>
                    <a:pt x="776" y="534506"/>
                    <a:pt x="0" y="532633"/>
                    <a:pt x="0" y="530680"/>
                  </a:cubicBezTo>
                  <a:lnTo>
                    <a:pt x="0" y="7363"/>
                  </a:lnTo>
                  <a:cubicBezTo>
                    <a:pt x="0" y="5410"/>
                    <a:pt x="776" y="3537"/>
                    <a:pt x="2156" y="2156"/>
                  </a:cubicBezTo>
                  <a:cubicBezTo>
                    <a:pt x="3537" y="776"/>
                    <a:pt x="5410" y="0"/>
                    <a:pt x="7363" y="0"/>
                  </a:cubicBezTo>
                  <a:close/>
                </a:path>
              </a:pathLst>
            </a:custGeom>
          </p:spPr>
        </p:sp>
        <p:sp>
          <p:nvSpPr>
            <p:cNvPr name="TextBox 29" id="29"/>
            <p:cNvSpPr txBox="true"/>
            <p:nvPr/>
          </p:nvSpPr>
          <p:spPr>
            <a:xfrm>
              <a:off x="0" y="-38100"/>
              <a:ext cx="2349972" cy="576143"/>
            </a:xfrm>
            <a:prstGeom prst="rect">
              <a:avLst/>
            </a:prstGeom>
          </p:spPr>
          <p:txBody>
            <a:bodyPr anchor="ctr" rtlCol="false" tIns="115590" lIns="115590" bIns="115590" rIns="115590"/>
            <a:lstStyle/>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Use campaigns, media and community activities to raise awareness.</a:t>
              </a: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Examples: national eco-events, competitions, social media campaigns.</a:t>
              </a: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Recognise student and school achievements to inspire others.</a:t>
              </a: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Builds public trust and positions Brunei as a leader in sustainability education.</a:t>
              </a:r>
            </a:p>
          </p:txBody>
        </p:sp>
      </p:grpSp>
      <p:grpSp>
        <p:nvGrpSpPr>
          <p:cNvPr name="Group 30" id="30"/>
          <p:cNvGrpSpPr/>
          <p:nvPr/>
        </p:nvGrpSpPr>
        <p:grpSpPr>
          <a:xfrm rot="0">
            <a:off x="1272394" y="5676900"/>
            <a:ext cx="6236149" cy="609373"/>
            <a:chOff x="0" y="0"/>
            <a:chExt cx="1393670" cy="136184"/>
          </a:xfrm>
        </p:grpSpPr>
        <p:sp>
          <p:nvSpPr>
            <p:cNvPr name="Freeform 31" id="31"/>
            <p:cNvSpPr/>
            <p:nvPr/>
          </p:nvSpPr>
          <p:spPr>
            <a:xfrm flipH="false" flipV="false" rot="0">
              <a:off x="0" y="0"/>
              <a:ext cx="1393670" cy="136184"/>
            </a:xfrm>
            <a:custGeom>
              <a:avLst/>
              <a:gdLst/>
              <a:ahLst/>
              <a:cxnLst/>
              <a:rect r="r" b="b" t="t" l="l"/>
              <a:pathLst>
                <a:path h="136184" w="1393670">
                  <a:moveTo>
                    <a:pt x="17380" y="0"/>
                  </a:moveTo>
                  <a:lnTo>
                    <a:pt x="1376289" y="0"/>
                  </a:lnTo>
                  <a:cubicBezTo>
                    <a:pt x="1380899" y="0"/>
                    <a:pt x="1385320" y="1831"/>
                    <a:pt x="1388579" y="5091"/>
                  </a:cubicBezTo>
                  <a:cubicBezTo>
                    <a:pt x="1391839" y="8350"/>
                    <a:pt x="1393670" y="12771"/>
                    <a:pt x="1393670" y="17380"/>
                  </a:cubicBezTo>
                  <a:lnTo>
                    <a:pt x="1393670" y="118804"/>
                  </a:lnTo>
                  <a:cubicBezTo>
                    <a:pt x="1393670" y="123413"/>
                    <a:pt x="1391839" y="127834"/>
                    <a:pt x="1388579" y="131093"/>
                  </a:cubicBezTo>
                  <a:cubicBezTo>
                    <a:pt x="1385320" y="134353"/>
                    <a:pt x="1380899" y="136184"/>
                    <a:pt x="1376289" y="136184"/>
                  </a:cubicBezTo>
                  <a:lnTo>
                    <a:pt x="17380" y="136184"/>
                  </a:lnTo>
                  <a:cubicBezTo>
                    <a:pt x="7781" y="136184"/>
                    <a:pt x="0" y="128403"/>
                    <a:pt x="0" y="118804"/>
                  </a:cubicBezTo>
                  <a:lnTo>
                    <a:pt x="0" y="17380"/>
                  </a:lnTo>
                  <a:cubicBezTo>
                    <a:pt x="0" y="12771"/>
                    <a:pt x="1831" y="8350"/>
                    <a:pt x="5091" y="5091"/>
                  </a:cubicBezTo>
                  <a:cubicBezTo>
                    <a:pt x="8350" y="1831"/>
                    <a:pt x="12771" y="0"/>
                    <a:pt x="17380" y="0"/>
                  </a:cubicBezTo>
                  <a:close/>
                </a:path>
              </a:pathLst>
            </a:custGeom>
            <a:solidFill>
              <a:srgbClr val="62B34E"/>
            </a:solidFill>
            <a:ln cap="sq">
              <a:noFill/>
              <a:prstDash val="solid"/>
              <a:miter/>
            </a:ln>
          </p:spPr>
        </p:sp>
        <p:sp>
          <p:nvSpPr>
            <p:cNvPr name="TextBox 32" id="32"/>
            <p:cNvSpPr txBox="true"/>
            <p:nvPr/>
          </p:nvSpPr>
          <p:spPr>
            <a:xfrm>
              <a:off x="0" y="-38100"/>
              <a:ext cx="1393670" cy="174284"/>
            </a:xfrm>
            <a:prstGeom prst="rect">
              <a:avLst/>
            </a:prstGeom>
          </p:spPr>
          <p:txBody>
            <a:bodyPr anchor="ctr" rtlCol="false" tIns="115590" lIns="115590" bIns="115590" rIns="115590"/>
            <a:lstStyle/>
            <a:p>
              <a:pPr algn="ctr">
                <a:lnSpc>
                  <a:spcPts val="2940"/>
                </a:lnSpc>
              </a:pPr>
              <a:r>
                <a:rPr lang="en-US" b="true" sz="2100">
                  <a:solidFill>
                    <a:srgbClr val="FAFAFA"/>
                  </a:solidFill>
                  <a:latin typeface="Open Sans 2 Bold"/>
                  <a:ea typeface="Open Sans 2 Bold"/>
                  <a:cs typeface="Open Sans 2 Bold"/>
                  <a:sym typeface="Open Sans 2 Bold"/>
                </a:rPr>
                <a:t>PUBLIC AWARENESS &amp; ENGAGEMENT</a:t>
              </a:r>
            </a:p>
          </p:txBody>
        </p:sp>
      </p:grpSp>
      <p:grpSp>
        <p:nvGrpSpPr>
          <p:cNvPr name="Group 33" id="33"/>
          <p:cNvGrpSpPr/>
          <p:nvPr/>
        </p:nvGrpSpPr>
        <p:grpSpPr>
          <a:xfrm rot="0">
            <a:off x="936852" y="5421153"/>
            <a:ext cx="639426" cy="659401"/>
            <a:chOff x="0" y="0"/>
            <a:chExt cx="852568" cy="879202"/>
          </a:xfrm>
        </p:grpSpPr>
        <p:grpSp>
          <p:nvGrpSpPr>
            <p:cNvPr name="Group 34" id="34"/>
            <p:cNvGrpSpPr/>
            <p:nvPr/>
          </p:nvGrpSpPr>
          <p:grpSpPr>
            <a:xfrm rot="0">
              <a:off x="0" y="0"/>
              <a:ext cx="852568" cy="879202"/>
              <a:chOff x="0" y="0"/>
              <a:chExt cx="495563" cy="511045"/>
            </a:xfrm>
          </p:grpSpPr>
          <p:sp>
            <p:nvSpPr>
              <p:cNvPr name="Freeform 35" id="35"/>
              <p:cNvSpPr/>
              <p:nvPr/>
            </p:nvSpPr>
            <p:spPr>
              <a:xfrm flipH="false" flipV="false" rot="0">
                <a:off x="0" y="0"/>
                <a:ext cx="495563" cy="511045"/>
              </a:xfrm>
              <a:custGeom>
                <a:avLst/>
                <a:gdLst/>
                <a:ahLst/>
                <a:cxnLst/>
                <a:rect r="r" b="b" t="t" l="l"/>
                <a:pathLst>
                  <a:path h="511045" w="495563">
                    <a:moveTo>
                      <a:pt x="247782" y="0"/>
                    </a:moveTo>
                    <a:cubicBezTo>
                      <a:pt x="110936" y="0"/>
                      <a:pt x="0" y="114401"/>
                      <a:pt x="0" y="255522"/>
                    </a:cubicBezTo>
                    <a:cubicBezTo>
                      <a:pt x="0" y="396643"/>
                      <a:pt x="110936" y="511045"/>
                      <a:pt x="247782" y="511045"/>
                    </a:cubicBezTo>
                    <a:cubicBezTo>
                      <a:pt x="384628" y="511045"/>
                      <a:pt x="495563" y="396643"/>
                      <a:pt x="495563" y="255522"/>
                    </a:cubicBezTo>
                    <a:cubicBezTo>
                      <a:pt x="495563" y="114401"/>
                      <a:pt x="384628" y="0"/>
                      <a:pt x="247782" y="0"/>
                    </a:cubicBezTo>
                    <a:close/>
                  </a:path>
                </a:pathLst>
              </a:custGeom>
              <a:solidFill>
                <a:srgbClr val="0F887C"/>
              </a:solidFill>
            </p:spPr>
          </p:sp>
          <p:sp>
            <p:nvSpPr>
              <p:cNvPr name="TextBox 36" id="36"/>
              <p:cNvSpPr txBox="true"/>
              <p:nvPr/>
            </p:nvSpPr>
            <p:spPr>
              <a:xfrm>
                <a:off x="46459" y="19335"/>
                <a:ext cx="402645" cy="443799"/>
              </a:xfrm>
              <a:prstGeom prst="rect">
                <a:avLst/>
              </a:prstGeom>
            </p:spPr>
            <p:txBody>
              <a:bodyPr anchor="ctr" rtlCol="false" tIns="111854" lIns="111854" bIns="111854" rIns="111854"/>
              <a:lstStyle/>
              <a:p>
                <a:pPr algn="ctr">
                  <a:lnSpc>
                    <a:spcPts val="2376"/>
                  </a:lnSpc>
                </a:pPr>
              </a:p>
            </p:txBody>
          </p:sp>
        </p:grpSp>
        <p:sp>
          <p:nvSpPr>
            <p:cNvPr name="TextBox 37" id="37"/>
            <p:cNvSpPr txBox="true"/>
            <p:nvPr/>
          </p:nvSpPr>
          <p:spPr>
            <a:xfrm rot="0">
              <a:off x="166578" y="189411"/>
              <a:ext cx="519412" cy="462280"/>
            </a:xfrm>
            <a:prstGeom prst="rect">
              <a:avLst/>
            </a:prstGeom>
          </p:spPr>
          <p:txBody>
            <a:bodyPr anchor="t" rtlCol="false" tIns="0" lIns="0" bIns="0" rIns="0">
              <a:spAutoFit/>
            </a:bodyPr>
            <a:lstStyle/>
            <a:p>
              <a:pPr algn="ctr">
                <a:lnSpc>
                  <a:spcPts val="2940"/>
                </a:lnSpc>
                <a:spcBef>
                  <a:spcPct val="0"/>
                </a:spcBef>
              </a:pPr>
              <a:r>
                <a:rPr lang="en-US" b="true" sz="2100" spc="63">
                  <a:solidFill>
                    <a:srgbClr val="FFFFFF"/>
                  </a:solidFill>
                  <a:latin typeface="Open Sans 1 Bold"/>
                  <a:ea typeface="Open Sans 1 Bold"/>
                  <a:cs typeface="Open Sans 1 Bold"/>
                  <a:sym typeface="Open Sans 1 Bold"/>
                </a:rPr>
                <a:t>3</a:t>
              </a:r>
            </a:p>
          </p:txBody>
        </p:sp>
      </p:grpSp>
      <p:grpSp>
        <p:nvGrpSpPr>
          <p:cNvPr name="Group 38" id="38"/>
          <p:cNvGrpSpPr/>
          <p:nvPr/>
        </p:nvGrpSpPr>
        <p:grpSpPr>
          <a:xfrm rot="0">
            <a:off x="-273758" y="8822751"/>
            <a:ext cx="17819266" cy="1464249"/>
            <a:chOff x="0" y="0"/>
            <a:chExt cx="23759021" cy="1952332"/>
          </a:xfrm>
        </p:grpSpPr>
        <p:sp>
          <p:nvSpPr>
            <p:cNvPr name="AutoShape 39" id="39"/>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40" id="40"/>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grpSp>
        <p:nvGrpSpPr>
          <p:cNvPr name="Group 41" id="41"/>
          <p:cNvGrpSpPr/>
          <p:nvPr/>
        </p:nvGrpSpPr>
        <p:grpSpPr>
          <a:xfrm rot="0">
            <a:off x="1028700" y="9060920"/>
            <a:ext cx="918260" cy="987910"/>
            <a:chOff x="0" y="0"/>
            <a:chExt cx="1224346" cy="1317214"/>
          </a:xfrm>
        </p:grpSpPr>
        <p:grpSp>
          <p:nvGrpSpPr>
            <p:cNvPr name="Group 42" id="42"/>
            <p:cNvGrpSpPr/>
            <p:nvPr/>
          </p:nvGrpSpPr>
          <p:grpSpPr>
            <a:xfrm rot="0">
              <a:off x="0" y="0"/>
              <a:ext cx="1224346" cy="1317214"/>
              <a:chOff x="0" y="0"/>
              <a:chExt cx="447181" cy="481100"/>
            </a:xfrm>
          </p:grpSpPr>
          <p:sp>
            <p:nvSpPr>
              <p:cNvPr name="Freeform 43" id="43"/>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44" id="44"/>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45" id="45"/>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17</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1551313">
            <a:off x="5716963" y="718226"/>
            <a:ext cx="9667288" cy="15719168"/>
          </a:xfrm>
          <a:custGeom>
            <a:avLst/>
            <a:gdLst/>
            <a:ahLst/>
            <a:cxnLst/>
            <a:rect r="r" b="b" t="t" l="l"/>
            <a:pathLst>
              <a:path h="15719168" w="9667288">
                <a:moveTo>
                  <a:pt x="9667288" y="0"/>
                </a:moveTo>
                <a:lnTo>
                  <a:pt x="0" y="0"/>
                </a:lnTo>
                <a:lnTo>
                  <a:pt x="0" y="15719168"/>
                </a:lnTo>
                <a:lnTo>
                  <a:pt x="9667288" y="15719168"/>
                </a:lnTo>
                <a:lnTo>
                  <a:pt x="966728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4">
              <a:alphaModFix amt="17000"/>
            </a:blip>
            <a:stretch>
              <a:fillRect l="-8686" t="0" r="-13144" b="-36749"/>
            </a:stretch>
          </a:blipFill>
        </p:spPr>
      </p:sp>
      <p:sp>
        <p:nvSpPr>
          <p:cNvPr name="Freeform 4" id="4"/>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5">
              <a:alphaModFix amt="6000"/>
            </a:blip>
            <a:stretch>
              <a:fillRect l="0" t="0" r="0" b="0"/>
            </a:stretch>
          </a:blipFill>
        </p:spPr>
      </p:sp>
      <p:sp>
        <p:nvSpPr>
          <p:cNvPr name="Freeform 5" id="5"/>
          <p:cNvSpPr/>
          <p:nvPr/>
        </p:nvSpPr>
        <p:spPr>
          <a:xfrm flipH="false" flipV="false" rot="0">
            <a:off x="8249890" y="2337"/>
            <a:ext cx="2400456" cy="2310438"/>
          </a:xfrm>
          <a:custGeom>
            <a:avLst/>
            <a:gdLst/>
            <a:ahLst/>
            <a:cxnLst/>
            <a:rect r="r" b="b" t="t" l="l"/>
            <a:pathLst>
              <a:path h="2310438" w="2400456">
                <a:moveTo>
                  <a:pt x="0" y="0"/>
                </a:moveTo>
                <a:lnTo>
                  <a:pt x="2400456" y="0"/>
                </a:lnTo>
                <a:lnTo>
                  <a:pt x="2400456" y="2310439"/>
                </a:lnTo>
                <a:lnTo>
                  <a:pt x="0" y="2310439"/>
                </a:lnTo>
                <a:lnTo>
                  <a:pt x="0" y="0"/>
                </a:lnTo>
                <a:close/>
              </a:path>
            </a:pathLst>
          </a:custGeom>
          <a:blipFill>
            <a:blip r:embed="rId6"/>
            <a:stretch>
              <a:fillRect l="0" t="0" r="0" b="0"/>
            </a:stretch>
          </a:blipFill>
        </p:spPr>
      </p:sp>
      <p:sp>
        <p:nvSpPr>
          <p:cNvPr name="Freeform 6" id="6"/>
          <p:cNvSpPr/>
          <p:nvPr/>
        </p:nvSpPr>
        <p:spPr>
          <a:xfrm flipH="false" flipV="false" rot="0">
            <a:off x="8378263" y="125896"/>
            <a:ext cx="2272082" cy="2186879"/>
          </a:xfrm>
          <a:custGeom>
            <a:avLst/>
            <a:gdLst/>
            <a:ahLst/>
            <a:cxnLst/>
            <a:rect r="r" b="b" t="t" l="l"/>
            <a:pathLst>
              <a:path h="2186879" w="2272082">
                <a:moveTo>
                  <a:pt x="0" y="0"/>
                </a:moveTo>
                <a:lnTo>
                  <a:pt x="2272083" y="0"/>
                </a:lnTo>
                <a:lnTo>
                  <a:pt x="2272083" y="2186880"/>
                </a:lnTo>
                <a:lnTo>
                  <a:pt x="0" y="2186880"/>
                </a:lnTo>
                <a:lnTo>
                  <a:pt x="0" y="0"/>
                </a:lnTo>
                <a:close/>
              </a:path>
            </a:pathLst>
          </a:custGeom>
          <a:blipFill>
            <a:blip r:embed="rId7">
              <a:alphaModFix amt="29000"/>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8810366" y="1232480"/>
            <a:ext cx="1684675" cy="291465"/>
          </a:xfrm>
          <a:prstGeom prst="rect">
            <a:avLst/>
          </a:prstGeom>
        </p:spPr>
        <p:txBody>
          <a:bodyPr anchor="t" rtlCol="false" tIns="0" lIns="0" bIns="0" rIns="0">
            <a:spAutoFit/>
          </a:bodyPr>
          <a:lstStyle/>
          <a:p>
            <a:pPr algn="l">
              <a:lnSpc>
                <a:spcPts val="2100"/>
              </a:lnSpc>
            </a:pPr>
            <a:r>
              <a:rPr lang="en-US" sz="2100">
                <a:solidFill>
                  <a:srgbClr val="FFFFFF"/>
                </a:solidFill>
                <a:latin typeface="Lilita One"/>
                <a:ea typeface="Lilita One"/>
                <a:cs typeface="Lilita One"/>
                <a:sym typeface="Lilita One"/>
              </a:rPr>
              <a:t>Titah Excerpts                    </a:t>
            </a:r>
          </a:p>
        </p:txBody>
      </p:sp>
      <p:sp>
        <p:nvSpPr>
          <p:cNvPr name="Freeform 8" id="8"/>
          <p:cNvSpPr/>
          <p:nvPr/>
        </p:nvSpPr>
        <p:spPr>
          <a:xfrm flipH="false" flipV="false" rot="5177082">
            <a:off x="11714195" y="112330"/>
            <a:ext cx="2297905" cy="2211734"/>
          </a:xfrm>
          <a:custGeom>
            <a:avLst/>
            <a:gdLst/>
            <a:ahLst/>
            <a:cxnLst/>
            <a:rect r="r" b="b" t="t" l="l"/>
            <a:pathLst>
              <a:path h="2211734" w="2297905">
                <a:moveTo>
                  <a:pt x="0" y="0"/>
                </a:moveTo>
                <a:lnTo>
                  <a:pt x="2297905" y="0"/>
                </a:lnTo>
                <a:lnTo>
                  <a:pt x="2297905" y="2211734"/>
                </a:lnTo>
                <a:lnTo>
                  <a:pt x="0" y="221173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5162778">
            <a:off x="11717340" y="199573"/>
            <a:ext cx="2207587" cy="2124802"/>
          </a:xfrm>
          <a:custGeom>
            <a:avLst/>
            <a:gdLst/>
            <a:ahLst/>
            <a:cxnLst/>
            <a:rect r="r" b="b" t="t" l="l"/>
            <a:pathLst>
              <a:path h="2124802" w="2207587">
                <a:moveTo>
                  <a:pt x="0" y="0"/>
                </a:moveTo>
                <a:lnTo>
                  <a:pt x="2207586" y="0"/>
                </a:lnTo>
                <a:lnTo>
                  <a:pt x="2207586" y="2124802"/>
                </a:lnTo>
                <a:lnTo>
                  <a:pt x="0" y="2124802"/>
                </a:lnTo>
                <a:lnTo>
                  <a:pt x="0" y="0"/>
                </a:lnTo>
                <a:close/>
              </a:path>
            </a:pathLst>
          </a:custGeom>
          <a:blipFill>
            <a:blip r:embed="rId11">
              <a:alphaModFix amt="29000"/>
              <a:extLst>
                <a:ext uri="{96DAC541-7B7A-43D3-8B79-37D633B846F1}">
                  <asvg:svgBlip xmlns:asvg="http://schemas.microsoft.com/office/drawing/2016/SVG/main" r:embed="rId12"/>
                </a:ext>
              </a:extLst>
            </a:blip>
            <a:stretch>
              <a:fillRect l="0" t="0" r="0" b="0"/>
            </a:stretch>
          </a:blipFill>
        </p:spPr>
      </p:sp>
      <p:sp>
        <p:nvSpPr>
          <p:cNvPr name="TextBox 10" id="10"/>
          <p:cNvSpPr txBox="true"/>
          <p:nvPr/>
        </p:nvSpPr>
        <p:spPr>
          <a:xfrm rot="0">
            <a:off x="11887951" y="950864"/>
            <a:ext cx="2129949" cy="365760"/>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Introduction</a:t>
            </a:r>
          </a:p>
        </p:txBody>
      </p:sp>
      <p:sp>
        <p:nvSpPr>
          <p:cNvPr name="Freeform 11" id="11"/>
          <p:cNvSpPr/>
          <p:nvPr/>
        </p:nvSpPr>
        <p:spPr>
          <a:xfrm flipH="false" flipV="false" rot="0">
            <a:off x="7483607" y="2305104"/>
            <a:ext cx="2765757" cy="2662042"/>
          </a:xfrm>
          <a:custGeom>
            <a:avLst/>
            <a:gdLst/>
            <a:ahLst/>
            <a:cxnLst/>
            <a:rect r="r" b="b" t="t" l="l"/>
            <a:pathLst>
              <a:path h="2662042" w="2765757">
                <a:moveTo>
                  <a:pt x="0" y="0"/>
                </a:moveTo>
                <a:lnTo>
                  <a:pt x="2765758" y="0"/>
                </a:lnTo>
                <a:lnTo>
                  <a:pt x="2765758" y="2662042"/>
                </a:lnTo>
                <a:lnTo>
                  <a:pt x="0" y="266204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2" id="12"/>
          <p:cNvSpPr/>
          <p:nvPr/>
        </p:nvSpPr>
        <p:spPr>
          <a:xfrm flipH="false" flipV="false" rot="0">
            <a:off x="7619626" y="2436022"/>
            <a:ext cx="2629739" cy="2531124"/>
          </a:xfrm>
          <a:custGeom>
            <a:avLst/>
            <a:gdLst/>
            <a:ahLst/>
            <a:cxnLst/>
            <a:rect r="r" b="b" t="t" l="l"/>
            <a:pathLst>
              <a:path h="2531124" w="2629739">
                <a:moveTo>
                  <a:pt x="0" y="0"/>
                </a:moveTo>
                <a:lnTo>
                  <a:pt x="2629739" y="0"/>
                </a:lnTo>
                <a:lnTo>
                  <a:pt x="2629739" y="2531124"/>
                </a:lnTo>
                <a:lnTo>
                  <a:pt x="0" y="2531124"/>
                </a:lnTo>
                <a:lnTo>
                  <a:pt x="0" y="0"/>
                </a:lnTo>
                <a:close/>
              </a:path>
            </a:pathLst>
          </a:custGeom>
          <a:blipFill>
            <a:blip r:embed="rId15">
              <a:alphaModFix amt="29000"/>
              <a:extLst>
                <a:ext uri="{96DAC541-7B7A-43D3-8B79-37D633B846F1}">
                  <asvg:svgBlip xmlns:asvg="http://schemas.microsoft.com/office/drawing/2016/SVG/main" r:embed="rId16"/>
                </a:ext>
              </a:extLst>
            </a:blip>
            <a:stretch>
              <a:fillRect l="0" t="0" r="0" b="0"/>
            </a:stretch>
          </a:blipFill>
        </p:spPr>
      </p:sp>
      <p:sp>
        <p:nvSpPr>
          <p:cNvPr name="TextBox 13" id="13"/>
          <p:cNvSpPr txBox="true"/>
          <p:nvPr/>
        </p:nvSpPr>
        <p:spPr>
          <a:xfrm rot="0">
            <a:off x="8050413" y="3429433"/>
            <a:ext cx="2599933" cy="365760"/>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Objectives</a:t>
            </a:r>
          </a:p>
        </p:txBody>
      </p:sp>
      <p:sp>
        <p:nvSpPr>
          <p:cNvPr name="Freeform 14" id="14"/>
          <p:cNvSpPr/>
          <p:nvPr/>
        </p:nvSpPr>
        <p:spPr>
          <a:xfrm flipH="false" flipV="false" rot="6097411">
            <a:off x="12589908" y="1207325"/>
            <a:ext cx="3578992" cy="3444780"/>
          </a:xfrm>
          <a:custGeom>
            <a:avLst/>
            <a:gdLst/>
            <a:ahLst/>
            <a:cxnLst/>
            <a:rect r="r" b="b" t="t" l="l"/>
            <a:pathLst>
              <a:path h="3444780" w="3578992">
                <a:moveTo>
                  <a:pt x="0" y="0"/>
                </a:moveTo>
                <a:lnTo>
                  <a:pt x="3578992" y="0"/>
                </a:lnTo>
                <a:lnTo>
                  <a:pt x="3578992" y="3444780"/>
                </a:lnTo>
                <a:lnTo>
                  <a:pt x="0" y="344478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5" id="15"/>
          <p:cNvSpPr/>
          <p:nvPr/>
        </p:nvSpPr>
        <p:spPr>
          <a:xfrm flipH="false" flipV="false" rot="6116272">
            <a:off x="12653712" y="1018622"/>
            <a:ext cx="3769234" cy="3627887"/>
          </a:xfrm>
          <a:custGeom>
            <a:avLst/>
            <a:gdLst/>
            <a:ahLst/>
            <a:cxnLst/>
            <a:rect r="r" b="b" t="t" l="l"/>
            <a:pathLst>
              <a:path h="3627887" w="3769234">
                <a:moveTo>
                  <a:pt x="0" y="0"/>
                </a:moveTo>
                <a:lnTo>
                  <a:pt x="3769234" y="0"/>
                </a:lnTo>
                <a:lnTo>
                  <a:pt x="3769234" y="3627887"/>
                </a:lnTo>
                <a:lnTo>
                  <a:pt x="0" y="3627887"/>
                </a:lnTo>
                <a:lnTo>
                  <a:pt x="0" y="0"/>
                </a:lnTo>
                <a:close/>
              </a:path>
            </a:pathLst>
          </a:custGeom>
          <a:blipFill>
            <a:blip r:embed="rId13">
              <a:alphaModFix amt="44999"/>
              <a:extLst>
                <a:ext uri="{96DAC541-7B7A-43D3-8B79-37D633B846F1}">
                  <asvg:svgBlip xmlns:asvg="http://schemas.microsoft.com/office/drawing/2016/SVG/main" r:embed="rId14"/>
                </a:ext>
              </a:extLst>
            </a:blip>
            <a:stretch>
              <a:fillRect l="0" t="0" r="0" b="0"/>
            </a:stretch>
          </a:blipFill>
        </p:spPr>
      </p:sp>
      <p:sp>
        <p:nvSpPr>
          <p:cNvPr name="TextBox 16" id="16"/>
          <p:cNvSpPr txBox="true"/>
          <p:nvPr/>
        </p:nvSpPr>
        <p:spPr>
          <a:xfrm rot="0">
            <a:off x="12925487" y="2076715"/>
            <a:ext cx="2670929" cy="2223135"/>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     Strategic Framework</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Vision and Mission</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Focus Area</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Strategic Pillars</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Cross-Cutting Enablers</a:t>
            </a:r>
          </a:p>
        </p:txBody>
      </p:sp>
      <p:sp>
        <p:nvSpPr>
          <p:cNvPr name="Freeform 17" id="17"/>
          <p:cNvSpPr/>
          <p:nvPr/>
        </p:nvSpPr>
        <p:spPr>
          <a:xfrm flipH="false" flipV="false" rot="-69125">
            <a:off x="4850302" y="4607962"/>
            <a:ext cx="4782055" cy="4602728"/>
          </a:xfrm>
          <a:custGeom>
            <a:avLst/>
            <a:gdLst/>
            <a:ahLst/>
            <a:cxnLst/>
            <a:rect r="r" b="b" t="t" l="l"/>
            <a:pathLst>
              <a:path h="4602728" w="4782055">
                <a:moveTo>
                  <a:pt x="0" y="0"/>
                </a:moveTo>
                <a:lnTo>
                  <a:pt x="4782055" y="0"/>
                </a:lnTo>
                <a:lnTo>
                  <a:pt x="4782055" y="4602728"/>
                </a:lnTo>
                <a:lnTo>
                  <a:pt x="0" y="4602728"/>
                </a:lnTo>
                <a:lnTo>
                  <a:pt x="0" y="0"/>
                </a:lnTo>
                <a:close/>
              </a:path>
            </a:pathLst>
          </a:custGeom>
          <a:blipFill>
            <a:blip r:embed="rId11">
              <a:alphaModFix amt="29000"/>
              <a:extLst>
                <a:ext uri="{96DAC541-7B7A-43D3-8B79-37D633B846F1}">
                  <asvg:svgBlip xmlns:asvg="http://schemas.microsoft.com/office/drawing/2016/SVG/main" r:embed="rId12"/>
                </a:ext>
              </a:extLst>
            </a:blip>
            <a:stretch>
              <a:fillRect l="0" t="0" r="0" b="0"/>
            </a:stretch>
          </a:blipFill>
        </p:spPr>
      </p:sp>
      <p:sp>
        <p:nvSpPr>
          <p:cNvPr name="Freeform 18" id="18"/>
          <p:cNvSpPr/>
          <p:nvPr/>
        </p:nvSpPr>
        <p:spPr>
          <a:xfrm flipH="false" flipV="false" rot="0">
            <a:off x="4489639" y="4353549"/>
            <a:ext cx="5095845" cy="4904751"/>
          </a:xfrm>
          <a:custGeom>
            <a:avLst/>
            <a:gdLst/>
            <a:ahLst/>
            <a:cxnLst/>
            <a:rect r="r" b="b" t="t" l="l"/>
            <a:pathLst>
              <a:path h="4904751" w="5095845">
                <a:moveTo>
                  <a:pt x="0" y="0"/>
                </a:moveTo>
                <a:lnTo>
                  <a:pt x="5095845" y="0"/>
                </a:lnTo>
                <a:lnTo>
                  <a:pt x="5095845" y="4904751"/>
                </a:lnTo>
                <a:lnTo>
                  <a:pt x="0" y="4904751"/>
                </a:lnTo>
                <a:lnTo>
                  <a:pt x="0" y="0"/>
                </a:lnTo>
                <a:close/>
              </a:path>
            </a:pathLst>
          </a:custGeom>
          <a:blipFill>
            <a:blip r:embed="rId6"/>
            <a:stretch>
              <a:fillRect l="0" t="0" r="0" b="0"/>
            </a:stretch>
          </a:blipFill>
        </p:spPr>
      </p:sp>
      <p:sp>
        <p:nvSpPr>
          <p:cNvPr name="Freeform 19" id="19"/>
          <p:cNvSpPr/>
          <p:nvPr/>
        </p:nvSpPr>
        <p:spPr>
          <a:xfrm flipH="false" flipV="false" rot="0">
            <a:off x="4697760" y="4445404"/>
            <a:ext cx="4980386" cy="4793622"/>
          </a:xfrm>
          <a:custGeom>
            <a:avLst/>
            <a:gdLst/>
            <a:ahLst/>
            <a:cxnLst/>
            <a:rect r="r" b="b" t="t" l="l"/>
            <a:pathLst>
              <a:path h="4793622" w="4980386">
                <a:moveTo>
                  <a:pt x="0" y="0"/>
                </a:moveTo>
                <a:lnTo>
                  <a:pt x="4980386" y="0"/>
                </a:lnTo>
                <a:lnTo>
                  <a:pt x="4980386" y="4793621"/>
                </a:lnTo>
                <a:lnTo>
                  <a:pt x="0" y="479362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0" id="20"/>
          <p:cNvGrpSpPr/>
          <p:nvPr/>
        </p:nvGrpSpPr>
        <p:grpSpPr>
          <a:xfrm rot="0">
            <a:off x="4963609" y="4656502"/>
            <a:ext cx="726258" cy="726258"/>
            <a:chOff x="0" y="0"/>
            <a:chExt cx="968344" cy="968344"/>
          </a:xfrm>
        </p:grpSpPr>
        <p:grpSp>
          <p:nvGrpSpPr>
            <p:cNvPr name="Group 21" id="21"/>
            <p:cNvGrpSpPr/>
            <p:nvPr/>
          </p:nvGrpSpPr>
          <p:grpSpPr>
            <a:xfrm rot="0">
              <a:off x="0" y="0"/>
              <a:ext cx="968344" cy="968344"/>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23" id="23"/>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24" id="24"/>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5</a:t>
              </a:r>
            </a:p>
          </p:txBody>
        </p:sp>
      </p:grpSp>
      <p:sp>
        <p:nvSpPr>
          <p:cNvPr name="TextBox 25" id="25"/>
          <p:cNvSpPr txBox="true"/>
          <p:nvPr/>
        </p:nvSpPr>
        <p:spPr>
          <a:xfrm rot="0">
            <a:off x="5485126" y="5588209"/>
            <a:ext cx="4268999" cy="2594610"/>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     Implementation Strategy</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Green Curriculum and                        Co-Curriculum</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Green Career Pathways</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Green Infrastructure</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Research and Innovation</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Eco-Friendly Practices</a:t>
            </a:r>
          </a:p>
        </p:txBody>
      </p:sp>
      <p:sp>
        <p:nvSpPr>
          <p:cNvPr name="Freeform 26" id="26"/>
          <p:cNvSpPr/>
          <p:nvPr/>
        </p:nvSpPr>
        <p:spPr>
          <a:xfrm flipH="false" flipV="false" rot="5724359">
            <a:off x="11848047" y="4655822"/>
            <a:ext cx="4885952" cy="4702729"/>
          </a:xfrm>
          <a:custGeom>
            <a:avLst/>
            <a:gdLst/>
            <a:ahLst/>
            <a:cxnLst/>
            <a:rect r="r" b="b" t="t" l="l"/>
            <a:pathLst>
              <a:path h="4702729" w="4885952">
                <a:moveTo>
                  <a:pt x="0" y="0"/>
                </a:moveTo>
                <a:lnTo>
                  <a:pt x="4885953" y="0"/>
                </a:lnTo>
                <a:lnTo>
                  <a:pt x="4885953" y="4702729"/>
                </a:lnTo>
                <a:lnTo>
                  <a:pt x="0" y="47027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7" id="27"/>
          <p:cNvSpPr/>
          <p:nvPr/>
        </p:nvSpPr>
        <p:spPr>
          <a:xfrm flipH="false" flipV="false" rot="5691677">
            <a:off x="11786586" y="4819050"/>
            <a:ext cx="4633568" cy="4459809"/>
          </a:xfrm>
          <a:custGeom>
            <a:avLst/>
            <a:gdLst/>
            <a:ahLst/>
            <a:cxnLst/>
            <a:rect r="r" b="b" t="t" l="l"/>
            <a:pathLst>
              <a:path h="4459809" w="4633568">
                <a:moveTo>
                  <a:pt x="0" y="0"/>
                </a:moveTo>
                <a:lnTo>
                  <a:pt x="4633568" y="0"/>
                </a:lnTo>
                <a:lnTo>
                  <a:pt x="4633568" y="4459809"/>
                </a:lnTo>
                <a:lnTo>
                  <a:pt x="0" y="4459809"/>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TextBox 28" id="28"/>
          <p:cNvSpPr txBox="true"/>
          <p:nvPr/>
        </p:nvSpPr>
        <p:spPr>
          <a:xfrm rot="0">
            <a:off x="12263144" y="5983200"/>
            <a:ext cx="4439733" cy="2594610"/>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     Key Enablers</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Capacity Building</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Monitoring and Evaluation</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Stakeholder Engagement and Collaboration</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Technology Integration</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Governance and Finance</a:t>
            </a:r>
          </a:p>
        </p:txBody>
      </p:sp>
      <p:grpSp>
        <p:nvGrpSpPr>
          <p:cNvPr name="Group 29" id="29"/>
          <p:cNvGrpSpPr/>
          <p:nvPr/>
        </p:nvGrpSpPr>
        <p:grpSpPr>
          <a:xfrm rot="0">
            <a:off x="412758" y="8642654"/>
            <a:ext cx="17875242" cy="1475094"/>
            <a:chOff x="0" y="0"/>
            <a:chExt cx="23833656" cy="1966792"/>
          </a:xfrm>
        </p:grpSpPr>
        <p:sp>
          <p:nvSpPr>
            <p:cNvPr name="AutoShape 30" id="30"/>
            <p:cNvSpPr/>
            <p:nvPr/>
          </p:nvSpPr>
          <p:spPr>
            <a:xfrm>
              <a:off x="2085352" y="983396"/>
              <a:ext cx="21748304" cy="0"/>
            </a:xfrm>
            <a:prstGeom prst="line">
              <a:avLst/>
            </a:prstGeom>
            <a:ln cap="flat" w="94959">
              <a:solidFill>
                <a:srgbClr val="0F887C"/>
              </a:solidFill>
              <a:prstDash val="solid"/>
              <a:headEnd type="none" len="sm" w="sm"/>
              <a:tailEnd type="none" len="sm" w="sm"/>
            </a:ln>
          </p:spPr>
        </p:sp>
        <p:sp>
          <p:nvSpPr>
            <p:cNvPr name="Freeform 31" id="31"/>
            <p:cNvSpPr/>
            <p:nvPr/>
          </p:nvSpPr>
          <p:spPr>
            <a:xfrm flipH="false" flipV="false" rot="0">
              <a:off x="0" y="0"/>
              <a:ext cx="1842228" cy="1966792"/>
            </a:xfrm>
            <a:custGeom>
              <a:avLst/>
              <a:gdLst/>
              <a:ahLst/>
              <a:cxnLst/>
              <a:rect r="r" b="b" t="t" l="l"/>
              <a:pathLst>
                <a:path h="1966792" w="1842228">
                  <a:moveTo>
                    <a:pt x="0" y="0"/>
                  </a:moveTo>
                  <a:lnTo>
                    <a:pt x="1842228" y="0"/>
                  </a:lnTo>
                  <a:lnTo>
                    <a:pt x="1842228" y="1966792"/>
                  </a:lnTo>
                  <a:lnTo>
                    <a:pt x="0" y="1966792"/>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grpSp>
      <p:sp>
        <p:nvSpPr>
          <p:cNvPr name="TextBox 32" id="32"/>
          <p:cNvSpPr txBox="true"/>
          <p:nvPr/>
        </p:nvSpPr>
        <p:spPr>
          <a:xfrm rot="0">
            <a:off x="623715" y="476875"/>
            <a:ext cx="5610965" cy="2521048"/>
          </a:xfrm>
          <a:prstGeom prst="rect">
            <a:avLst/>
          </a:prstGeom>
        </p:spPr>
        <p:txBody>
          <a:bodyPr anchor="t" rtlCol="false" tIns="0" lIns="0" bIns="0" rIns="0">
            <a:spAutoFit/>
          </a:bodyPr>
          <a:lstStyle/>
          <a:p>
            <a:pPr algn="ctr">
              <a:lnSpc>
                <a:spcPts val="9950"/>
              </a:lnSpc>
            </a:pPr>
            <a:r>
              <a:rPr lang="en-US" sz="7960" spc="-15">
                <a:solidFill>
                  <a:srgbClr val="00120B"/>
                </a:solidFill>
                <a:latin typeface="Lilita One"/>
                <a:ea typeface="Lilita One"/>
                <a:cs typeface="Lilita One"/>
                <a:sym typeface="Lilita One"/>
              </a:rPr>
              <a:t>TABLE OF CONTENTS</a:t>
            </a:r>
          </a:p>
        </p:txBody>
      </p:sp>
      <p:grpSp>
        <p:nvGrpSpPr>
          <p:cNvPr name="Group 33" id="33"/>
          <p:cNvGrpSpPr/>
          <p:nvPr/>
        </p:nvGrpSpPr>
        <p:grpSpPr>
          <a:xfrm rot="0">
            <a:off x="8417742" y="161371"/>
            <a:ext cx="726258" cy="726258"/>
            <a:chOff x="0" y="0"/>
            <a:chExt cx="968344" cy="968344"/>
          </a:xfrm>
        </p:grpSpPr>
        <p:grpSp>
          <p:nvGrpSpPr>
            <p:cNvPr name="Group 34" id="34"/>
            <p:cNvGrpSpPr/>
            <p:nvPr/>
          </p:nvGrpSpPr>
          <p:grpSpPr>
            <a:xfrm rot="0">
              <a:off x="0" y="0"/>
              <a:ext cx="968344" cy="968344"/>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36" id="36"/>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37" id="37"/>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1</a:t>
              </a:r>
            </a:p>
          </p:txBody>
        </p:sp>
      </p:grpSp>
      <p:grpSp>
        <p:nvGrpSpPr>
          <p:cNvPr name="Group 38" id="38"/>
          <p:cNvGrpSpPr/>
          <p:nvPr/>
        </p:nvGrpSpPr>
        <p:grpSpPr>
          <a:xfrm rot="0">
            <a:off x="12969957" y="161371"/>
            <a:ext cx="726258" cy="726258"/>
            <a:chOff x="0" y="0"/>
            <a:chExt cx="968344" cy="968344"/>
          </a:xfrm>
        </p:grpSpPr>
        <p:grpSp>
          <p:nvGrpSpPr>
            <p:cNvPr name="Group 39" id="39"/>
            <p:cNvGrpSpPr/>
            <p:nvPr/>
          </p:nvGrpSpPr>
          <p:grpSpPr>
            <a:xfrm rot="0">
              <a:off x="0" y="0"/>
              <a:ext cx="968344" cy="968344"/>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41" id="41"/>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42" id="42"/>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2</a:t>
              </a:r>
            </a:p>
          </p:txBody>
        </p:sp>
      </p:grpSp>
      <p:grpSp>
        <p:nvGrpSpPr>
          <p:cNvPr name="Group 43" id="43"/>
          <p:cNvGrpSpPr/>
          <p:nvPr/>
        </p:nvGrpSpPr>
        <p:grpSpPr>
          <a:xfrm rot="0">
            <a:off x="7619626" y="2436022"/>
            <a:ext cx="726258" cy="726258"/>
            <a:chOff x="0" y="0"/>
            <a:chExt cx="968344" cy="968344"/>
          </a:xfrm>
        </p:grpSpPr>
        <p:grpSp>
          <p:nvGrpSpPr>
            <p:cNvPr name="Group 44" id="44"/>
            <p:cNvGrpSpPr/>
            <p:nvPr/>
          </p:nvGrpSpPr>
          <p:grpSpPr>
            <a:xfrm rot="0">
              <a:off x="0" y="0"/>
              <a:ext cx="968344" cy="968344"/>
              <a:chOff x="0" y="0"/>
              <a:chExt cx="812800" cy="812800"/>
            </a:xfrm>
          </p:grpSpPr>
          <p:sp>
            <p:nvSpPr>
              <p:cNvPr name="Freeform 45" id="4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46" id="46"/>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47" id="47"/>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3</a:t>
              </a:r>
            </a:p>
          </p:txBody>
        </p:sp>
      </p:grpSp>
      <p:grpSp>
        <p:nvGrpSpPr>
          <p:cNvPr name="Group 48" id="48"/>
          <p:cNvGrpSpPr/>
          <p:nvPr/>
        </p:nvGrpSpPr>
        <p:grpSpPr>
          <a:xfrm rot="0">
            <a:off x="15596416" y="1523945"/>
            <a:ext cx="726258" cy="726258"/>
            <a:chOff x="0" y="0"/>
            <a:chExt cx="968344" cy="968344"/>
          </a:xfrm>
        </p:grpSpPr>
        <p:grpSp>
          <p:nvGrpSpPr>
            <p:cNvPr name="Group 49" id="49"/>
            <p:cNvGrpSpPr/>
            <p:nvPr/>
          </p:nvGrpSpPr>
          <p:grpSpPr>
            <a:xfrm rot="0">
              <a:off x="0" y="0"/>
              <a:ext cx="968344" cy="968344"/>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51" id="51"/>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52" id="52"/>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4</a:t>
              </a:r>
            </a:p>
          </p:txBody>
        </p:sp>
      </p:grpSp>
      <p:grpSp>
        <p:nvGrpSpPr>
          <p:cNvPr name="Group 53" id="53"/>
          <p:cNvGrpSpPr/>
          <p:nvPr/>
        </p:nvGrpSpPr>
        <p:grpSpPr>
          <a:xfrm rot="0">
            <a:off x="15630082" y="4782510"/>
            <a:ext cx="726258" cy="726258"/>
            <a:chOff x="0" y="0"/>
            <a:chExt cx="968344" cy="968344"/>
          </a:xfrm>
        </p:grpSpPr>
        <p:grpSp>
          <p:nvGrpSpPr>
            <p:cNvPr name="Group 54" id="54"/>
            <p:cNvGrpSpPr/>
            <p:nvPr/>
          </p:nvGrpSpPr>
          <p:grpSpPr>
            <a:xfrm rot="0">
              <a:off x="0" y="0"/>
              <a:ext cx="968344" cy="968344"/>
              <a:chOff x="0" y="0"/>
              <a:chExt cx="812800" cy="812800"/>
            </a:xfrm>
          </p:grpSpPr>
          <p:sp>
            <p:nvSpPr>
              <p:cNvPr name="Freeform 55" id="5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56" id="56"/>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57" id="57"/>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6</a:t>
              </a:r>
            </a:p>
          </p:txBody>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grpSp>
        <p:nvGrpSpPr>
          <p:cNvPr name="Group 2" id="2"/>
          <p:cNvGrpSpPr/>
          <p:nvPr/>
        </p:nvGrpSpPr>
        <p:grpSpPr>
          <a:xfrm rot="0">
            <a:off x="2449225" y="2143370"/>
            <a:ext cx="10761721" cy="1938283"/>
            <a:chOff x="0" y="0"/>
            <a:chExt cx="3869393" cy="696913"/>
          </a:xfrm>
        </p:grpSpPr>
        <p:sp>
          <p:nvSpPr>
            <p:cNvPr name="Freeform 3" id="3"/>
            <p:cNvSpPr/>
            <p:nvPr/>
          </p:nvSpPr>
          <p:spPr>
            <a:xfrm flipH="false" flipV="false" rot="0">
              <a:off x="0" y="0"/>
              <a:ext cx="3869392" cy="696913"/>
            </a:xfrm>
            <a:custGeom>
              <a:avLst/>
              <a:gdLst/>
              <a:ahLst/>
              <a:cxnLst/>
              <a:rect r="r" b="b" t="t" l="l"/>
              <a:pathLst>
                <a:path h="696913" w="3869392">
                  <a:moveTo>
                    <a:pt x="7194" y="0"/>
                  </a:moveTo>
                  <a:lnTo>
                    <a:pt x="3862199" y="0"/>
                  </a:lnTo>
                  <a:cubicBezTo>
                    <a:pt x="3864106" y="0"/>
                    <a:pt x="3865937" y="758"/>
                    <a:pt x="3867285" y="2107"/>
                  </a:cubicBezTo>
                  <a:cubicBezTo>
                    <a:pt x="3868634" y="3456"/>
                    <a:pt x="3869392" y="5286"/>
                    <a:pt x="3869392" y="7194"/>
                  </a:cubicBezTo>
                  <a:lnTo>
                    <a:pt x="3869392" y="689719"/>
                  </a:lnTo>
                  <a:cubicBezTo>
                    <a:pt x="3869392" y="691627"/>
                    <a:pt x="3868634" y="693456"/>
                    <a:pt x="3867285" y="694806"/>
                  </a:cubicBezTo>
                  <a:cubicBezTo>
                    <a:pt x="3865937" y="696155"/>
                    <a:pt x="3864106" y="696913"/>
                    <a:pt x="3862199" y="696913"/>
                  </a:cubicBezTo>
                  <a:lnTo>
                    <a:pt x="7194" y="696913"/>
                  </a:lnTo>
                  <a:cubicBezTo>
                    <a:pt x="5286" y="696913"/>
                    <a:pt x="3456" y="696155"/>
                    <a:pt x="2107" y="694806"/>
                  </a:cubicBezTo>
                  <a:cubicBezTo>
                    <a:pt x="758" y="693456"/>
                    <a:pt x="0" y="691627"/>
                    <a:pt x="0" y="689719"/>
                  </a:cubicBezTo>
                  <a:lnTo>
                    <a:pt x="0" y="7194"/>
                  </a:lnTo>
                  <a:cubicBezTo>
                    <a:pt x="0" y="5286"/>
                    <a:pt x="758" y="3456"/>
                    <a:pt x="2107" y="2107"/>
                  </a:cubicBezTo>
                  <a:cubicBezTo>
                    <a:pt x="3456" y="758"/>
                    <a:pt x="5286" y="0"/>
                    <a:pt x="7194" y="0"/>
                  </a:cubicBezTo>
                  <a:close/>
                </a:path>
              </a:pathLst>
            </a:custGeom>
            <a:solidFill>
              <a:srgbClr val="FAFAFA">
                <a:alpha val="70980"/>
              </a:srgbClr>
            </a:solidFill>
          </p:spPr>
        </p:sp>
        <p:sp>
          <p:nvSpPr>
            <p:cNvPr name="TextBox 4" id="4"/>
            <p:cNvSpPr txBox="true"/>
            <p:nvPr/>
          </p:nvSpPr>
          <p:spPr>
            <a:xfrm>
              <a:off x="0" y="-28575"/>
              <a:ext cx="3869393" cy="725488"/>
            </a:xfrm>
            <a:prstGeom prst="rect">
              <a:avLst/>
            </a:prstGeom>
          </p:spPr>
          <p:txBody>
            <a:bodyPr anchor="ctr" rtlCol="false" tIns="71846" lIns="71846" bIns="71846" rIns="71846"/>
            <a:lstStyle/>
            <a:p>
              <a:pPr algn="ctr">
                <a:lnSpc>
                  <a:spcPts val="2376"/>
                </a:lnSpc>
              </a:pPr>
            </a:p>
          </p:txBody>
        </p:sp>
      </p:grpSp>
      <p:sp>
        <p:nvSpPr>
          <p:cNvPr name="Freeform 5" id="5"/>
          <p:cNvSpPr/>
          <p:nvPr/>
        </p:nvSpPr>
        <p:spPr>
          <a:xfrm flipH="false" flipV="false" rot="0">
            <a:off x="45176" y="1069677"/>
            <a:ext cx="6052039" cy="8443003"/>
          </a:xfrm>
          <a:custGeom>
            <a:avLst/>
            <a:gdLst/>
            <a:ahLst/>
            <a:cxnLst/>
            <a:rect r="r" b="b" t="t" l="l"/>
            <a:pathLst>
              <a:path h="8443003" w="6052039">
                <a:moveTo>
                  <a:pt x="0" y="0"/>
                </a:moveTo>
                <a:lnTo>
                  <a:pt x="6052039" y="0"/>
                </a:lnTo>
                <a:lnTo>
                  <a:pt x="6052039" y="8443003"/>
                </a:lnTo>
                <a:lnTo>
                  <a:pt x="0" y="8443003"/>
                </a:lnTo>
                <a:lnTo>
                  <a:pt x="0" y="0"/>
                </a:lnTo>
                <a:close/>
              </a:path>
            </a:pathLst>
          </a:custGeom>
          <a:blipFill>
            <a:blip r:embed="rId2">
              <a:alphaModFix amt="25000"/>
            </a:blip>
            <a:stretch>
              <a:fillRect l="-33490" t="-55819" r="-50944" b="-20667"/>
            </a:stretch>
          </a:blipFill>
        </p:spPr>
      </p:sp>
      <p:sp>
        <p:nvSpPr>
          <p:cNvPr name="Freeform 6" id="6"/>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7" id="7"/>
          <p:cNvSpPr/>
          <p:nvPr/>
        </p:nvSpPr>
        <p:spPr>
          <a:xfrm flipV="true">
            <a:off x="-134955" y="1019398"/>
            <a:ext cx="19345610" cy="18604"/>
          </a:xfrm>
          <a:prstGeom prst="line">
            <a:avLst/>
          </a:prstGeom>
          <a:ln cap="flat" w="47625">
            <a:solidFill>
              <a:srgbClr val="0F887C"/>
            </a:solidFill>
            <a:prstDash val="solid"/>
            <a:headEnd type="none" len="sm" w="sm"/>
            <a:tailEnd type="none" len="sm" w="sm"/>
          </a:ln>
        </p:spPr>
      </p:sp>
      <p:sp>
        <p:nvSpPr>
          <p:cNvPr name="Freeform 8" id="8"/>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11519521" y="636773"/>
            <a:ext cx="5739779" cy="1444060"/>
            <a:chOff x="0" y="0"/>
            <a:chExt cx="7653039" cy="1925413"/>
          </a:xfrm>
        </p:grpSpPr>
        <p:grpSp>
          <p:nvGrpSpPr>
            <p:cNvPr name="Group 10" id="10"/>
            <p:cNvGrpSpPr/>
            <p:nvPr/>
          </p:nvGrpSpPr>
          <p:grpSpPr>
            <a:xfrm rot="0">
              <a:off x="0" y="0"/>
              <a:ext cx="7653039" cy="1925413"/>
              <a:chOff x="0" y="0"/>
              <a:chExt cx="2510999" cy="631737"/>
            </a:xfrm>
          </p:grpSpPr>
          <p:sp>
            <p:nvSpPr>
              <p:cNvPr name="Freeform 11" id="11"/>
              <p:cNvSpPr/>
              <p:nvPr/>
            </p:nvSpPr>
            <p:spPr>
              <a:xfrm flipH="false" flipV="false" rot="0">
                <a:off x="0" y="0"/>
                <a:ext cx="2510998" cy="631737"/>
              </a:xfrm>
              <a:custGeom>
                <a:avLst/>
                <a:gdLst/>
                <a:ahLst/>
                <a:cxnLst/>
                <a:rect r="r" b="b" t="t" l="l"/>
                <a:pathLst>
                  <a:path h="631737" w="2510998">
                    <a:moveTo>
                      <a:pt x="18883" y="0"/>
                    </a:moveTo>
                    <a:lnTo>
                      <a:pt x="2492115" y="0"/>
                    </a:lnTo>
                    <a:cubicBezTo>
                      <a:pt x="2497123" y="0"/>
                      <a:pt x="2501926" y="1990"/>
                      <a:pt x="2505468" y="5531"/>
                    </a:cubicBezTo>
                    <a:cubicBezTo>
                      <a:pt x="2509009" y="9072"/>
                      <a:pt x="2510998" y="13875"/>
                      <a:pt x="2510998" y="18883"/>
                    </a:cubicBezTo>
                    <a:lnTo>
                      <a:pt x="2510998" y="612854"/>
                    </a:lnTo>
                    <a:cubicBezTo>
                      <a:pt x="2510998" y="623283"/>
                      <a:pt x="2502544" y="631737"/>
                      <a:pt x="2492115" y="631737"/>
                    </a:cubicBezTo>
                    <a:lnTo>
                      <a:pt x="18883" y="631737"/>
                    </a:lnTo>
                    <a:cubicBezTo>
                      <a:pt x="8454" y="631737"/>
                      <a:pt x="0" y="623283"/>
                      <a:pt x="0" y="612854"/>
                    </a:cubicBezTo>
                    <a:lnTo>
                      <a:pt x="0" y="18883"/>
                    </a:lnTo>
                    <a:cubicBezTo>
                      <a:pt x="0" y="13875"/>
                      <a:pt x="1990" y="9072"/>
                      <a:pt x="5531" y="5531"/>
                    </a:cubicBezTo>
                    <a:cubicBezTo>
                      <a:pt x="9072" y="1990"/>
                      <a:pt x="13875" y="0"/>
                      <a:pt x="18883" y="0"/>
                    </a:cubicBezTo>
                    <a:close/>
                  </a:path>
                </a:pathLst>
              </a:custGeom>
              <a:solidFill>
                <a:srgbClr val="FAFAFA"/>
              </a:solidFill>
              <a:ln w="142875" cap="sq">
                <a:solidFill>
                  <a:srgbClr val="069C87"/>
                </a:solidFill>
                <a:prstDash val="solid"/>
                <a:miter/>
              </a:ln>
            </p:spPr>
          </p:sp>
          <p:sp>
            <p:nvSpPr>
              <p:cNvPr name="TextBox 12" id="12"/>
              <p:cNvSpPr txBox="true"/>
              <p:nvPr/>
            </p:nvSpPr>
            <p:spPr>
              <a:xfrm>
                <a:off x="0" y="19050"/>
                <a:ext cx="2510999" cy="612687"/>
              </a:xfrm>
              <a:prstGeom prst="rect">
                <a:avLst/>
              </a:prstGeom>
            </p:spPr>
            <p:txBody>
              <a:bodyPr anchor="ctr" rtlCol="false" tIns="53768" lIns="53768" bIns="53768" rIns="53768"/>
              <a:lstStyle/>
              <a:p>
                <a:pPr algn="ctr">
                  <a:lnSpc>
                    <a:spcPts val="1615"/>
                  </a:lnSpc>
                </a:pPr>
              </a:p>
            </p:txBody>
          </p:sp>
        </p:grpSp>
        <p:sp>
          <p:nvSpPr>
            <p:cNvPr name="TextBox 13" id="13"/>
            <p:cNvSpPr txBox="true"/>
            <p:nvPr/>
          </p:nvSpPr>
          <p:spPr>
            <a:xfrm rot="0">
              <a:off x="820111" y="537140"/>
              <a:ext cx="6012818" cy="871770"/>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KEY ENABLERS</a:t>
              </a:r>
            </a:p>
          </p:txBody>
        </p:sp>
      </p:grpSp>
      <p:grpSp>
        <p:nvGrpSpPr>
          <p:cNvPr name="Group 14" id="14"/>
          <p:cNvGrpSpPr/>
          <p:nvPr/>
        </p:nvGrpSpPr>
        <p:grpSpPr>
          <a:xfrm rot="0">
            <a:off x="510103" y="2512794"/>
            <a:ext cx="16798087" cy="903611"/>
            <a:chOff x="0" y="0"/>
            <a:chExt cx="4483747" cy="241192"/>
          </a:xfrm>
        </p:grpSpPr>
        <p:sp>
          <p:nvSpPr>
            <p:cNvPr name="Freeform 15" id="15"/>
            <p:cNvSpPr/>
            <p:nvPr/>
          </p:nvSpPr>
          <p:spPr>
            <a:xfrm flipH="false" flipV="false" rot="0">
              <a:off x="0" y="0"/>
              <a:ext cx="4483746" cy="241192"/>
            </a:xfrm>
            <a:custGeom>
              <a:avLst/>
              <a:gdLst/>
              <a:ahLst/>
              <a:cxnLst/>
              <a:rect r="r" b="b" t="t" l="l"/>
              <a:pathLst>
                <a:path h="241192" w="4483746">
                  <a:moveTo>
                    <a:pt x="6452" y="0"/>
                  </a:moveTo>
                  <a:lnTo>
                    <a:pt x="4477294" y="0"/>
                  </a:lnTo>
                  <a:cubicBezTo>
                    <a:pt x="4479005" y="0"/>
                    <a:pt x="4480647" y="680"/>
                    <a:pt x="4481857" y="1890"/>
                  </a:cubicBezTo>
                  <a:cubicBezTo>
                    <a:pt x="4483067" y="3100"/>
                    <a:pt x="4483746" y="4741"/>
                    <a:pt x="4483746" y="6452"/>
                  </a:cubicBezTo>
                  <a:lnTo>
                    <a:pt x="4483746" y="234740"/>
                  </a:lnTo>
                  <a:cubicBezTo>
                    <a:pt x="4483746" y="238303"/>
                    <a:pt x="4480858" y="241192"/>
                    <a:pt x="4477294" y="241192"/>
                  </a:cubicBezTo>
                  <a:lnTo>
                    <a:pt x="6452" y="241192"/>
                  </a:lnTo>
                  <a:cubicBezTo>
                    <a:pt x="4741" y="241192"/>
                    <a:pt x="3100" y="240512"/>
                    <a:pt x="1890" y="239302"/>
                  </a:cubicBezTo>
                  <a:cubicBezTo>
                    <a:pt x="680" y="238092"/>
                    <a:pt x="0" y="236451"/>
                    <a:pt x="0" y="234740"/>
                  </a:cubicBezTo>
                  <a:lnTo>
                    <a:pt x="0" y="6452"/>
                  </a:lnTo>
                  <a:cubicBezTo>
                    <a:pt x="0" y="4741"/>
                    <a:pt x="680" y="3100"/>
                    <a:pt x="1890" y="1890"/>
                  </a:cubicBezTo>
                  <a:cubicBezTo>
                    <a:pt x="3100" y="680"/>
                    <a:pt x="4741" y="0"/>
                    <a:pt x="6452" y="0"/>
                  </a:cubicBezTo>
                  <a:close/>
                </a:path>
              </a:pathLst>
            </a:custGeom>
            <a:solidFill>
              <a:srgbClr val="3A777B">
                <a:alpha val="67843"/>
              </a:srgbClr>
            </a:solidFill>
            <a:ln cap="sq">
              <a:noFill/>
              <a:prstDash val="solid"/>
              <a:miter/>
            </a:ln>
          </p:spPr>
        </p:sp>
        <p:sp>
          <p:nvSpPr>
            <p:cNvPr name="TextBox 16" id="16"/>
            <p:cNvSpPr txBox="true"/>
            <p:nvPr/>
          </p:nvSpPr>
          <p:spPr>
            <a:xfrm>
              <a:off x="0" y="-57150"/>
              <a:ext cx="4483747" cy="298342"/>
            </a:xfrm>
            <a:prstGeom prst="rect">
              <a:avLst/>
            </a:prstGeom>
          </p:spPr>
          <p:txBody>
            <a:bodyPr anchor="ctr" rtlCol="false" tIns="71846" lIns="71846" bIns="71846" rIns="71846"/>
            <a:lstStyle/>
            <a:p>
              <a:pPr algn="ctr">
                <a:lnSpc>
                  <a:spcPts val="3775"/>
                </a:lnSpc>
              </a:pPr>
            </a:p>
          </p:txBody>
        </p:sp>
      </p:grpSp>
      <p:sp>
        <p:nvSpPr>
          <p:cNvPr name="TextBox 17" id="17"/>
          <p:cNvSpPr txBox="true"/>
          <p:nvPr/>
        </p:nvSpPr>
        <p:spPr>
          <a:xfrm rot="0">
            <a:off x="1028700" y="2581694"/>
            <a:ext cx="16010058"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Technology plays a big role </a:t>
            </a:r>
            <a:r>
              <a:rPr lang="en-US" sz="2100">
                <a:solidFill>
                  <a:srgbClr val="FFFFFF"/>
                </a:solidFill>
                <a:latin typeface="Open Sans 1"/>
                <a:ea typeface="Open Sans 1"/>
                <a:cs typeface="Open Sans 1"/>
                <a:sym typeface="Open Sans 1"/>
              </a:rPr>
              <a:t>in making education greener, smarter and more efficient. It supports learni</a:t>
            </a:r>
            <a:r>
              <a:rPr lang="en-US" sz="2100">
                <a:solidFill>
                  <a:srgbClr val="FFFFFF"/>
                </a:solidFill>
                <a:latin typeface="Open Sans 1"/>
                <a:ea typeface="Open Sans 1"/>
                <a:cs typeface="Open Sans 1"/>
                <a:sym typeface="Open Sans 1"/>
              </a:rPr>
              <a:t>ng, monitoring and decision-making across schools and institutions.</a:t>
            </a:r>
          </a:p>
        </p:txBody>
      </p:sp>
      <p:grpSp>
        <p:nvGrpSpPr>
          <p:cNvPr name="Group 18" id="18"/>
          <p:cNvGrpSpPr/>
          <p:nvPr/>
        </p:nvGrpSpPr>
        <p:grpSpPr>
          <a:xfrm rot="0">
            <a:off x="167234" y="4158776"/>
            <a:ext cx="5698913" cy="4212215"/>
            <a:chOff x="0" y="0"/>
            <a:chExt cx="1521154" cy="1124325"/>
          </a:xfrm>
        </p:grpSpPr>
        <p:sp>
          <p:nvSpPr>
            <p:cNvPr name="Freeform 19" id="19"/>
            <p:cNvSpPr/>
            <p:nvPr/>
          </p:nvSpPr>
          <p:spPr>
            <a:xfrm flipH="false" flipV="false" rot="0">
              <a:off x="0" y="0"/>
              <a:ext cx="1521154" cy="1124325"/>
            </a:xfrm>
            <a:custGeom>
              <a:avLst/>
              <a:gdLst/>
              <a:ahLst/>
              <a:cxnLst/>
              <a:rect r="r" b="b" t="t" l="l"/>
              <a:pathLst>
                <a:path h="1124325" w="1521154">
                  <a:moveTo>
                    <a:pt x="19019" y="0"/>
                  </a:moveTo>
                  <a:lnTo>
                    <a:pt x="1502136" y="0"/>
                  </a:lnTo>
                  <a:cubicBezTo>
                    <a:pt x="1512639" y="0"/>
                    <a:pt x="1521154" y="8515"/>
                    <a:pt x="1521154" y="19019"/>
                  </a:cubicBezTo>
                  <a:lnTo>
                    <a:pt x="1521154" y="1105306"/>
                  </a:lnTo>
                  <a:cubicBezTo>
                    <a:pt x="1521154" y="1115810"/>
                    <a:pt x="1512639" y="1124325"/>
                    <a:pt x="1502136" y="1124325"/>
                  </a:cubicBezTo>
                  <a:lnTo>
                    <a:pt x="19019" y="1124325"/>
                  </a:lnTo>
                  <a:cubicBezTo>
                    <a:pt x="8515" y="1124325"/>
                    <a:pt x="0" y="1115810"/>
                    <a:pt x="0" y="1105306"/>
                  </a:cubicBezTo>
                  <a:lnTo>
                    <a:pt x="0" y="19019"/>
                  </a:lnTo>
                  <a:cubicBezTo>
                    <a:pt x="0" y="8515"/>
                    <a:pt x="8515" y="0"/>
                    <a:pt x="19019" y="0"/>
                  </a:cubicBezTo>
                  <a:close/>
                </a:path>
              </a:pathLst>
            </a:custGeom>
            <a:solidFill>
              <a:srgbClr val="FAFAFA">
                <a:alpha val="87843"/>
              </a:srgbClr>
            </a:solidFill>
            <a:ln cap="sq">
              <a:noFill/>
              <a:prstDash val="solid"/>
              <a:miter/>
            </a:ln>
          </p:spPr>
        </p:sp>
        <p:sp>
          <p:nvSpPr>
            <p:cNvPr name="TextBox 20" id="20"/>
            <p:cNvSpPr txBox="true"/>
            <p:nvPr/>
          </p:nvSpPr>
          <p:spPr>
            <a:xfrm>
              <a:off x="0" y="-57150"/>
              <a:ext cx="1521154" cy="1181475"/>
            </a:xfrm>
            <a:prstGeom prst="rect">
              <a:avLst/>
            </a:prstGeom>
          </p:spPr>
          <p:txBody>
            <a:bodyPr anchor="ctr" rtlCol="false" tIns="71846" lIns="71846" bIns="71846" rIns="71846"/>
            <a:lstStyle/>
            <a:p>
              <a:pPr algn="ctr">
                <a:lnSpc>
                  <a:spcPts val="3775"/>
                </a:lnSpc>
              </a:pPr>
            </a:p>
          </p:txBody>
        </p:sp>
      </p:grpSp>
      <p:sp>
        <p:nvSpPr>
          <p:cNvPr name="TextBox 21" id="21"/>
          <p:cNvSpPr txBox="true"/>
          <p:nvPr/>
        </p:nvSpPr>
        <p:spPr>
          <a:xfrm rot="0">
            <a:off x="455261" y="4862892"/>
            <a:ext cx="5122860" cy="3328035"/>
          </a:xfrm>
          <a:prstGeom prst="rect">
            <a:avLst/>
          </a:prstGeom>
        </p:spPr>
        <p:txBody>
          <a:bodyPr anchor="t" rtlCol="false" tIns="0" lIns="0" bIns="0" rIns="0">
            <a:spAutoFit/>
          </a:bodyPr>
          <a:lstStyle/>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Use online platforms, apps and games to teach env</a:t>
            </a:r>
            <a:r>
              <a:rPr lang="en-US" sz="2100">
                <a:solidFill>
                  <a:srgbClr val="000000"/>
                </a:solidFill>
                <a:latin typeface="Open Sans 1"/>
                <a:ea typeface="Open Sans 1"/>
                <a:cs typeface="Open Sans 1"/>
                <a:sym typeface="Open Sans 1"/>
              </a:rPr>
              <a:t>ironmental topics.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Create digital libraries for green resources.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Encourage collaboration between schools on eco-projects.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Build</a:t>
            </a:r>
            <a:r>
              <a:rPr lang="en-US" sz="2100">
                <a:solidFill>
                  <a:srgbClr val="000000"/>
                </a:solidFill>
                <a:latin typeface="Open Sans 1"/>
                <a:ea typeface="Open Sans 1"/>
                <a:cs typeface="Open Sans 1"/>
                <a:sym typeface="Open Sans 1"/>
              </a:rPr>
              <a:t> students’ digital literacy and  sustainability skills so they become responsible digital citizens.</a:t>
            </a:r>
          </a:p>
        </p:txBody>
      </p:sp>
      <p:sp>
        <p:nvSpPr>
          <p:cNvPr name="Freeform 22" id="22"/>
          <p:cNvSpPr/>
          <p:nvPr/>
        </p:nvSpPr>
        <p:spPr>
          <a:xfrm flipH="false" flipV="false" rot="-1955866">
            <a:off x="8803553" y="1615089"/>
            <a:ext cx="10314590" cy="9107212"/>
          </a:xfrm>
          <a:custGeom>
            <a:avLst/>
            <a:gdLst/>
            <a:ahLst/>
            <a:cxnLst/>
            <a:rect r="r" b="b" t="t" l="l"/>
            <a:pathLst>
              <a:path h="9107212" w="10314590">
                <a:moveTo>
                  <a:pt x="0" y="0"/>
                </a:moveTo>
                <a:lnTo>
                  <a:pt x="10314590" y="0"/>
                </a:lnTo>
                <a:lnTo>
                  <a:pt x="10314590" y="9107212"/>
                </a:lnTo>
                <a:lnTo>
                  <a:pt x="0" y="9107212"/>
                </a:lnTo>
                <a:lnTo>
                  <a:pt x="0" y="0"/>
                </a:lnTo>
                <a:close/>
              </a:path>
            </a:pathLst>
          </a:custGeom>
          <a:blipFill>
            <a:blip r:embed="rId6">
              <a:alphaModFix amt="25000"/>
            </a:blip>
            <a:stretch>
              <a:fillRect l="0" t="0" r="0" b="-22938"/>
            </a:stretch>
          </a:blipFill>
        </p:spPr>
      </p:sp>
      <p:grpSp>
        <p:nvGrpSpPr>
          <p:cNvPr name="Group 23" id="23"/>
          <p:cNvGrpSpPr/>
          <p:nvPr/>
        </p:nvGrpSpPr>
        <p:grpSpPr>
          <a:xfrm rot="0">
            <a:off x="6305326" y="4218882"/>
            <a:ext cx="6106124" cy="4719692"/>
            <a:chOff x="0" y="0"/>
            <a:chExt cx="1629847" cy="1259780"/>
          </a:xfrm>
        </p:grpSpPr>
        <p:sp>
          <p:nvSpPr>
            <p:cNvPr name="Freeform 24" id="24"/>
            <p:cNvSpPr/>
            <p:nvPr/>
          </p:nvSpPr>
          <p:spPr>
            <a:xfrm flipH="false" flipV="false" rot="0">
              <a:off x="0" y="0"/>
              <a:ext cx="1629847" cy="1259780"/>
            </a:xfrm>
            <a:custGeom>
              <a:avLst/>
              <a:gdLst/>
              <a:ahLst/>
              <a:cxnLst/>
              <a:rect r="r" b="b" t="t" l="l"/>
              <a:pathLst>
                <a:path h="1259780" w="1629847">
                  <a:moveTo>
                    <a:pt x="17751" y="0"/>
                  </a:moveTo>
                  <a:lnTo>
                    <a:pt x="1612096" y="0"/>
                  </a:lnTo>
                  <a:cubicBezTo>
                    <a:pt x="1621900" y="0"/>
                    <a:pt x="1629847" y="7947"/>
                    <a:pt x="1629847" y="17751"/>
                  </a:cubicBezTo>
                  <a:lnTo>
                    <a:pt x="1629847" y="1242030"/>
                  </a:lnTo>
                  <a:cubicBezTo>
                    <a:pt x="1629847" y="1246738"/>
                    <a:pt x="1627977" y="1251253"/>
                    <a:pt x="1624648" y="1254581"/>
                  </a:cubicBezTo>
                  <a:cubicBezTo>
                    <a:pt x="1621319" y="1257910"/>
                    <a:pt x="1616804" y="1259780"/>
                    <a:pt x="1612096" y="1259780"/>
                  </a:cubicBezTo>
                  <a:lnTo>
                    <a:pt x="17751" y="1259780"/>
                  </a:lnTo>
                  <a:cubicBezTo>
                    <a:pt x="13043" y="1259780"/>
                    <a:pt x="8528" y="1257910"/>
                    <a:pt x="5199" y="1254581"/>
                  </a:cubicBezTo>
                  <a:cubicBezTo>
                    <a:pt x="1870" y="1251253"/>
                    <a:pt x="0" y="1246738"/>
                    <a:pt x="0" y="1242030"/>
                  </a:cubicBezTo>
                  <a:lnTo>
                    <a:pt x="0" y="17751"/>
                  </a:lnTo>
                  <a:cubicBezTo>
                    <a:pt x="0" y="13043"/>
                    <a:pt x="1870" y="8528"/>
                    <a:pt x="5199" y="5199"/>
                  </a:cubicBezTo>
                  <a:cubicBezTo>
                    <a:pt x="8528" y="1870"/>
                    <a:pt x="13043" y="0"/>
                    <a:pt x="17751" y="0"/>
                  </a:cubicBezTo>
                  <a:close/>
                </a:path>
              </a:pathLst>
            </a:custGeom>
            <a:solidFill>
              <a:srgbClr val="FAFAFA">
                <a:alpha val="87843"/>
              </a:srgbClr>
            </a:solidFill>
            <a:ln cap="sq">
              <a:noFill/>
              <a:prstDash val="solid"/>
              <a:miter/>
            </a:ln>
          </p:spPr>
        </p:sp>
        <p:sp>
          <p:nvSpPr>
            <p:cNvPr name="TextBox 25" id="25"/>
            <p:cNvSpPr txBox="true"/>
            <p:nvPr/>
          </p:nvSpPr>
          <p:spPr>
            <a:xfrm>
              <a:off x="0" y="-57150"/>
              <a:ext cx="1629847" cy="1316930"/>
            </a:xfrm>
            <a:prstGeom prst="rect">
              <a:avLst/>
            </a:prstGeom>
          </p:spPr>
          <p:txBody>
            <a:bodyPr anchor="ctr" rtlCol="false" tIns="71846" lIns="71846" bIns="71846" rIns="71846"/>
            <a:lstStyle/>
            <a:p>
              <a:pPr algn="ctr">
                <a:lnSpc>
                  <a:spcPts val="3775"/>
                </a:lnSpc>
              </a:pPr>
            </a:p>
          </p:txBody>
        </p:sp>
      </p:grpSp>
      <p:sp>
        <p:nvSpPr>
          <p:cNvPr name="TextBox 26" id="26"/>
          <p:cNvSpPr txBox="true"/>
          <p:nvPr/>
        </p:nvSpPr>
        <p:spPr>
          <a:xfrm rot="0">
            <a:off x="6380142" y="4992373"/>
            <a:ext cx="5736067" cy="4070985"/>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Use digital tools to monitor:</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Energy use ⚡</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Water use 💧</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Waste generation 🗑️</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Ca</a:t>
            </a:r>
            <a:r>
              <a:rPr lang="en-US" sz="2100">
                <a:solidFill>
                  <a:srgbClr val="000000"/>
                </a:solidFill>
                <a:latin typeface="Open Sans 1"/>
                <a:ea typeface="Open Sans 1"/>
                <a:cs typeface="Open Sans 1"/>
                <a:sym typeface="Open Sans 1"/>
              </a:rPr>
              <a:t>rbon footprint 🌍</a:t>
            </a:r>
          </a:p>
          <a:p>
            <a:pPr algn="just">
              <a:lnSpc>
                <a:spcPts val="2940"/>
              </a:lnSpc>
            </a:pPr>
          </a:p>
          <a:p>
            <a:pPr algn="just">
              <a:lnSpc>
                <a:spcPts val="2940"/>
              </a:lnSpc>
            </a:pPr>
            <a:r>
              <a:rPr lang="en-US" sz="2100">
                <a:solidFill>
                  <a:srgbClr val="000000"/>
                </a:solidFill>
                <a:latin typeface="Open Sans 1"/>
                <a:ea typeface="Open Sans 1"/>
                <a:cs typeface="Open Sans 1"/>
                <a:sym typeface="Open Sans 1"/>
              </a:rPr>
              <a:t>It can help schools set targets, track performance and train students in awareness and responsibility through a</a:t>
            </a:r>
            <a:r>
              <a:rPr lang="en-US" sz="2100">
                <a:solidFill>
                  <a:srgbClr val="000000"/>
                </a:solidFill>
                <a:latin typeface="Open Sans 1"/>
                <a:ea typeface="Open Sans 1"/>
                <a:cs typeface="Open Sans 1"/>
                <a:sym typeface="Open Sans 1"/>
              </a:rPr>
              <a:t> central reporting system.</a:t>
            </a:r>
          </a:p>
          <a:p>
            <a:pPr algn="just">
              <a:lnSpc>
                <a:spcPts val="2940"/>
              </a:lnSpc>
            </a:pPr>
          </a:p>
        </p:txBody>
      </p:sp>
      <p:grpSp>
        <p:nvGrpSpPr>
          <p:cNvPr name="Group 27" id="27"/>
          <p:cNvGrpSpPr/>
          <p:nvPr/>
        </p:nvGrpSpPr>
        <p:grpSpPr>
          <a:xfrm rot="0">
            <a:off x="766007" y="3810133"/>
            <a:ext cx="4372483" cy="697287"/>
            <a:chOff x="0" y="0"/>
            <a:chExt cx="714005" cy="113864"/>
          </a:xfrm>
        </p:grpSpPr>
        <p:sp>
          <p:nvSpPr>
            <p:cNvPr name="Freeform 28" id="28"/>
            <p:cNvSpPr/>
            <p:nvPr/>
          </p:nvSpPr>
          <p:spPr>
            <a:xfrm flipH="false" flipV="false" rot="0">
              <a:off x="0" y="0"/>
              <a:ext cx="714005" cy="113863"/>
            </a:xfrm>
            <a:custGeom>
              <a:avLst/>
              <a:gdLst/>
              <a:ahLst/>
              <a:cxnLst/>
              <a:rect r="r" b="b" t="t" l="l"/>
              <a:pathLst>
                <a:path h="113863" w="714005">
                  <a:moveTo>
                    <a:pt x="24788" y="0"/>
                  </a:moveTo>
                  <a:lnTo>
                    <a:pt x="689216" y="0"/>
                  </a:lnTo>
                  <a:cubicBezTo>
                    <a:pt x="695791" y="0"/>
                    <a:pt x="702096" y="2612"/>
                    <a:pt x="706745" y="7260"/>
                  </a:cubicBezTo>
                  <a:cubicBezTo>
                    <a:pt x="711393" y="11909"/>
                    <a:pt x="714005" y="18214"/>
                    <a:pt x="714005" y="24788"/>
                  </a:cubicBezTo>
                  <a:lnTo>
                    <a:pt x="714005" y="89075"/>
                  </a:lnTo>
                  <a:cubicBezTo>
                    <a:pt x="714005" y="95649"/>
                    <a:pt x="711393" y="101954"/>
                    <a:pt x="706745" y="106603"/>
                  </a:cubicBezTo>
                  <a:cubicBezTo>
                    <a:pt x="702096" y="111252"/>
                    <a:pt x="695791" y="113863"/>
                    <a:pt x="689216" y="113863"/>
                  </a:cubicBezTo>
                  <a:lnTo>
                    <a:pt x="24788" y="113863"/>
                  </a:lnTo>
                  <a:cubicBezTo>
                    <a:pt x="18214" y="113863"/>
                    <a:pt x="11909" y="111252"/>
                    <a:pt x="7260" y="106603"/>
                  </a:cubicBezTo>
                  <a:cubicBezTo>
                    <a:pt x="2612" y="101954"/>
                    <a:pt x="0" y="95649"/>
                    <a:pt x="0" y="89075"/>
                  </a:cubicBezTo>
                  <a:lnTo>
                    <a:pt x="0" y="24788"/>
                  </a:lnTo>
                  <a:cubicBezTo>
                    <a:pt x="0" y="18214"/>
                    <a:pt x="2612" y="11909"/>
                    <a:pt x="7260" y="7260"/>
                  </a:cubicBezTo>
                  <a:cubicBezTo>
                    <a:pt x="11909" y="2612"/>
                    <a:pt x="18214" y="0"/>
                    <a:pt x="24788" y="0"/>
                  </a:cubicBezTo>
                  <a:close/>
                </a:path>
              </a:pathLst>
            </a:custGeom>
            <a:solidFill>
              <a:srgbClr val="62B34E"/>
            </a:solidFill>
            <a:ln cap="sq">
              <a:noFill/>
              <a:prstDash val="solid"/>
              <a:miter/>
            </a:ln>
          </p:spPr>
        </p:sp>
        <p:sp>
          <p:nvSpPr>
            <p:cNvPr name="TextBox 29" id="29"/>
            <p:cNvSpPr txBox="true"/>
            <p:nvPr/>
          </p:nvSpPr>
          <p:spPr>
            <a:xfrm>
              <a:off x="0" y="-38100"/>
              <a:ext cx="714005" cy="151964"/>
            </a:xfrm>
            <a:prstGeom prst="rect">
              <a:avLst/>
            </a:prstGeom>
          </p:spPr>
          <p:txBody>
            <a:bodyPr anchor="ctr" rtlCol="false" tIns="158194" lIns="158194" bIns="158194" rIns="158194"/>
            <a:lstStyle/>
            <a:p>
              <a:pPr algn="ctr">
                <a:lnSpc>
                  <a:spcPts val="2940"/>
                </a:lnSpc>
              </a:pPr>
              <a:r>
                <a:rPr lang="en-US" b="true" sz="2100">
                  <a:solidFill>
                    <a:srgbClr val="FFFFFF"/>
                  </a:solidFill>
                  <a:latin typeface="Open Sans 2 Bold"/>
                  <a:ea typeface="Open Sans 2 Bold"/>
                  <a:cs typeface="Open Sans 2 Bold"/>
                  <a:sym typeface="Open Sans 2 Bold"/>
                </a:rPr>
                <a:t>VIRTUAL LEARNING</a:t>
              </a:r>
            </a:p>
          </p:txBody>
        </p:sp>
      </p:grpSp>
      <p:grpSp>
        <p:nvGrpSpPr>
          <p:cNvPr name="Group 30" id="30"/>
          <p:cNvGrpSpPr/>
          <p:nvPr/>
        </p:nvGrpSpPr>
        <p:grpSpPr>
          <a:xfrm rot="0">
            <a:off x="573860" y="3646983"/>
            <a:ext cx="736628" cy="705451"/>
            <a:chOff x="0" y="0"/>
            <a:chExt cx="538390" cy="515603"/>
          </a:xfrm>
        </p:grpSpPr>
        <p:sp>
          <p:nvSpPr>
            <p:cNvPr name="Freeform 31" id="31"/>
            <p:cNvSpPr/>
            <p:nvPr/>
          </p:nvSpPr>
          <p:spPr>
            <a:xfrm flipH="false" flipV="false" rot="0">
              <a:off x="0" y="0"/>
              <a:ext cx="538390" cy="515603"/>
            </a:xfrm>
            <a:custGeom>
              <a:avLst/>
              <a:gdLst/>
              <a:ahLst/>
              <a:cxnLst/>
              <a:rect r="r" b="b" t="t" l="l"/>
              <a:pathLst>
                <a:path h="515603" w="538390">
                  <a:moveTo>
                    <a:pt x="269195" y="0"/>
                  </a:moveTo>
                  <a:cubicBezTo>
                    <a:pt x="120523" y="0"/>
                    <a:pt x="0" y="115422"/>
                    <a:pt x="0" y="257802"/>
                  </a:cubicBezTo>
                  <a:cubicBezTo>
                    <a:pt x="0" y="400182"/>
                    <a:pt x="120523" y="515603"/>
                    <a:pt x="269195" y="515603"/>
                  </a:cubicBezTo>
                  <a:cubicBezTo>
                    <a:pt x="417867" y="515603"/>
                    <a:pt x="538390" y="400182"/>
                    <a:pt x="538390" y="257802"/>
                  </a:cubicBezTo>
                  <a:cubicBezTo>
                    <a:pt x="538390" y="115422"/>
                    <a:pt x="417867" y="0"/>
                    <a:pt x="269195" y="0"/>
                  </a:cubicBezTo>
                  <a:close/>
                </a:path>
              </a:pathLst>
            </a:custGeom>
            <a:solidFill>
              <a:srgbClr val="0F887C"/>
            </a:solidFill>
          </p:spPr>
        </p:sp>
        <p:sp>
          <p:nvSpPr>
            <p:cNvPr name="TextBox 32" id="32"/>
            <p:cNvSpPr txBox="true"/>
            <p:nvPr/>
          </p:nvSpPr>
          <p:spPr>
            <a:xfrm>
              <a:off x="50474" y="19763"/>
              <a:ext cx="437442" cy="447503"/>
            </a:xfrm>
            <a:prstGeom prst="rect">
              <a:avLst/>
            </a:prstGeom>
          </p:spPr>
          <p:txBody>
            <a:bodyPr anchor="ctr" rtlCol="false" tIns="111854" lIns="111854" bIns="111854" rIns="111854"/>
            <a:lstStyle/>
            <a:p>
              <a:pPr algn="ctr">
                <a:lnSpc>
                  <a:spcPts val="2375"/>
                </a:lnSpc>
              </a:pPr>
            </a:p>
          </p:txBody>
        </p:sp>
      </p:grpSp>
      <p:sp>
        <p:nvSpPr>
          <p:cNvPr name="TextBox 33" id="33"/>
          <p:cNvSpPr txBox="true"/>
          <p:nvPr/>
        </p:nvSpPr>
        <p:spPr>
          <a:xfrm rot="0">
            <a:off x="573860" y="3802541"/>
            <a:ext cx="712603" cy="356235"/>
          </a:xfrm>
          <a:prstGeom prst="rect">
            <a:avLst/>
          </a:prstGeom>
        </p:spPr>
        <p:txBody>
          <a:bodyPr anchor="t" rtlCol="false" tIns="0" lIns="0" bIns="0" rIns="0">
            <a:spAutoFit/>
          </a:bodyPr>
          <a:lstStyle/>
          <a:p>
            <a:pPr algn="ctr">
              <a:lnSpc>
                <a:spcPts val="2940"/>
              </a:lnSpc>
              <a:spcBef>
                <a:spcPct val="0"/>
              </a:spcBef>
            </a:pPr>
            <a:r>
              <a:rPr lang="en-US" b="true" sz="2100" spc="63">
                <a:solidFill>
                  <a:srgbClr val="FFFFFF"/>
                </a:solidFill>
                <a:latin typeface="Open Sans 1 Bold"/>
                <a:ea typeface="Open Sans 1 Bold"/>
                <a:cs typeface="Open Sans 1 Bold"/>
                <a:sym typeface="Open Sans 1 Bold"/>
              </a:rPr>
              <a:t>1</a:t>
            </a:r>
          </a:p>
        </p:txBody>
      </p:sp>
      <p:grpSp>
        <p:nvGrpSpPr>
          <p:cNvPr name="Group 34" id="34"/>
          <p:cNvGrpSpPr/>
          <p:nvPr/>
        </p:nvGrpSpPr>
        <p:grpSpPr>
          <a:xfrm rot="0">
            <a:off x="6976830" y="3810133"/>
            <a:ext cx="4542691" cy="973787"/>
            <a:chOff x="0" y="0"/>
            <a:chExt cx="1058306" cy="226862"/>
          </a:xfrm>
        </p:grpSpPr>
        <p:sp>
          <p:nvSpPr>
            <p:cNvPr name="Freeform 35" id="35"/>
            <p:cNvSpPr/>
            <p:nvPr/>
          </p:nvSpPr>
          <p:spPr>
            <a:xfrm flipH="false" flipV="false" rot="0">
              <a:off x="0" y="0"/>
              <a:ext cx="1058306" cy="226862"/>
            </a:xfrm>
            <a:custGeom>
              <a:avLst/>
              <a:gdLst/>
              <a:ahLst/>
              <a:cxnLst/>
              <a:rect r="r" b="b" t="t" l="l"/>
              <a:pathLst>
                <a:path h="226862" w="1058306">
                  <a:moveTo>
                    <a:pt x="23860" y="0"/>
                  </a:moveTo>
                  <a:lnTo>
                    <a:pt x="1034446" y="0"/>
                  </a:lnTo>
                  <a:cubicBezTo>
                    <a:pt x="1047623" y="0"/>
                    <a:pt x="1058306" y="10682"/>
                    <a:pt x="1058306" y="23860"/>
                  </a:cubicBezTo>
                  <a:lnTo>
                    <a:pt x="1058306" y="203003"/>
                  </a:lnTo>
                  <a:cubicBezTo>
                    <a:pt x="1058306" y="216180"/>
                    <a:pt x="1047623" y="226862"/>
                    <a:pt x="1034446" y="226862"/>
                  </a:cubicBezTo>
                  <a:lnTo>
                    <a:pt x="23860" y="226862"/>
                  </a:lnTo>
                  <a:cubicBezTo>
                    <a:pt x="17532" y="226862"/>
                    <a:pt x="11463" y="224348"/>
                    <a:pt x="6988" y="219874"/>
                  </a:cubicBezTo>
                  <a:cubicBezTo>
                    <a:pt x="2514" y="215399"/>
                    <a:pt x="0" y="209331"/>
                    <a:pt x="0" y="203003"/>
                  </a:cubicBezTo>
                  <a:lnTo>
                    <a:pt x="0" y="23860"/>
                  </a:lnTo>
                  <a:cubicBezTo>
                    <a:pt x="0" y="10682"/>
                    <a:pt x="10682" y="0"/>
                    <a:pt x="23860" y="0"/>
                  </a:cubicBezTo>
                  <a:close/>
                </a:path>
              </a:pathLst>
            </a:custGeom>
            <a:solidFill>
              <a:srgbClr val="62B34E"/>
            </a:solidFill>
            <a:ln cap="sq">
              <a:noFill/>
              <a:prstDash val="solid"/>
              <a:miter/>
            </a:ln>
          </p:spPr>
        </p:sp>
        <p:sp>
          <p:nvSpPr>
            <p:cNvPr name="TextBox 36" id="36"/>
            <p:cNvSpPr txBox="true"/>
            <p:nvPr/>
          </p:nvSpPr>
          <p:spPr>
            <a:xfrm>
              <a:off x="0" y="-38100"/>
              <a:ext cx="1058306" cy="264962"/>
            </a:xfrm>
            <a:prstGeom prst="rect">
              <a:avLst/>
            </a:prstGeom>
          </p:spPr>
          <p:txBody>
            <a:bodyPr anchor="ctr" rtlCol="false" tIns="110883" lIns="110883" bIns="110883" rIns="110883"/>
            <a:lstStyle/>
            <a:p>
              <a:pPr algn="ctr">
                <a:lnSpc>
                  <a:spcPts val="2940"/>
                </a:lnSpc>
              </a:pPr>
              <a:r>
                <a:rPr lang="en-US" sz="2100" b="true">
                  <a:solidFill>
                    <a:srgbClr val="FFFFFF"/>
                  </a:solidFill>
                  <a:latin typeface="Open Sans 2 Bold"/>
                  <a:ea typeface="Open Sans 2 Bold"/>
                  <a:cs typeface="Open Sans 2 Bold"/>
                  <a:sym typeface="Open Sans 2 Bold"/>
                </a:rPr>
                <a:t>     ENVIRONMENTAL</a:t>
              </a:r>
            </a:p>
            <a:p>
              <a:pPr algn="ctr">
                <a:lnSpc>
                  <a:spcPts val="2940"/>
                </a:lnSpc>
              </a:pPr>
              <a:r>
                <a:rPr lang="en-US" b="true" sz="2100">
                  <a:solidFill>
                    <a:srgbClr val="FFFFFF"/>
                  </a:solidFill>
                  <a:latin typeface="Open Sans 2 Bold"/>
                  <a:ea typeface="Open Sans 2 Bold"/>
                  <a:cs typeface="Open Sans 2 Bold"/>
                  <a:sym typeface="Open Sans 2 Bold"/>
                </a:rPr>
                <a:t>     IMPACT TRACKING</a:t>
              </a:r>
            </a:p>
          </p:txBody>
        </p:sp>
      </p:grpSp>
      <p:grpSp>
        <p:nvGrpSpPr>
          <p:cNvPr name="Group 37" id="37"/>
          <p:cNvGrpSpPr/>
          <p:nvPr/>
        </p:nvGrpSpPr>
        <p:grpSpPr>
          <a:xfrm rot="0">
            <a:off x="6717189" y="3671882"/>
            <a:ext cx="706731" cy="705072"/>
            <a:chOff x="0" y="0"/>
            <a:chExt cx="942307" cy="940096"/>
          </a:xfrm>
        </p:grpSpPr>
        <p:grpSp>
          <p:nvGrpSpPr>
            <p:cNvPr name="Group 38" id="38"/>
            <p:cNvGrpSpPr/>
            <p:nvPr/>
          </p:nvGrpSpPr>
          <p:grpSpPr>
            <a:xfrm rot="0">
              <a:off x="0" y="0"/>
              <a:ext cx="942307" cy="940096"/>
              <a:chOff x="0" y="0"/>
              <a:chExt cx="651818" cy="650289"/>
            </a:xfrm>
          </p:grpSpPr>
          <p:sp>
            <p:nvSpPr>
              <p:cNvPr name="Freeform 39" id="39"/>
              <p:cNvSpPr/>
              <p:nvPr/>
            </p:nvSpPr>
            <p:spPr>
              <a:xfrm flipH="false" flipV="false" rot="0">
                <a:off x="0" y="0"/>
                <a:ext cx="651818" cy="650289"/>
              </a:xfrm>
              <a:custGeom>
                <a:avLst/>
                <a:gdLst/>
                <a:ahLst/>
                <a:cxnLst/>
                <a:rect r="r" b="b" t="t" l="l"/>
                <a:pathLst>
                  <a:path h="650289" w="651818">
                    <a:moveTo>
                      <a:pt x="325909" y="0"/>
                    </a:moveTo>
                    <a:cubicBezTo>
                      <a:pt x="145915" y="0"/>
                      <a:pt x="0" y="145572"/>
                      <a:pt x="0" y="325145"/>
                    </a:cubicBezTo>
                    <a:cubicBezTo>
                      <a:pt x="0" y="504717"/>
                      <a:pt x="145915" y="650289"/>
                      <a:pt x="325909" y="650289"/>
                    </a:cubicBezTo>
                    <a:cubicBezTo>
                      <a:pt x="505904" y="650289"/>
                      <a:pt x="651818" y="504717"/>
                      <a:pt x="651818" y="325145"/>
                    </a:cubicBezTo>
                    <a:cubicBezTo>
                      <a:pt x="651818" y="145572"/>
                      <a:pt x="505904" y="0"/>
                      <a:pt x="325909" y="0"/>
                    </a:cubicBezTo>
                    <a:close/>
                  </a:path>
                </a:pathLst>
              </a:custGeom>
              <a:solidFill>
                <a:srgbClr val="0F887C"/>
              </a:solidFill>
            </p:spPr>
          </p:sp>
          <p:sp>
            <p:nvSpPr>
              <p:cNvPr name="TextBox 40" id="40"/>
              <p:cNvSpPr txBox="true"/>
              <p:nvPr/>
            </p:nvSpPr>
            <p:spPr>
              <a:xfrm>
                <a:off x="61108" y="32390"/>
                <a:ext cx="529603" cy="556935"/>
              </a:xfrm>
              <a:prstGeom prst="rect">
                <a:avLst/>
              </a:prstGeom>
            </p:spPr>
            <p:txBody>
              <a:bodyPr anchor="ctr" rtlCol="false" tIns="50800" lIns="50800" bIns="50800" rIns="50800"/>
              <a:lstStyle/>
              <a:p>
                <a:pPr algn="ctr">
                  <a:lnSpc>
                    <a:spcPts val="2376"/>
                  </a:lnSpc>
                </a:pPr>
              </a:p>
            </p:txBody>
          </p:sp>
        </p:grpSp>
        <p:sp>
          <p:nvSpPr>
            <p:cNvPr name="TextBox 41" id="41"/>
            <p:cNvSpPr txBox="true"/>
            <p:nvPr/>
          </p:nvSpPr>
          <p:spPr>
            <a:xfrm rot="0">
              <a:off x="180611" y="263876"/>
              <a:ext cx="581085" cy="374245"/>
            </a:xfrm>
            <a:prstGeom prst="rect">
              <a:avLst/>
            </a:prstGeom>
          </p:spPr>
          <p:txBody>
            <a:bodyPr anchor="t" rtlCol="false" tIns="0" lIns="0" bIns="0" rIns="0">
              <a:spAutoFit/>
            </a:bodyPr>
            <a:lstStyle/>
            <a:p>
              <a:pPr algn="ctr">
                <a:lnSpc>
                  <a:spcPts val="2329"/>
                </a:lnSpc>
                <a:spcBef>
                  <a:spcPct val="0"/>
                </a:spcBef>
              </a:pPr>
              <a:r>
                <a:rPr lang="en-US" b="true" sz="1664" spc="49">
                  <a:solidFill>
                    <a:srgbClr val="FFFFFF"/>
                  </a:solidFill>
                  <a:latin typeface="Open Sans 1 Bold"/>
                  <a:ea typeface="Open Sans 1 Bold"/>
                  <a:cs typeface="Open Sans 1 Bold"/>
                  <a:sym typeface="Open Sans 1 Bold"/>
                </a:rPr>
                <a:t>2</a:t>
              </a:r>
            </a:p>
          </p:txBody>
        </p:sp>
      </p:grpSp>
      <p:grpSp>
        <p:nvGrpSpPr>
          <p:cNvPr name="Group 42" id="42"/>
          <p:cNvGrpSpPr/>
          <p:nvPr/>
        </p:nvGrpSpPr>
        <p:grpSpPr>
          <a:xfrm rot="0">
            <a:off x="12782924" y="4284418"/>
            <a:ext cx="5334194" cy="4654155"/>
            <a:chOff x="0" y="0"/>
            <a:chExt cx="1464777" cy="1278037"/>
          </a:xfrm>
        </p:grpSpPr>
        <p:sp>
          <p:nvSpPr>
            <p:cNvPr name="Freeform 43" id="43"/>
            <p:cNvSpPr/>
            <p:nvPr/>
          </p:nvSpPr>
          <p:spPr>
            <a:xfrm flipH="false" flipV="false" rot="0">
              <a:off x="0" y="0"/>
              <a:ext cx="1464777" cy="1278037"/>
            </a:xfrm>
            <a:custGeom>
              <a:avLst/>
              <a:gdLst/>
              <a:ahLst/>
              <a:cxnLst/>
              <a:rect r="r" b="b" t="t" l="l"/>
              <a:pathLst>
                <a:path h="1278037" w="1464777">
                  <a:moveTo>
                    <a:pt x="20319" y="0"/>
                  </a:moveTo>
                  <a:lnTo>
                    <a:pt x="1444458" y="0"/>
                  </a:lnTo>
                  <a:cubicBezTo>
                    <a:pt x="1455680" y="0"/>
                    <a:pt x="1464777" y="9097"/>
                    <a:pt x="1464777" y="20319"/>
                  </a:cubicBezTo>
                  <a:lnTo>
                    <a:pt x="1464777" y="1257718"/>
                  </a:lnTo>
                  <a:cubicBezTo>
                    <a:pt x="1464777" y="1268940"/>
                    <a:pt x="1455680" y="1278037"/>
                    <a:pt x="1444458" y="1278037"/>
                  </a:cubicBezTo>
                  <a:lnTo>
                    <a:pt x="20319" y="1278037"/>
                  </a:lnTo>
                  <a:cubicBezTo>
                    <a:pt x="9097" y="1278037"/>
                    <a:pt x="0" y="1268940"/>
                    <a:pt x="0" y="1257718"/>
                  </a:cubicBezTo>
                  <a:lnTo>
                    <a:pt x="0" y="20319"/>
                  </a:lnTo>
                  <a:cubicBezTo>
                    <a:pt x="0" y="9097"/>
                    <a:pt x="9097" y="0"/>
                    <a:pt x="20319" y="0"/>
                  </a:cubicBezTo>
                  <a:close/>
                </a:path>
              </a:pathLst>
            </a:custGeom>
            <a:solidFill>
              <a:srgbClr val="FAFAFA">
                <a:alpha val="87843"/>
              </a:srgbClr>
            </a:solidFill>
          </p:spPr>
        </p:sp>
        <p:sp>
          <p:nvSpPr>
            <p:cNvPr name="TextBox 44" id="44"/>
            <p:cNvSpPr txBox="true"/>
            <p:nvPr/>
          </p:nvSpPr>
          <p:spPr>
            <a:xfrm>
              <a:off x="0" y="-28575"/>
              <a:ext cx="1464777" cy="1306612"/>
            </a:xfrm>
            <a:prstGeom prst="rect">
              <a:avLst/>
            </a:prstGeom>
          </p:spPr>
          <p:txBody>
            <a:bodyPr anchor="ctr" rtlCol="false" tIns="94072" lIns="94072" bIns="94072" rIns="94072"/>
            <a:lstStyle/>
            <a:p>
              <a:pPr algn="ctr">
                <a:lnSpc>
                  <a:spcPts val="2375"/>
                </a:lnSpc>
              </a:pPr>
            </a:p>
          </p:txBody>
        </p:sp>
      </p:grpSp>
      <p:grpSp>
        <p:nvGrpSpPr>
          <p:cNvPr name="Group 45" id="45"/>
          <p:cNvGrpSpPr/>
          <p:nvPr/>
        </p:nvGrpSpPr>
        <p:grpSpPr>
          <a:xfrm rot="0">
            <a:off x="12786049" y="4900992"/>
            <a:ext cx="4819488" cy="4291846"/>
            <a:chOff x="0" y="0"/>
            <a:chExt cx="1323438" cy="1178547"/>
          </a:xfrm>
        </p:grpSpPr>
        <p:sp>
          <p:nvSpPr>
            <p:cNvPr name="Freeform 46" id="46"/>
            <p:cNvSpPr/>
            <p:nvPr/>
          </p:nvSpPr>
          <p:spPr>
            <a:xfrm flipH="false" flipV="false" rot="0">
              <a:off x="0" y="0"/>
              <a:ext cx="1323438" cy="1178547"/>
            </a:xfrm>
            <a:custGeom>
              <a:avLst/>
              <a:gdLst/>
              <a:ahLst/>
              <a:cxnLst/>
              <a:rect r="r" b="b" t="t" l="l"/>
              <a:pathLst>
                <a:path h="1178547" w="1323438">
                  <a:moveTo>
                    <a:pt x="16064" y="0"/>
                  </a:moveTo>
                  <a:lnTo>
                    <a:pt x="1307374" y="0"/>
                  </a:lnTo>
                  <a:cubicBezTo>
                    <a:pt x="1316246" y="0"/>
                    <a:pt x="1323438" y="7192"/>
                    <a:pt x="1323438" y="16064"/>
                  </a:cubicBezTo>
                  <a:lnTo>
                    <a:pt x="1323438" y="1162483"/>
                  </a:lnTo>
                  <a:cubicBezTo>
                    <a:pt x="1323438" y="1166743"/>
                    <a:pt x="1321746" y="1170829"/>
                    <a:pt x="1318733" y="1173842"/>
                  </a:cubicBezTo>
                  <a:cubicBezTo>
                    <a:pt x="1315721" y="1176854"/>
                    <a:pt x="1311635" y="1178547"/>
                    <a:pt x="1307374" y="1178547"/>
                  </a:cubicBezTo>
                  <a:lnTo>
                    <a:pt x="16064" y="1178547"/>
                  </a:lnTo>
                  <a:cubicBezTo>
                    <a:pt x="11803" y="1178547"/>
                    <a:pt x="7718" y="1176854"/>
                    <a:pt x="4705" y="1173842"/>
                  </a:cubicBezTo>
                  <a:cubicBezTo>
                    <a:pt x="1692" y="1170829"/>
                    <a:pt x="0" y="1166743"/>
                    <a:pt x="0" y="1162483"/>
                  </a:cubicBezTo>
                  <a:lnTo>
                    <a:pt x="0" y="16064"/>
                  </a:lnTo>
                  <a:cubicBezTo>
                    <a:pt x="0" y="11803"/>
                    <a:pt x="1692" y="7718"/>
                    <a:pt x="4705" y="4705"/>
                  </a:cubicBezTo>
                  <a:cubicBezTo>
                    <a:pt x="7718" y="1692"/>
                    <a:pt x="11803" y="0"/>
                    <a:pt x="16064" y="0"/>
                  </a:cubicBezTo>
                  <a:close/>
                </a:path>
              </a:pathLst>
            </a:custGeom>
          </p:spPr>
        </p:sp>
        <p:sp>
          <p:nvSpPr>
            <p:cNvPr name="TextBox 47" id="47"/>
            <p:cNvSpPr txBox="true"/>
            <p:nvPr/>
          </p:nvSpPr>
          <p:spPr>
            <a:xfrm>
              <a:off x="0" y="-38100"/>
              <a:ext cx="1323438" cy="1216647"/>
            </a:xfrm>
            <a:prstGeom prst="rect">
              <a:avLst/>
            </a:prstGeom>
          </p:spPr>
          <p:txBody>
            <a:bodyPr anchor="ctr" rtlCol="false" tIns="94072" lIns="94072" bIns="94072" rIns="94072"/>
            <a:lstStyle/>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Explore smart infrastructure and advanced analytics to manage resources efficiently.</a:t>
              </a:r>
            </a:p>
            <a:p>
              <a:pPr algn="just">
                <a:lnSpc>
                  <a:spcPts val="2940"/>
                </a:lnSpc>
              </a:pP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Upgrade existing dashboards with real-time green indicators.</a:t>
              </a:r>
            </a:p>
            <a:p>
              <a:pPr algn="just">
                <a:lnSpc>
                  <a:spcPts val="2940"/>
                </a:lnSpc>
              </a:pP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Use data to make schools future-ready, sustainable and high-performing.</a:t>
              </a:r>
            </a:p>
            <a:p>
              <a:pPr algn="just">
                <a:lnSpc>
                  <a:spcPts val="2940"/>
                </a:lnSpc>
              </a:pPr>
            </a:p>
          </p:txBody>
        </p:sp>
      </p:grpSp>
      <p:grpSp>
        <p:nvGrpSpPr>
          <p:cNvPr name="Group 48" id="48"/>
          <p:cNvGrpSpPr/>
          <p:nvPr/>
        </p:nvGrpSpPr>
        <p:grpSpPr>
          <a:xfrm rot="0">
            <a:off x="510103" y="8779150"/>
            <a:ext cx="17777897" cy="1467061"/>
            <a:chOff x="0" y="0"/>
            <a:chExt cx="23703863" cy="1956081"/>
          </a:xfrm>
        </p:grpSpPr>
        <p:sp>
          <p:nvSpPr>
            <p:cNvPr name="AutoShape 49" id="49"/>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50" id="50"/>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1" id="51"/>
            <p:cNvGrpSpPr/>
            <p:nvPr/>
          </p:nvGrpSpPr>
          <p:grpSpPr>
            <a:xfrm rot="0">
              <a:off x="21107916" y="319434"/>
              <a:ext cx="1224346" cy="1317214"/>
              <a:chOff x="0" y="0"/>
              <a:chExt cx="447181" cy="481100"/>
            </a:xfrm>
          </p:grpSpPr>
          <p:sp>
            <p:nvSpPr>
              <p:cNvPr name="Freeform 52" id="52"/>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53" id="53"/>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54" id="54"/>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18</a:t>
              </a:r>
            </a:p>
          </p:txBody>
        </p:sp>
      </p:grpSp>
      <p:grpSp>
        <p:nvGrpSpPr>
          <p:cNvPr name="Group 55" id="55"/>
          <p:cNvGrpSpPr/>
          <p:nvPr/>
        </p:nvGrpSpPr>
        <p:grpSpPr>
          <a:xfrm rot="0">
            <a:off x="13388434" y="3810133"/>
            <a:ext cx="4129425" cy="948571"/>
            <a:chOff x="0" y="0"/>
            <a:chExt cx="1133946" cy="260479"/>
          </a:xfrm>
        </p:grpSpPr>
        <p:sp>
          <p:nvSpPr>
            <p:cNvPr name="Freeform 56" id="56"/>
            <p:cNvSpPr/>
            <p:nvPr/>
          </p:nvSpPr>
          <p:spPr>
            <a:xfrm flipH="false" flipV="false" rot="0">
              <a:off x="0" y="0"/>
              <a:ext cx="1133946" cy="260479"/>
            </a:xfrm>
            <a:custGeom>
              <a:avLst/>
              <a:gdLst/>
              <a:ahLst/>
              <a:cxnLst/>
              <a:rect r="r" b="b" t="t" l="l"/>
              <a:pathLst>
                <a:path h="260479" w="1133946">
                  <a:moveTo>
                    <a:pt x="26247" y="0"/>
                  </a:moveTo>
                  <a:lnTo>
                    <a:pt x="1107698" y="0"/>
                  </a:lnTo>
                  <a:cubicBezTo>
                    <a:pt x="1114659" y="0"/>
                    <a:pt x="1121336" y="2765"/>
                    <a:pt x="1126258" y="7688"/>
                  </a:cubicBezTo>
                  <a:cubicBezTo>
                    <a:pt x="1131180" y="12610"/>
                    <a:pt x="1133946" y="19286"/>
                    <a:pt x="1133946" y="26247"/>
                  </a:cubicBezTo>
                  <a:lnTo>
                    <a:pt x="1133946" y="234231"/>
                  </a:lnTo>
                  <a:cubicBezTo>
                    <a:pt x="1133946" y="241193"/>
                    <a:pt x="1131180" y="247869"/>
                    <a:pt x="1126258" y="252791"/>
                  </a:cubicBezTo>
                  <a:cubicBezTo>
                    <a:pt x="1121336" y="257714"/>
                    <a:pt x="1114659" y="260479"/>
                    <a:pt x="1107698" y="260479"/>
                  </a:cubicBezTo>
                  <a:lnTo>
                    <a:pt x="26247" y="260479"/>
                  </a:lnTo>
                  <a:cubicBezTo>
                    <a:pt x="19286" y="260479"/>
                    <a:pt x="12610" y="257714"/>
                    <a:pt x="7688" y="252791"/>
                  </a:cubicBezTo>
                  <a:cubicBezTo>
                    <a:pt x="2765" y="247869"/>
                    <a:pt x="0" y="241193"/>
                    <a:pt x="0" y="234231"/>
                  </a:cubicBezTo>
                  <a:lnTo>
                    <a:pt x="0" y="26247"/>
                  </a:lnTo>
                  <a:cubicBezTo>
                    <a:pt x="0" y="19286"/>
                    <a:pt x="2765" y="12610"/>
                    <a:pt x="7688" y="7688"/>
                  </a:cubicBezTo>
                  <a:cubicBezTo>
                    <a:pt x="12610" y="2765"/>
                    <a:pt x="19286" y="0"/>
                    <a:pt x="26247" y="0"/>
                  </a:cubicBezTo>
                  <a:close/>
                </a:path>
              </a:pathLst>
            </a:custGeom>
            <a:solidFill>
              <a:srgbClr val="62B34E"/>
            </a:solidFill>
            <a:ln cap="sq">
              <a:noFill/>
              <a:prstDash val="solid"/>
              <a:miter/>
            </a:ln>
          </p:spPr>
        </p:sp>
        <p:sp>
          <p:nvSpPr>
            <p:cNvPr name="TextBox 57" id="57"/>
            <p:cNvSpPr txBox="true"/>
            <p:nvPr/>
          </p:nvSpPr>
          <p:spPr>
            <a:xfrm>
              <a:off x="0" y="-38100"/>
              <a:ext cx="1133946" cy="298579"/>
            </a:xfrm>
            <a:prstGeom prst="rect">
              <a:avLst/>
            </a:prstGeom>
          </p:spPr>
          <p:txBody>
            <a:bodyPr anchor="ctr" rtlCol="false" tIns="94072" lIns="94072" bIns="94072" rIns="94072"/>
            <a:lstStyle/>
            <a:p>
              <a:pPr algn="ctr">
                <a:lnSpc>
                  <a:spcPts val="2940"/>
                </a:lnSpc>
              </a:pPr>
              <a:r>
                <a:rPr lang="en-US" sz="2100" b="true">
                  <a:solidFill>
                    <a:srgbClr val="FFFFFF"/>
                  </a:solidFill>
                  <a:latin typeface="Open Sans 2 Bold"/>
                  <a:ea typeface="Open Sans 2 Bold"/>
                  <a:cs typeface="Open Sans 2 Bold"/>
                  <a:sym typeface="Open Sans 2 Bold"/>
                </a:rPr>
                <a:t>EXPLORING SMART </a:t>
              </a:r>
            </a:p>
            <a:p>
              <a:pPr algn="ctr">
                <a:lnSpc>
                  <a:spcPts val="2940"/>
                </a:lnSpc>
              </a:pPr>
              <a:r>
                <a:rPr lang="en-US" b="true" sz="2100">
                  <a:solidFill>
                    <a:srgbClr val="FFFFFF"/>
                  </a:solidFill>
                  <a:latin typeface="Open Sans 2 Bold"/>
                  <a:ea typeface="Open Sans 2 Bold"/>
                  <a:cs typeface="Open Sans 2 Bold"/>
                  <a:sym typeface="Open Sans 2 Bold"/>
                </a:rPr>
                <a:t>SYSTEMS &amp; DATA USE</a:t>
              </a:r>
            </a:p>
          </p:txBody>
        </p:sp>
      </p:grpSp>
      <p:grpSp>
        <p:nvGrpSpPr>
          <p:cNvPr name="Group 58" id="58"/>
          <p:cNvGrpSpPr/>
          <p:nvPr/>
        </p:nvGrpSpPr>
        <p:grpSpPr>
          <a:xfrm rot="0">
            <a:off x="13210946" y="3810133"/>
            <a:ext cx="722394" cy="680006"/>
            <a:chOff x="0" y="0"/>
            <a:chExt cx="963192" cy="906674"/>
          </a:xfrm>
        </p:grpSpPr>
        <p:grpSp>
          <p:nvGrpSpPr>
            <p:cNvPr name="Group 59" id="59"/>
            <p:cNvGrpSpPr/>
            <p:nvPr/>
          </p:nvGrpSpPr>
          <p:grpSpPr>
            <a:xfrm rot="0">
              <a:off x="0" y="0"/>
              <a:ext cx="963192" cy="906674"/>
              <a:chOff x="0" y="0"/>
              <a:chExt cx="527987" cy="497006"/>
            </a:xfrm>
          </p:grpSpPr>
          <p:sp>
            <p:nvSpPr>
              <p:cNvPr name="Freeform 60" id="60"/>
              <p:cNvSpPr/>
              <p:nvPr/>
            </p:nvSpPr>
            <p:spPr>
              <a:xfrm flipH="false" flipV="false" rot="0">
                <a:off x="0" y="0"/>
                <a:ext cx="527987" cy="497006"/>
              </a:xfrm>
              <a:custGeom>
                <a:avLst/>
                <a:gdLst/>
                <a:ahLst/>
                <a:cxnLst/>
                <a:rect r="r" b="b" t="t" l="l"/>
                <a:pathLst>
                  <a:path h="497006" w="527987">
                    <a:moveTo>
                      <a:pt x="263993" y="0"/>
                    </a:moveTo>
                    <a:cubicBezTo>
                      <a:pt x="118194" y="0"/>
                      <a:pt x="0" y="111259"/>
                      <a:pt x="0" y="248503"/>
                    </a:cubicBezTo>
                    <a:cubicBezTo>
                      <a:pt x="0" y="385747"/>
                      <a:pt x="118194" y="497006"/>
                      <a:pt x="263993" y="497006"/>
                    </a:cubicBezTo>
                    <a:cubicBezTo>
                      <a:pt x="409793" y="497006"/>
                      <a:pt x="527987" y="385747"/>
                      <a:pt x="527987" y="248503"/>
                    </a:cubicBezTo>
                    <a:cubicBezTo>
                      <a:pt x="527987" y="111259"/>
                      <a:pt x="409793" y="0"/>
                      <a:pt x="263993" y="0"/>
                    </a:cubicBezTo>
                    <a:close/>
                  </a:path>
                </a:pathLst>
              </a:custGeom>
              <a:solidFill>
                <a:srgbClr val="0F887C"/>
              </a:solidFill>
            </p:spPr>
          </p:sp>
          <p:sp>
            <p:nvSpPr>
              <p:cNvPr name="TextBox 61" id="61"/>
              <p:cNvSpPr txBox="true"/>
              <p:nvPr/>
            </p:nvSpPr>
            <p:spPr>
              <a:xfrm>
                <a:off x="49499" y="18019"/>
                <a:ext cx="428989" cy="432392"/>
              </a:xfrm>
              <a:prstGeom prst="rect">
                <a:avLst/>
              </a:prstGeom>
            </p:spPr>
            <p:txBody>
              <a:bodyPr anchor="ctr" rtlCol="false" tIns="111854" lIns="111854" bIns="111854" rIns="111854"/>
              <a:lstStyle/>
              <a:p>
                <a:pPr algn="ctr">
                  <a:lnSpc>
                    <a:spcPts val="2376"/>
                  </a:lnSpc>
                </a:pPr>
              </a:p>
            </p:txBody>
          </p:sp>
        </p:grpSp>
        <p:sp>
          <p:nvSpPr>
            <p:cNvPr name="TextBox 62" id="62"/>
            <p:cNvSpPr txBox="true"/>
            <p:nvPr/>
          </p:nvSpPr>
          <p:spPr>
            <a:xfrm rot="0">
              <a:off x="188192" y="203147"/>
              <a:ext cx="586808" cy="462280"/>
            </a:xfrm>
            <a:prstGeom prst="rect">
              <a:avLst/>
            </a:prstGeom>
          </p:spPr>
          <p:txBody>
            <a:bodyPr anchor="t" rtlCol="false" tIns="0" lIns="0" bIns="0" rIns="0">
              <a:spAutoFit/>
            </a:bodyPr>
            <a:lstStyle/>
            <a:p>
              <a:pPr algn="ctr">
                <a:lnSpc>
                  <a:spcPts val="2939"/>
                </a:lnSpc>
                <a:spcBef>
                  <a:spcPct val="0"/>
                </a:spcBef>
              </a:pPr>
              <a:r>
                <a:rPr lang="en-US" b="true" sz="2099" spc="62">
                  <a:solidFill>
                    <a:srgbClr val="FFFFFF"/>
                  </a:solidFill>
                  <a:latin typeface="Open Sans 1 Bold"/>
                  <a:ea typeface="Open Sans 1 Bold"/>
                  <a:cs typeface="Open Sans 1 Bold"/>
                  <a:sym typeface="Open Sans 1 Bold"/>
                </a:rPr>
                <a:t>3</a:t>
              </a:r>
            </a:p>
          </p:txBody>
        </p:sp>
      </p:grpSp>
      <p:sp>
        <p:nvSpPr>
          <p:cNvPr name="TextBox 63" id="63"/>
          <p:cNvSpPr txBox="true"/>
          <p:nvPr/>
        </p:nvSpPr>
        <p:spPr>
          <a:xfrm rot="0">
            <a:off x="-379491" y="1717774"/>
            <a:ext cx="9288637"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TECHNOLOGY INTEGRATION</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0" y="1028700"/>
            <a:ext cx="19715084" cy="8526175"/>
          </a:xfrm>
          <a:custGeom>
            <a:avLst/>
            <a:gdLst/>
            <a:ahLst/>
            <a:cxnLst/>
            <a:rect r="r" b="b" t="t" l="l"/>
            <a:pathLst>
              <a:path h="8526175" w="19715084">
                <a:moveTo>
                  <a:pt x="0" y="0"/>
                </a:moveTo>
                <a:lnTo>
                  <a:pt x="19715084" y="0"/>
                </a:lnTo>
                <a:lnTo>
                  <a:pt x="19715084" y="8526175"/>
                </a:lnTo>
                <a:lnTo>
                  <a:pt x="0" y="8526175"/>
                </a:lnTo>
                <a:lnTo>
                  <a:pt x="0" y="0"/>
                </a:lnTo>
                <a:close/>
              </a:path>
            </a:pathLst>
          </a:custGeom>
          <a:blipFill>
            <a:blip r:embed="rId2">
              <a:alphaModFix amt="28000"/>
            </a:blip>
            <a:stretch>
              <a:fillRect l="-8223" t="-45044" r="0" b="-38572"/>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4" id="4"/>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5" id="5"/>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1214223" y="636773"/>
            <a:ext cx="6045077" cy="1502421"/>
            <a:chOff x="0" y="0"/>
            <a:chExt cx="8060102" cy="2003229"/>
          </a:xfrm>
        </p:grpSpPr>
        <p:grpSp>
          <p:nvGrpSpPr>
            <p:cNvPr name="Group 7" id="7"/>
            <p:cNvGrpSpPr/>
            <p:nvPr/>
          </p:nvGrpSpPr>
          <p:grpSpPr>
            <a:xfrm rot="0">
              <a:off x="0" y="0"/>
              <a:ext cx="8060102" cy="2003229"/>
              <a:chOff x="0" y="0"/>
              <a:chExt cx="2444118" cy="607452"/>
            </a:xfrm>
          </p:grpSpPr>
          <p:sp>
            <p:nvSpPr>
              <p:cNvPr name="Freeform 8" id="8"/>
              <p:cNvSpPr/>
              <p:nvPr/>
            </p:nvSpPr>
            <p:spPr>
              <a:xfrm flipH="false" flipV="false" rot="0">
                <a:off x="0" y="0"/>
                <a:ext cx="2444118" cy="607452"/>
              </a:xfrm>
              <a:custGeom>
                <a:avLst/>
                <a:gdLst/>
                <a:ahLst/>
                <a:cxnLst/>
                <a:rect r="r" b="b" t="t" l="l"/>
                <a:pathLst>
                  <a:path h="607452" w="2444118">
                    <a:moveTo>
                      <a:pt x="0" y="0"/>
                    </a:moveTo>
                    <a:lnTo>
                      <a:pt x="2444118" y="0"/>
                    </a:lnTo>
                    <a:lnTo>
                      <a:pt x="2444118" y="607452"/>
                    </a:lnTo>
                    <a:lnTo>
                      <a:pt x="0" y="607452"/>
                    </a:lnTo>
                    <a:close/>
                  </a:path>
                </a:pathLst>
              </a:custGeom>
              <a:solidFill>
                <a:srgbClr val="FAFAFA"/>
              </a:solidFill>
              <a:ln w="142875" cap="sq">
                <a:solidFill>
                  <a:srgbClr val="069C87"/>
                </a:solidFill>
                <a:prstDash val="solid"/>
                <a:miter/>
              </a:ln>
            </p:spPr>
          </p:sp>
          <p:sp>
            <p:nvSpPr>
              <p:cNvPr name="TextBox 9" id="9"/>
              <p:cNvSpPr txBox="true"/>
              <p:nvPr/>
            </p:nvSpPr>
            <p:spPr>
              <a:xfrm>
                <a:off x="0" y="19050"/>
                <a:ext cx="2444118" cy="588402"/>
              </a:xfrm>
              <a:prstGeom prst="rect">
                <a:avLst/>
              </a:prstGeom>
            </p:spPr>
            <p:txBody>
              <a:bodyPr anchor="ctr" rtlCol="false" tIns="53768" lIns="53768" bIns="53768" rIns="53768"/>
              <a:lstStyle/>
              <a:p>
                <a:pPr algn="ctr">
                  <a:lnSpc>
                    <a:spcPts val="1615"/>
                  </a:lnSpc>
                </a:pPr>
              </a:p>
            </p:txBody>
          </p:sp>
        </p:grpSp>
        <p:sp>
          <p:nvSpPr>
            <p:cNvPr name="TextBox 10" id="10"/>
            <p:cNvSpPr txBox="true"/>
            <p:nvPr/>
          </p:nvSpPr>
          <p:spPr>
            <a:xfrm rot="0">
              <a:off x="863732" y="572598"/>
              <a:ext cx="6332638" cy="871770"/>
            </a:xfrm>
            <a:prstGeom prst="rect">
              <a:avLst/>
            </a:prstGeom>
          </p:spPr>
          <p:txBody>
            <a:bodyPr anchor="t" rtlCol="false" tIns="0" lIns="0" bIns="0" rIns="0">
              <a:spAutoFit/>
            </a:bodyPr>
            <a:lstStyle/>
            <a:p>
              <a:pPr algn="ctr">
                <a:lnSpc>
                  <a:spcPts val="4607"/>
                </a:lnSpc>
              </a:pPr>
              <a:r>
                <a:rPr lang="en-US" b="true" sz="4799" spc="-143">
                  <a:solidFill>
                    <a:srgbClr val="000000"/>
                  </a:solidFill>
                  <a:latin typeface="Neue Montreal Bold"/>
                  <a:ea typeface="Neue Montreal Bold"/>
                  <a:cs typeface="Neue Montreal Bold"/>
                  <a:sym typeface="Neue Montreal Bold"/>
                </a:rPr>
                <a:t>KEY ENABLERS</a:t>
              </a:r>
            </a:p>
          </p:txBody>
        </p:sp>
      </p:grpSp>
      <p:grpSp>
        <p:nvGrpSpPr>
          <p:cNvPr name="Group 11" id="11"/>
          <p:cNvGrpSpPr/>
          <p:nvPr/>
        </p:nvGrpSpPr>
        <p:grpSpPr>
          <a:xfrm rot="0">
            <a:off x="747421" y="2290257"/>
            <a:ext cx="16798087" cy="903611"/>
            <a:chOff x="0" y="0"/>
            <a:chExt cx="4483747" cy="241192"/>
          </a:xfrm>
        </p:grpSpPr>
        <p:sp>
          <p:nvSpPr>
            <p:cNvPr name="Freeform 12" id="12"/>
            <p:cNvSpPr/>
            <p:nvPr/>
          </p:nvSpPr>
          <p:spPr>
            <a:xfrm flipH="false" flipV="false" rot="0">
              <a:off x="0" y="0"/>
              <a:ext cx="4483746" cy="241192"/>
            </a:xfrm>
            <a:custGeom>
              <a:avLst/>
              <a:gdLst/>
              <a:ahLst/>
              <a:cxnLst/>
              <a:rect r="r" b="b" t="t" l="l"/>
              <a:pathLst>
                <a:path h="241192" w="4483746">
                  <a:moveTo>
                    <a:pt x="6452" y="0"/>
                  </a:moveTo>
                  <a:lnTo>
                    <a:pt x="4477294" y="0"/>
                  </a:lnTo>
                  <a:cubicBezTo>
                    <a:pt x="4479005" y="0"/>
                    <a:pt x="4480647" y="680"/>
                    <a:pt x="4481857" y="1890"/>
                  </a:cubicBezTo>
                  <a:cubicBezTo>
                    <a:pt x="4483067" y="3100"/>
                    <a:pt x="4483746" y="4741"/>
                    <a:pt x="4483746" y="6452"/>
                  </a:cubicBezTo>
                  <a:lnTo>
                    <a:pt x="4483746" y="234740"/>
                  </a:lnTo>
                  <a:cubicBezTo>
                    <a:pt x="4483746" y="238303"/>
                    <a:pt x="4480858" y="241192"/>
                    <a:pt x="4477294" y="241192"/>
                  </a:cubicBezTo>
                  <a:lnTo>
                    <a:pt x="6452" y="241192"/>
                  </a:lnTo>
                  <a:cubicBezTo>
                    <a:pt x="4741" y="241192"/>
                    <a:pt x="3100" y="240512"/>
                    <a:pt x="1890" y="239302"/>
                  </a:cubicBezTo>
                  <a:cubicBezTo>
                    <a:pt x="680" y="238092"/>
                    <a:pt x="0" y="236451"/>
                    <a:pt x="0" y="234740"/>
                  </a:cubicBezTo>
                  <a:lnTo>
                    <a:pt x="0" y="6452"/>
                  </a:lnTo>
                  <a:cubicBezTo>
                    <a:pt x="0" y="4741"/>
                    <a:pt x="680" y="3100"/>
                    <a:pt x="1890" y="1890"/>
                  </a:cubicBezTo>
                  <a:cubicBezTo>
                    <a:pt x="3100" y="680"/>
                    <a:pt x="4741" y="0"/>
                    <a:pt x="6452" y="0"/>
                  </a:cubicBezTo>
                  <a:close/>
                </a:path>
              </a:pathLst>
            </a:custGeom>
            <a:solidFill>
              <a:srgbClr val="3A777B">
                <a:alpha val="67843"/>
              </a:srgbClr>
            </a:solidFill>
            <a:ln cap="sq">
              <a:noFill/>
              <a:prstDash val="solid"/>
              <a:miter/>
            </a:ln>
          </p:spPr>
        </p:sp>
        <p:sp>
          <p:nvSpPr>
            <p:cNvPr name="TextBox 13" id="13"/>
            <p:cNvSpPr txBox="true"/>
            <p:nvPr/>
          </p:nvSpPr>
          <p:spPr>
            <a:xfrm>
              <a:off x="0" y="-57150"/>
              <a:ext cx="4483747" cy="298342"/>
            </a:xfrm>
            <a:prstGeom prst="rect">
              <a:avLst/>
            </a:prstGeom>
          </p:spPr>
          <p:txBody>
            <a:bodyPr anchor="ctr" rtlCol="false" tIns="71846" lIns="71846" bIns="71846" rIns="71846"/>
            <a:lstStyle/>
            <a:p>
              <a:pPr algn="ctr">
                <a:lnSpc>
                  <a:spcPts val="3775"/>
                </a:lnSpc>
              </a:pPr>
            </a:p>
          </p:txBody>
        </p:sp>
      </p:grpSp>
      <p:sp>
        <p:nvSpPr>
          <p:cNvPr name="TextBox 14" id="14"/>
          <p:cNvSpPr txBox="true"/>
          <p:nvPr/>
        </p:nvSpPr>
        <p:spPr>
          <a:xfrm rot="0">
            <a:off x="1028700" y="2399483"/>
            <a:ext cx="16230600"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Good governance and sustainable funding are the backbone of the Greening Education Plan. They ensure po</a:t>
            </a:r>
            <a:r>
              <a:rPr lang="en-US" sz="2100">
                <a:solidFill>
                  <a:srgbClr val="FFFFFF"/>
                </a:solidFill>
                <a:latin typeface="Open Sans 1"/>
                <a:ea typeface="Open Sans 1"/>
                <a:cs typeface="Open Sans 1"/>
                <a:sym typeface="Open Sans 1"/>
              </a:rPr>
              <a:t>licies, leadership and</a:t>
            </a:r>
            <a:r>
              <a:rPr lang="en-US" sz="2100">
                <a:solidFill>
                  <a:srgbClr val="FFFFFF"/>
                </a:solidFill>
                <a:latin typeface="Open Sans 1"/>
                <a:ea typeface="Open Sans 1"/>
                <a:cs typeface="Open Sans 1"/>
                <a:sym typeface="Open Sans 1"/>
              </a:rPr>
              <a:t> money are in place to make th</a:t>
            </a:r>
            <a:r>
              <a:rPr lang="en-US" sz="2100">
                <a:solidFill>
                  <a:srgbClr val="FFFFFF"/>
                </a:solidFill>
                <a:latin typeface="Open Sans 1"/>
                <a:ea typeface="Open Sans 1"/>
                <a:cs typeface="Open Sans 1"/>
                <a:sym typeface="Open Sans 1"/>
              </a:rPr>
              <a:t>e</a:t>
            </a:r>
            <a:r>
              <a:rPr lang="en-US" sz="2100">
                <a:solidFill>
                  <a:srgbClr val="FFFFFF"/>
                </a:solidFill>
                <a:latin typeface="Open Sans 1"/>
                <a:ea typeface="Open Sans 1"/>
                <a:cs typeface="Open Sans 1"/>
                <a:sym typeface="Open Sans 1"/>
              </a:rPr>
              <a:t> plan successful long-term.</a:t>
            </a:r>
          </a:p>
        </p:txBody>
      </p:sp>
      <p:grpSp>
        <p:nvGrpSpPr>
          <p:cNvPr name="Group 15" id="15"/>
          <p:cNvGrpSpPr/>
          <p:nvPr/>
        </p:nvGrpSpPr>
        <p:grpSpPr>
          <a:xfrm rot="0">
            <a:off x="244275" y="3916279"/>
            <a:ext cx="5871480" cy="4853114"/>
            <a:chOff x="0" y="0"/>
            <a:chExt cx="1567216" cy="1295394"/>
          </a:xfrm>
        </p:grpSpPr>
        <p:sp>
          <p:nvSpPr>
            <p:cNvPr name="Freeform 16" id="16"/>
            <p:cNvSpPr/>
            <p:nvPr/>
          </p:nvSpPr>
          <p:spPr>
            <a:xfrm flipH="false" flipV="false" rot="0">
              <a:off x="0" y="0"/>
              <a:ext cx="1567216" cy="1295394"/>
            </a:xfrm>
            <a:custGeom>
              <a:avLst/>
              <a:gdLst/>
              <a:ahLst/>
              <a:cxnLst/>
              <a:rect r="r" b="b" t="t" l="l"/>
              <a:pathLst>
                <a:path h="1295394" w="1567216">
                  <a:moveTo>
                    <a:pt x="18460" y="0"/>
                  </a:moveTo>
                  <a:lnTo>
                    <a:pt x="1548756" y="0"/>
                  </a:lnTo>
                  <a:cubicBezTo>
                    <a:pt x="1553652" y="0"/>
                    <a:pt x="1558347" y="1945"/>
                    <a:pt x="1561809" y="5407"/>
                  </a:cubicBezTo>
                  <a:cubicBezTo>
                    <a:pt x="1565271" y="8869"/>
                    <a:pt x="1567216" y="13564"/>
                    <a:pt x="1567216" y="18460"/>
                  </a:cubicBezTo>
                  <a:lnTo>
                    <a:pt x="1567216" y="1276934"/>
                  </a:lnTo>
                  <a:cubicBezTo>
                    <a:pt x="1567216" y="1281830"/>
                    <a:pt x="1565271" y="1286525"/>
                    <a:pt x="1561809" y="1289987"/>
                  </a:cubicBezTo>
                  <a:cubicBezTo>
                    <a:pt x="1558347" y="1293449"/>
                    <a:pt x="1553652" y="1295394"/>
                    <a:pt x="1548756" y="1295394"/>
                  </a:cubicBezTo>
                  <a:lnTo>
                    <a:pt x="18460" y="1295394"/>
                  </a:lnTo>
                  <a:cubicBezTo>
                    <a:pt x="13564" y="1295394"/>
                    <a:pt x="8869" y="1293449"/>
                    <a:pt x="5407" y="1289987"/>
                  </a:cubicBezTo>
                  <a:cubicBezTo>
                    <a:pt x="1945" y="1286525"/>
                    <a:pt x="0" y="1281830"/>
                    <a:pt x="0" y="1276934"/>
                  </a:cubicBezTo>
                  <a:lnTo>
                    <a:pt x="0" y="18460"/>
                  </a:lnTo>
                  <a:cubicBezTo>
                    <a:pt x="0" y="13564"/>
                    <a:pt x="1945" y="8869"/>
                    <a:pt x="5407" y="5407"/>
                  </a:cubicBezTo>
                  <a:cubicBezTo>
                    <a:pt x="8869" y="1945"/>
                    <a:pt x="13564" y="0"/>
                    <a:pt x="18460" y="0"/>
                  </a:cubicBezTo>
                  <a:close/>
                </a:path>
              </a:pathLst>
            </a:custGeom>
            <a:solidFill>
              <a:srgbClr val="FAFAFA">
                <a:alpha val="87843"/>
              </a:srgbClr>
            </a:solidFill>
            <a:ln cap="sq">
              <a:noFill/>
              <a:prstDash val="solid"/>
              <a:miter/>
            </a:ln>
          </p:spPr>
        </p:sp>
        <p:sp>
          <p:nvSpPr>
            <p:cNvPr name="TextBox 17" id="17"/>
            <p:cNvSpPr txBox="true"/>
            <p:nvPr/>
          </p:nvSpPr>
          <p:spPr>
            <a:xfrm>
              <a:off x="0" y="-57150"/>
              <a:ext cx="1567216" cy="1352544"/>
            </a:xfrm>
            <a:prstGeom prst="rect">
              <a:avLst/>
            </a:prstGeom>
          </p:spPr>
          <p:txBody>
            <a:bodyPr anchor="ctr" rtlCol="false" tIns="71846" lIns="71846" bIns="71846" rIns="71846"/>
            <a:lstStyle/>
            <a:p>
              <a:pPr algn="ctr">
                <a:lnSpc>
                  <a:spcPts val="3775"/>
                </a:lnSpc>
              </a:pPr>
            </a:p>
          </p:txBody>
        </p:sp>
      </p:grpSp>
      <p:grpSp>
        <p:nvGrpSpPr>
          <p:cNvPr name="Group 18" id="18"/>
          <p:cNvGrpSpPr/>
          <p:nvPr/>
        </p:nvGrpSpPr>
        <p:grpSpPr>
          <a:xfrm rot="0">
            <a:off x="1146746" y="3474173"/>
            <a:ext cx="4613095" cy="915232"/>
            <a:chOff x="0" y="0"/>
            <a:chExt cx="1231328" cy="244294"/>
          </a:xfrm>
        </p:grpSpPr>
        <p:sp>
          <p:nvSpPr>
            <p:cNvPr name="Freeform 19" id="19"/>
            <p:cNvSpPr/>
            <p:nvPr/>
          </p:nvSpPr>
          <p:spPr>
            <a:xfrm flipH="false" flipV="false" rot="0">
              <a:off x="0" y="0"/>
              <a:ext cx="1231328" cy="244294"/>
            </a:xfrm>
            <a:custGeom>
              <a:avLst/>
              <a:gdLst/>
              <a:ahLst/>
              <a:cxnLst/>
              <a:rect r="r" b="b" t="t" l="l"/>
              <a:pathLst>
                <a:path h="244294" w="1231328">
                  <a:moveTo>
                    <a:pt x="23495" y="0"/>
                  </a:moveTo>
                  <a:lnTo>
                    <a:pt x="1207832" y="0"/>
                  </a:lnTo>
                  <a:cubicBezTo>
                    <a:pt x="1214064" y="0"/>
                    <a:pt x="1220040" y="2475"/>
                    <a:pt x="1224446" y="6882"/>
                  </a:cubicBezTo>
                  <a:cubicBezTo>
                    <a:pt x="1228852" y="11288"/>
                    <a:pt x="1231328" y="17264"/>
                    <a:pt x="1231328" y="23495"/>
                  </a:cubicBezTo>
                  <a:lnTo>
                    <a:pt x="1231328" y="220798"/>
                  </a:lnTo>
                  <a:cubicBezTo>
                    <a:pt x="1231328" y="233774"/>
                    <a:pt x="1220808" y="244294"/>
                    <a:pt x="1207832" y="244294"/>
                  </a:cubicBezTo>
                  <a:lnTo>
                    <a:pt x="23495" y="244294"/>
                  </a:lnTo>
                  <a:cubicBezTo>
                    <a:pt x="10519" y="244294"/>
                    <a:pt x="0" y="233774"/>
                    <a:pt x="0" y="220798"/>
                  </a:cubicBezTo>
                  <a:lnTo>
                    <a:pt x="0" y="23495"/>
                  </a:lnTo>
                  <a:cubicBezTo>
                    <a:pt x="0" y="10519"/>
                    <a:pt x="10519" y="0"/>
                    <a:pt x="23495" y="0"/>
                  </a:cubicBezTo>
                  <a:close/>
                </a:path>
              </a:pathLst>
            </a:custGeom>
            <a:solidFill>
              <a:srgbClr val="62B34E"/>
            </a:solidFill>
            <a:ln cap="sq">
              <a:noFill/>
              <a:prstDash val="solid"/>
              <a:miter/>
            </a:ln>
          </p:spPr>
        </p:sp>
        <p:sp>
          <p:nvSpPr>
            <p:cNvPr name="TextBox 20" id="20"/>
            <p:cNvSpPr txBox="true"/>
            <p:nvPr/>
          </p:nvSpPr>
          <p:spPr>
            <a:xfrm>
              <a:off x="0" y="-38100"/>
              <a:ext cx="1231328" cy="282394"/>
            </a:xfrm>
            <a:prstGeom prst="rect">
              <a:avLst/>
            </a:prstGeom>
          </p:spPr>
          <p:txBody>
            <a:bodyPr anchor="ctr" rtlCol="false" tIns="71846" lIns="71846" bIns="71846" rIns="71846"/>
            <a:lstStyle/>
            <a:p>
              <a:pPr algn="ctr">
                <a:lnSpc>
                  <a:spcPts val="2940"/>
                </a:lnSpc>
              </a:pPr>
              <a:r>
                <a:rPr lang="en-US" b="true" sz="2100">
                  <a:solidFill>
                    <a:srgbClr val="FEFAF2"/>
                  </a:solidFill>
                  <a:latin typeface="Open Sans 2 Bold"/>
                  <a:ea typeface="Open Sans 2 Bold"/>
                  <a:cs typeface="Open Sans 2 Bold"/>
                  <a:sym typeface="Open Sans 2 Bold"/>
                </a:rPr>
                <a:t>POLICY FRAMEWORKS AND LEADERSHIP</a:t>
              </a:r>
            </a:p>
          </p:txBody>
        </p:sp>
      </p:grpSp>
      <p:grpSp>
        <p:nvGrpSpPr>
          <p:cNvPr name="Group 21" id="21"/>
          <p:cNvGrpSpPr/>
          <p:nvPr/>
        </p:nvGrpSpPr>
        <p:grpSpPr>
          <a:xfrm rot="0">
            <a:off x="747421" y="3308168"/>
            <a:ext cx="798650" cy="798650"/>
            <a:chOff x="0" y="0"/>
            <a:chExt cx="1064867" cy="1064867"/>
          </a:xfrm>
        </p:grpSpPr>
        <p:grpSp>
          <p:nvGrpSpPr>
            <p:cNvPr name="Group 22" id="22"/>
            <p:cNvGrpSpPr/>
            <p:nvPr/>
          </p:nvGrpSpPr>
          <p:grpSpPr>
            <a:xfrm rot="0">
              <a:off x="0" y="0"/>
              <a:ext cx="1064867" cy="1064867"/>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24" id="24"/>
              <p:cNvSpPr txBox="true"/>
              <p:nvPr/>
            </p:nvSpPr>
            <p:spPr>
              <a:xfrm>
                <a:off x="76200" y="47625"/>
                <a:ext cx="660400" cy="688975"/>
              </a:xfrm>
              <a:prstGeom prst="rect">
                <a:avLst/>
              </a:prstGeom>
            </p:spPr>
            <p:txBody>
              <a:bodyPr anchor="ctr" rtlCol="false" tIns="50800" lIns="50800" bIns="50800" rIns="50800"/>
              <a:lstStyle/>
              <a:p>
                <a:pPr algn="ctr">
                  <a:lnSpc>
                    <a:spcPts val="2375"/>
                  </a:lnSpc>
                </a:pPr>
              </a:p>
            </p:txBody>
          </p:sp>
        </p:grpSp>
        <p:sp>
          <p:nvSpPr>
            <p:cNvPr name="TextBox 25" id="25"/>
            <p:cNvSpPr txBox="true"/>
            <p:nvPr/>
          </p:nvSpPr>
          <p:spPr>
            <a:xfrm rot="0">
              <a:off x="204102" y="226039"/>
              <a:ext cx="656662" cy="565163"/>
            </a:xfrm>
            <a:prstGeom prst="rect">
              <a:avLst/>
            </a:prstGeom>
          </p:spPr>
          <p:txBody>
            <a:bodyPr anchor="t" rtlCol="false" tIns="0" lIns="0" bIns="0" rIns="0">
              <a:spAutoFit/>
            </a:bodyPr>
            <a:lstStyle/>
            <a:p>
              <a:pPr algn="ctr">
                <a:lnSpc>
                  <a:spcPts val="3690"/>
                </a:lnSpc>
                <a:spcBef>
                  <a:spcPct val="0"/>
                </a:spcBef>
              </a:pPr>
              <a:r>
                <a:rPr lang="en-US" b="true" sz="2636" spc="79">
                  <a:solidFill>
                    <a:srgbClr val="FFFFFF"/>
                  </a:solidFill>
                  <a:latin typeface="Open Sans 1 Bold"/>
                  <a:ea typeface="Open Sans 1 Bold"/>
                  <a:cs typeface="Open Sans 1 Bold"/>
                  <a:sym typeface="Open Sans 1 Bold"/>
                </a:rPr>
                <a:t>1</a:t>
              </a:r>
            </a:p>
          </p:txBody>
        </p:sp>
      </p:grpSp>
      <p:sp>
        <p:nvSpPr>
          <p:cNvPr name="TextBox 26" id="26"/>
          <p:cNvSpPr txBox="true"/>
          <p:nvPr/>
        </p:nvSpPr>
        <p:spPr>
          <a:xfrm rot="0">
            <a:off x="244275" y="4627530"/>
            <a:ext cx="5823855" cy="369951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Strong</a:t>
            </a:r>
            <a:r>
              <a:rPr lang="en-US" sz="2100">
                <a:solidFill>
                  <a:srgbClr val="000000"/>
                </a:solidFill>
                <a:latin typeface="Open Sans 1"/>
                <a:ea typeface="Open Sans 1"/>
                <a:cs typeface="Open Sans 1"/>
                <a:sym typeface="Open Sans 1"/>
              </a:rPr>
              <a:t> policies will guide planning, curriculum, infrastructure and operations.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A Greening Education Taskforce will o</a:t>
            </a:r>
            <a:r>
              <a:rPr lang="en-US" sz="2100">
                <a:solidFill>
                  <a:srgbClr val="000000"/>
                </a:solidFill>
                <a:latin typeface="Open Sans 1"/>
                <a:ea typeface="Open Sans 1"/>
                <a:cs typeface="Open Sans 1"/>
                <a:sym typeface="Open Sans 1"/>
              </a:rPr>
              <a:t>ve</a:t>
            </a:r>
            <a:r>
              <a:rPr lang="en-US" sz="2100">
                <a:solidFill>
                  <a:srgbClr val="000000"/>
                </a:solidFill>
                <a:latin typeface="Open Sans 1"/>
                <a:ea typeface="Open Sans 1"/>
                <a:cs typeface="Open Sans 1"/>
                <a:sym typeface="Open Sans 1"/>
              </a:rPr>
              <a:t>rsee, coordinate and monitor progress.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Each institution will have a sustainability focal point to lead and report green actions.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Governance will be inclusive, involving government, NGOs, private sector and communities.</a:t>
            </a:r>
          </a:p>
        </p:txBody>
      </p:sp>
      <p:grpSp>
        <p:nvGrpSpPr>
          <p:cNvPr name="Group 27" id="27"/>
          <p:cNvGrpSpPr/>
          <p:nvPr/>
        </p:nvGrpSpPr>
        <p:grpSpPr>
          <a:xfrm rot="0">
            <a:off x="6285053" y="3899023"/>
            <a:ext cx="5608543" cy="5359277"/>
            <a:chOff x="0" y="0"/>
            <a:chExt cx="2016560" cy="1926936"/>
          </a:xfrm>
        </p:grpSpPr>
        <p:sp>
          <p:nvSpPr>
            <p:cNvPr name="Freeform 28" id="28"/>
            <p:cNvSpPr/>
            <p:nvPr/>
          </p:nvSpPr>
          <p:spPr>
            <a:xfrm flipH="false" flipV="false" rot="0">
              <a:off x="0" y="0"/>
              <a:ext cx="2016560" cy="1926936"/>
            </a:xfrm>
            <a:custGeom>
              <a:avLst/>
              <a:gdLst/>
              <a:ahLst/>
              <a:cxnLst/>
              <a:rect r="r" b="b" t="t" l="l"/>
              <a:pathLst>
                <a:path h="1926936" w="2016560">
                  <a:moveTo>
                    <a:pt x="19325" y="0"/>
                  </a:moveTo>
                  <a:lnTo>
                    <a:pt x="1997234" y="0"/>
                  </a:lnTo>
                  <a:cubicBezTo>
                    <a:pt x="2007908" y="0"/>
                    <a:pt x="2016560" y="8652"/>
                    <a:pt x="2016560" y="19325"/>
                  </a:cubicBezTo>
                  <a:lnTo>
                    <a:pt x="2016560" y="1907610"/>
                  </a:lnTo>
                  <a:cubicBezTo>
                    <a:pt x="2016560" y="1918284"/>
                    <a:pt x="2007908" y="1926936"/>
                    <a:pt x="1997234" y="1926936"/>
                  </a:cubicBezTo>
                  <a:lnTo>
                    <a:pt x="19325" y="1926936"/>
                  </a:lnTo>
                  <a:cubicBezTo>
                    <a:pt x="8652" y="1926936"/>
                    <a:pt x="0" y="1918284"/>
                    <a:pt x="0" y="1907610"/>
                  </a:cubicBezTo>
                  <a:lnTo>
                    <a:pt x="0" y="19325"/>
                  </a:lnTo>
                  <a:cubicBezTo>
                    <a:pt x="0" y="8652"/>
                    <a:pt x="8652" y="0"/>
                    <a:pt x="19325" y="0"/>
                  </a:cubicBezTo>
                  <a:close/>
                </a:path>
              </a:pathLst>
            </a:custGeom>
            <a:solidFill>
              <a:srgbClr val="FAFAFA">
                <a:alpha val="87843"/>
              </a:srgbClr>
            </a:solidFill>
          </p:spPr>
        </p:sp>
        <p:sp>
          <p:nvSpPr>
            <p:cNvPr name="TextBox 29" id="29"/>
            <p:cNvSpPr txBox="true"/>
            <p:nvPr/>
          </p:nvSpPr>
          <p:spPr>
            <a:xfrm>
              <a:off x="0" y="-28575"/>
              <a:ext cx="2016560" cy="1955511"/>
            </a:xfrm>
            <a:prstGeom prst="rect">
              <a:avLst/>
            </a:prstGeom>
          </p:spPr>
          <p:txBody>
            <a:bodyPr anchor="ctr" rtlCol="false" tIns="71846" lIns="71846" bIns="71846" rIns="71846"/>
            <a:lstStyle/>
            <a:p>
              <a:pPr algn="ctr">
                <a:lnSpc>
                  <a:spcPts val="2376"/>
                </a:lnSpc>
              </a:pPr>
            </a:p>
          </p:txBody>
        </p:sp>
      </p:grpSp>
      <p:sp>
        <p:nvSpPr>
          <p:cNvPr name="TextBox 30" id="30"/>
          <p:cNvSpPr txBox="true"/>
          <p:nvPr/>
        </p:nvSpPr>
        <p:spPr>
          <a:xfrm rot="0">
            <a:off x="6503354" y="4400074"/>
            <a:ext cx="5281293" cy="4813935"/>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Funding will come from government, green financing, grants and private sector cont</a:t>
            </a:r>
            <a:r>
              <a:rPr lang="en-US" sz="2100">
                <a:solidFill>
                  <a:srgbClr val="000000"/>
                </a:solidFill>
                <a:latin typeface="Open Sans 1"/>
                <a:ea typeface="Open Sans 1"/>
                <a:cs typeface="Open Sans 1"/>
                <a:sym typeface="Open Sans 1"/>
              </a:rPr>
              <a:t>ributions.</a:t>
            </a:r>
          </a:p>
          <a:p>
            <a:pPr algn="ctr">
              <a:lnSpc>
                <a:spcPts val="2940"/>
              </a:lnSpc>
            </a:pPr>
          </a:p>
          <a:p>
            <a:pPr algn="just">
              <a:lnSpc>
                <a:spcPts val="2940"/>
              </a:lnSpc>
            </a:pPr>
            <a:r>
              <a:rPr lang="en-US" sz="2100">
                <a:solidFill>
                  <a:srgbClr val="000000"/>
                </a:solidFill>
                <a:latin typeface="Open Sans 1"/>
                <a:ea typeface="Open Sans 1"/>
                <a:cs typeface="Open Sans 1"/>
                <a:sym typeface="Open Sans 1"/>
              </a:rPr>
              <a:t>Priority</a:t>
            </a:r>
            <a:r>
              <a:rPr lang="en-US" sz="2100">
                <a:solidFill>
                  <a:srgbClr val="000000"/>
                </a:solidFill>
                <a:latin typeface="Open Sans 1"/>
                <a:ea typeface="Open Sans 1"/>
                <a:cs typeface="Open Sans 1"/>
                <a:sym typeface="Open Sans 1"/>
              </a:rPr>
              <a:t> areas: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Renewable energy.</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Green infrastructure.</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Teache</a:t>
            </a:r>
            <a:r>
              <a:rPr lang="en-US" sz="2100">
                <a:solidFill>
                  <a:srgbClr val="000000"/>
                </a:solidFill>
                <a:latin typeface="Open Sans 1"/>
                <a:ea typeface="Open Sans 1"/>
                <a:cs typeface="Open Sans 1"/>
                <a:sym typeface="Open Sans 1"/>
              </a:rPr>
              <a:t>r training &amp; capacity building.</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Awareness pro</a:t>
            </a:r>
            <a:r>
              <a:rPr lang="en-US" sz="2100">
                <a:solidFill>
                  <a:srgbClr val="000000"/>
                </a:solidFill>
                <a:latin typeface="Open Sans 1"/>
                <a:ea typeface="Open Sans 1"/>
                <a:cs typeface="Open Sans 1"/>
                <a:sym typeface="Open Sans 1"/>
              </a:rPr>
              <a:t>grammers.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U</a:t>
            </a:r>
            <a:r>
              <a:rPr lang="en-US" sz="2100">
                <a:solidFill>
                  <a:srgbClr val="000000"/>
                </a:solidFill>
                <a:latin typeface="Open Sans 1"/>
                <a:ea typeface="Open Sans 1"/>
                <a:cs typeface="Open Sans 1"/>
                <a:sym typeface="Open Sans 1"/>
              </a:rPr>
              <a:t>se public-private partnerships (PPPs) to pool resources and expertise.</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F</a:t>
            </a:r>
            <a:r>
              <a:rPr lang="en-US" sz="2100">
                <a:solidFill>
                  <a:srgbClr val="000000"/>
                </a:solidFill>
                <a:latin typeface="Open Sans 1"/>
                <a:ea typeface="Open Sans 1"/>
                <a:cs typeface="Open Sans 1"/>
                <a:sym typeface="Open Sans 1"/>
              </a:rPr>
              <a:t>ocus on long-term cost-efficiency and environmental impact.</a:t>
            </a:r>
          </a:p>
        </p:txBody>
      </p:sp>
      <p:grpSp>
        <p:nvGrpSpPr>
          <p:cNvPr name="Group 31" id="31"/>
          <p:cNvGrpSpPr/>
          <p:nvPr/>
        </p:nvGrpSpPr>
        <p:grpSpPr>
          <a:xfrm rot="0">
            <a:off x="6948248" y="3474173"/>
            <a:ext cx="4694623" cy="849701"/>
            <a:chOff x="0" y="0"/>
            <a:chExt cx="1253089" cy="226802"/>
          </a:xfrm>
        </p:grpSpPr>
        <p:sp>
          <p:nvSpPr>
            <p:cNvPr name="Freeform 32" id="32"/>
            <p:cNvSpPr/>
            <p:nvPr/>
          </p:nvSpPr>
          <p:spPr>
            <a:xfrm flipH="false" flipV="false" rot="0">
              <a:off x="0" y="0"/>
              <a:ext cx="1253089" cy="226802"/>
            </a:xfrm>
            <a:custGeom>
              <a:avLst/>
              <a:gdLst/>
              <a:ahLst/>
              <a:cxnLst/>
              <a:rect r="r" b="b" t="t" l="l"/>
              <a:pathLst>
                <a:path h="226802" w="1253089">
                  <a:moveTo>
                    <a:pt x="23087" y="0"/>
                  </a:moveTo>
                  <a:lnTo>
                    <a:pt x="1230002" y="0"/>
                  </a:lnTo>
                  <a:cubicBezTo>
                    <a:pt x="1242753" y="0"/>
                    <a:pt x="1253089" y="10337"/>
                    <a:pt x="1253089" y="23087"/>
                  </a:cubicBezTo>
                  <a:lnTo>
                    <a:pt x="1253089" y="203715"/>
                  </a:lnTo>
                  <a:cubicBezTo>
                    <a:pt x="1253089" y="216466"/>
                    <a:pt x="1242753" y="226802"/>
                    <a:pt x="1230002" y="226802"/>
                  </a:cubicBezTo>
                  <a:lnTo>
                    <a:pt x="23087" y="226802"/>
                  </a:lnTo>
                  <a:cubicBezTo>
                    <a:pt x="10337" y="226802"/>
                    <a:pt x="0" y="216466"/>
                    <a:pt x="0" y="203715"/>
                  </a:cubicBezTo>
                  <a:lnTo>
                    <a:pt x="0" y="23087"/>
                  </a:lnTo>
                  <a:cubicBezTo>
                    <a:pt x="0" y="10337"/>
                    <a:pt x="10337" y="0"/>
                    <a:pt x="23087" y="0"/>
                  </a:cubicBezTo>
                  <a:close/>
                </a:path>
              </a:pathLst>
            </a:custGeom>
            <a:solidFill>
              <a:srgbClr val="62B34E"/>
            </a:solidFill>
            <a:ln cap="sq">
              <a:noFill/>
              <a:prstDash val="solid"/>
              <a:miter/>
            </a:ln>
          </p:spPr>
        </p:sp>
        <p:sp>
          <p:nvSpPr>
            <p:cNvPr name="TextBox 33" id="33"/>
            <p:cNvSpPr txBox="true"/>
            <p:nvPr/>
          </p:nvSpPr>
          <p:spPr>
            <a:xfrm>
              <a:off x="0" y="-38100"/>
              <a:ext cx="1253089" cy="264902"/>
            </a:xfrm>
            <a:prstGeom prst="rect">
              <a:avLst/>
            </a:prstGeom>
          </p:spPr>
          <p:txBody>
            <a:bodyPr anchor="ctr" rtlCol="false" tIns="71846" lIns="71846" bIns="71846" rIns="71846"/>
            <a:lstStyle/>
            <a:p>
              <a:pPr algn="ctr">
                <a:lnSpc>
                  <a:spcPts val="2940"/>
                </a:lnSpc>
              </a:pPr>
              <a:r>
                <a:rPr lang="en-US" b="true" sz="2100">
                  <a:solidFill>
                    <a:srgbClr val="FEFAF2"/>
                  </a:solidFill>
                  <a:latin typeface="Open Sans 2 Bold"/>
                  <a:ea typeface="Open Sans 2 Bold"/>
                  <a:cs typeface="Open Sans 2 Bold"/>
                  <a:sym typeface="Open Sans 2 Bold"/>
                </a:rPr>
                <a:t>SUSTAINABLE FUNDING</a:t>
              </a:r>
            </a:p>
          </p:txBody>
        </p:sp>
      </p:grpSp>
      <p:grpSp>
        <p:nvGrpSpPr>
          <p:cNvPr name="Group 34" id="34"/>
          <p:cNvGrpSpPr/>
          <p:nvPr/>
        </p:nvGrpSpPr>
        <p:grpSpPr>
          <a:xfrm rot="0">
            <a:off x="6548923" y="3308168"/>
            <a:ext cx="798650" cy="798650"/>
            <a:chOff x="0" y="0"/>
            <a:chExt cx="1064867" cy="1064867"/>
          </a:xfrm>
        </p:grpSpPr>
        <p:grpSp>
          <p:nvGrpSpPr>
            <p:cNvPr name="Group 35" id="35"/>
            <p:cNvGrpSpPr/>
            <p:nvPr/>
          </p:nvGrpSpPr>
          <p:grpSpPr>
            <a:xfrm rot="0">
              <a:off x="0" y="0"/>
              <a:ext cx="1064867" cy="1064867"/>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37" id="37"/>
              <p:cNvSpPr txBox="true"/>
              <p:nvPr/>
            </p:nvSpPr>
            <p:spPr>
              <a:xfrm>
                <a:off x="76200" y="47625"/>
                <a:ext cx="660400" cy="688975"/>
              </a:xfrm>
              <a:prstGeom prst="rect">
                <a:avLst/>
              </a:prstGeom>
            </p:spPr>
            <p:txBody>
              <a:bodyPr anchor="ctr" rtlCol="false" tIns="50800" lIns="50800" bIns="50800" rIns="50800"/>
              <a:lstStyle/>
              <a:p>
                <a:pPr algn="ctr">
                  <a:lnSpc>
                    <a:spcPts val="2375"/>
                  </a:lnSpc>
                </a:pPr>
              </a:p>
            </p:txBody>
          </p:sp>
        </p:grpSp>
        <p:sp>
          <p:nvSpPr>
            <p:cNvPr name="TextBox 38" id="38"/>
            <p:cNvSpPr txBox="true"/>
            <p:nvPr/>
          </p:nvSpPr>
          <p:spPr>
            <a:xfrm rot="0">
              <a:off x="204102" y="226039"/>
              <a:ext cx="656662" cy="565163"/>
            </a:xfrm>
            <a:prstGeom prst="rect">
              <a:avLst/>
            </a:prstGeom>
          </p:spPr>
          <p:txBody>
            <a:bodyPr anchor="t" rtlCol="false" tIns="0" lIns="0" bIns="0" rIns="0">
              <a:spAutoFit/>
            </a:bodyPr>
            <a:lstStyle/>
            <a:p>
              <a:pPr algn="ctr">
                <a:lnSpc>
                  <a:spcPts val="3690"/>
                </a:lnSpc>
                <a:spcBef>
                  <a:spcPct val="0"/>
                </a:spcBef>
              </a:pPr>
              <a:r>
                <a:rPr lang="en-US" b="true" sz="2636" spc="79">
                  <a:solidFill>
                    <a:srgbClr val="FFFFFF"/>
                  </a:solidFill>
                  <a:latin typeface="Open Sans 1 Bold"/>
                  <a:ea typeface="Open Sans 1 Bold"/>
                  <a:cs typeface="Open Sans 1 Bold"/>
                  <a:sym typeface="Open Sans 1 Bold"/>
                </a:rPr>
                <a:t>2</a:t>
              </a:r>
            </a:p>
          </p:txBody>
        </p:sp>
      </p:grpSp>
      <p:grpSp>
        <p:nvGrpSpPr>
          <p:cNvPr name="Group 39" id="39"/>
          <p:cNvGrpSpPr/>
          <p:nvPr/>
        </p:nvGrpSpPr>
        <p:grpSpPr>
          <a:xfrm rot="0">
            <a:off x="12065046" y="3899023"/>
            <a:ext cx="5955214" cy="5314986"/>
            <a:chOff x="0" y="0"/>
            <a:chExt cx="2141206" cy="1911011"/>
          </a:xfrm>
        </p:grpSpPr>
        <p:sp>
          <p:nvSpPr>
            <p:cNvPr name="Freeform 40" id="40"/>
            <p:cNvSpPr/>
            <p:nvPr/>
          </p:nvSpPr>
          <p:spPr>
            <a:xfrm flipH="false" flipV="false" rot="0">
              <a:off x="0" y="0"/>
              <a:ext cx="2141206" cy="1911011"/>
            </a:xfrm>
            <a:custGeom>
              <a:avLst/>
              <a:gdLst/>
              <a:ahLst/>
              <a:cxnLst/>
              <a:rect r="r" b="b" t="t" l="l"/>
              <a:pathLst>
                <a:path h="1911011" w="2141206">
                  <a:moveTo>
                    <a:pt x="18200" y="0"/>
                  </a:moveTo>
                  <a:lnTo>
                    <a:pt x="2123005" y="0"/>
                  </a:lnTo>
                  <a:cubicBezTo>
                    <a:pt x="2127833" y="0"/>
                    <a:pt x="2132462" y="1918"/>
                    <a:pt x="2135875" y="5331"/>
                  </a:cubicBezTo>
                  <a:cubicBezTo>
                    <a:pt x="2139288" y="8744"/>
                    <a:pt x="2141206" y="13373"/>
                    <a:pt x="2141206" y="18200"/>
                  </a:cubicBezTo>
                  <a:lnTo>
                    <a:pt x="2141206" y="1892811"/>
                  </a:lnTo>
                  <a:cubicBezTo>
                    <a:pt x="2141206" y="1897638"/>
                    <a:pt x="2139288" y="1902267"/>
                    <a:pt x="2135875" y="1905680"/>
                  </a:cubicBezTo>
                  <a:cubicBezTo>
                    <a:pt x="2132462" y="1909093"/>
                    <a:pt x="2127833" y="1911011"/>
                    <a:pt x="2123005" y="1911011"/>
                  </a:cubicBezTo>
                  <a:lnTo>
                    <a:pt x="18200" y="1911011"/>
                  </a:lnTo>
                  <a:cubicBezTo>
                    <a:pt x="13373" y="1911011"/>
                    <a:pt x="8744" y="1909093"/>
                    <a:pt x="5331" y="1905680"/>
                  </a:cubicBezTo>
                  <a:cubicBezTo>
                    <a:pt x="1918" y="1902267"/>
                    <a:pt x="0" y="1897638"/>
                    <a:pt x="0" y="1892811"/>
                  </a:cubicBezTo>
                  <a:lnTo>
                    <a:pt x="0" y="18200"/>
                  </a:lnTo>
                  <a:cubicBezTo>
                    <a:pt x="0" y="13373"/>
                    <a:pt x="1918" y="8744"/>
                    <a:pt x="5331" y="5331"/>
                  </a:cubicBezTo>
                  <a:cubicBezTo>
                    <a:pt x="8744" y="1918"/>
                    <a:pt x="13373" y="0"/>
                    <a:pt x="18200" y="0"/>
                  </a:cubicBezTo>
                  <a:close/>
                </a:path>
              </a:pathLst>
            </a:custGeom>
            <a:solidFill>
              <a:srgbClr val="FAFAFA">
                <a:alpha val="87843"/>
              </a:srgbClr>
            </a:solidFill>
          </p:spPr>
        </p:sp>
        <p:sp>
          <p:nvSpPr>
            <p:cNvPr name="TextBox 41" id="41"/>
            <p:cNvSpPr txBox="true"/>
            <p:nvPr/>
          </p:nvSpPr>
          <p:spPr>
            <a:xfrm>
              <a:off x="0" y="-28575"/>
              <a:ext cx="2141206" cy="1939586"/>
            </a:xfrm>
            <a:prstGeom prst="rect">
              <a:avLst/>
            </a:prstGeom>
          </p:spPr>
          <p:txBody>
            <a:bodyPr anchor="ctr" rtlCol="false" tIns="71846" lIns="71846" bIns="71846" rIns="71846"/>
            <a:lstStyle/>
            <a:p>
              <a:pPr algn="ctr">
                <a:lnSpc>
                  <a:spcPts val="2376"/>
                </a:lnSpc>
              </a:pPr>
            </a:p>
          </p:txBody>
        </p:sp>
      </p:grpSp>
      <p:sp>
        <p:nvSpPr>
          <p:cNvPr name="TextBox 42" id="42"/>
          <p:cNvSpPr txBox="true"/>
          <p:nvPr/>
        </p:nvSpPr>
        <p:spPr>
          <a:xfrm rot="0">
            <a:off x="12112671" y="4410242"/>
            <a:ext cx="5256186" cy="4652010"/>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R</a:t>
            </a:r>
            <a:r>
              <a:rPr lang="en-US" sz="2100">
                <a:solidFill>
                  <a:srgbClr val="000000"/>
                </a:solidFill>
                <a:latin typeface="Open Sans 1"/>
                <a:ea typeface="Open Sans 1"/>
                <a:cs typeface="Open Sans 1"/>
                <a:sym typeface="Open Sans 1"/>
              </a:rPr>
              <a:t>esources will be used strategically for maximum impact.</a:t>
            </a:r>
          </a:p>
          <a:p>
            <a:pPr algn="just">
              <a:lnSpc>
                <a:spcPts val="1659"/>
              </a:lnSpc>
            </a:pPr>
          </a:p>
          <a:p>
            <a:pPr algn="just">
              <a:lnSpc>
                <a:spcPts val="2940"/>
              </a:lnSpc>
            </a:pPr>
            <a:r>
              <a:rPr lang="en-US" sz="2100">
                <a:solidFill>
                  <a:srgbClr val="000000"/>
                </a:solidFill>
                <a:latin typeface="Open Sans 1"/>
                <a:ea typeface="Open Sans 1"/>
                <a:cs typeface="Open Sans 1"/>
                <a:sym typeface="Open Sans 1"/>
              </a:rPr>
              <a:t>Focus areas:</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Green infrastructure.</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Environmental research &amp; innovation.</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Teacher training.</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Cross-sector sustainability education.</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Provide incentives and grants for schools/universities leading in green innovation.</a:t>
            </a:r>
          </a:p>
          <a:p>
            <a:pPr algn="just" marL="453390" indent="-226695" lvl="1">
              <a:lnSpc>
                <a:spcPts val="2940"/>
              </a:lnSpc>
              <a:spcBef>
                <a:spcPct val="0"/>
              </a:spcBef>
              <a:buFont typeface="Arial"/>
              <a:buChar char="•"/>
            </a:pPr>
            <a:r>
              <a:rPr lang="en-US" sz="2100">
                <a:solidFill>
                  <a:srgbClr val="000000"/>
                </a:solidFill>
                <a:latin typeface="Open Sans 1"/>
                <a:ea typeface="Open Sans 1"/>
                <a:cs typeface="Open Sans 1"/>
                <a:sym typeface="Open Sans 1"/>
              </a:rPr>
              <a:t>Ensure cost-effective strategies and strong financial management.</a:t>
            </a:r>
          </a:p>
        </p:txBody>
      </p:sp>
      <p:sp>
        <p:nvSpPr>
          <p:cNvPr name="AutoShape 43" id="43"/>
          <p:cNvSpPr/>
          <p:nvPr/>
        </p:nvSpPr>
        <p:spPr>
          <a:xfrm>
            <a:off x="-273758" y="9554875"/>
            <a:ext cx="16316650" cy="0"/>
          </a:xfrm>
          <a:prstGeom prst="line">
            <a:avLst/>
          </a:prstGeom>
          <a:ln cap="flat" w="66675">
            <a:solidFill>
              <a:srgbClr val="0F887C"/>
            </a:solidFill>
            <a:prstDash val="solid"/>
            <a:headEnd type="none" len="sm" w="sm"/>
            <a:tailEnd type="none" len="sm" w="sm"/>
          </a:ln>
        </p:spPr>
      </p:sp>
      <p:grpSp>
        <p:nvGrpSpPr>
          <p:cNvPr name="Group 44" id="44"/>
          <p:cNvGrpSpPr/>
          <p:nvPr/>
        </p:nvGrpSpPr>
        <p:grpSpPr>
          <a:xfrm rot="0">
            <a:off x="1028700" y="9060920"/>
            <a:ext cx="918260" cy="987911"/>
            <a:chOff x="0" y="0"/>
            <a:chExt cx="1224346" cy="1317214"/>
          </a:xfrm>
        </p:grpSpPr>
        <p:grpSp>
          <p:nvGrpSpPr>
            <p:cNvPr name="Group 45" id="45"/>
            <p:cNvGrpSpPr/>
            <p:nvPr/>
          </p:nvGrpSpPr>
          <p:grpSpPr>
            <a:xfrm rot="0">
              <a:off x="0" y="0"/>
              <a:ext cx="1224346" cy="1317214"/>
              <a:chOff x="0" y="0"/>
              <a:chExt cx="447181" cy="481100"/>
            </a:xfrm>
          </p:grpSpPr>
          <p:sp>
            <p:nvSpPr>
              <p:cNvPr name="Freeform 46" id="46"/>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47" id="47"/>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48" id="48"/>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19</a:t>
              </a:r>
            </a:p>
          </p:txBody>
        </p:sp>
      </p:grpSp>
      <p:sp>
        <p:nvSpPr>
          <p:cNvPr name="Freeform 49" id="49"/>
          <p:cNvSpPr/>
          <p:nvPr/>
        </p:nvSpPr>
        <p:spPr>
          <a:xfrm flipH="false" flipV="false" rot="0">
            <a:off x="16173994" y="8822751"/>
            <a:ext cx="1371513" cy="1464249"/>
          </a:xfrm>
          <a:custGeom>
            <a:avLst/>
            <a:gdLst/>
            <a:ahLst/>
            <a:cxnLst/>
            <a:rect r="r" b="b" t="t" l="l"/>
            <a:pathLst>
              <a:path h="1464249" w="1371513">
                <a:moveTo>
                  <a:pt x="0" y="0"/>
                </a:moveTo>
                <a:lnTo>
                  <a:pt x="1371514" y="0"/>
                </a:lnTo>
                <a:lnTo>
                  <a:pt x="1371514" y="1464249"/>
                </a:lnTo>
                <a:lnTo>
                  <a:pt x="0" y="14642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0" id="50"/>
          <p:cNvGrpSpPr/>
          <p:nvPr/>
        </p:nvGrpSpPr>
        <p:grpSpPr>
          <a:xfrm rot="0">
            <a:off x="13121596" y="3408642"/>
            <a:ext cx="4425458" cy="915232"/>
            <a:chOff x="0" y="0"/>
            <a:chExt cx="1181244" cy="244294"/>
          </a:xfrm>
        </p:grpSpPr>
        <p:sp>
          <p:nvSpPr>
            <p:cNvPr name="Freeform 51" id="51"/>
            <p:cNvSpPr/>
            <p:nvPr/>
          </p:nvSpPr>
          <p:spPr>
            <a:xfrm flipH="false" flipV="false" rot="0">
              <a:off x="0" y="0"/>
              <a:ext cx="1181244" cy="244294"/>
            </a:xfrm>
            <a:custGeom>
              <a:avLst/>
              <a:gdLst/>
              <a:ahLst/>
              <a:cxnLst/>
              <a:rect r="r" b="b" t="t" l="l"/>
              <a:pathLst>
                <a:path h="244294" w="1181244">
                  <a:moveTo>
                    <a:pt x="24492" y="0"/>
                  </a:moveTo>
                  <a:lnTo>
                    <a:pt x="1156752" y="0"/>
                  </a:lnTo>
                  <a:cubicBezTo>
                    <a:pt x="1170278" y="0"/>
                    <a:pt x="1181244" y="10965"/>
                    <a:pt x="1181244" y="24492"/>
                  </a:cubicBezTo>
                  <a:lnTo>
                    <a:pt x="1181244" y="219802"/>
                  </a:lnTo>
                  <a:cubicBezTo>
                    <a:pt x="1181244" y="226298"/>
                    <a:pt x="1178663" y="232527"/>
                    <a:pt x="1174070" y="237120"/>
                  </a:cubicBezTo>
                  <a:cubicBezTo>
                    <a:pt x="1169477" y="241713"/>
                    <a:pt x="1163248" y="244294"/>
                    <a:pt x="1156752" y="244294"/>
                  </a:cubicBezTo>
                  <a:lnTo>
                    <a:pt x="24492" y="244294"/>
                  </a:lnTo>
                  <a:cubicBezTo>
                    <a:pt x="10965" y="244294"/>
                    <a:pt x="0" y="233328"/>
                    <a:pt x="0" y="219802"/>
                  </a:cubicBezTo>
                  <a:lnTo>
                    <a:pt x="0" y="24492"/>
                  </a:lnTo>
                  <a:cubicBezTo>
                    <a:pt x="0" y="17996"/>
                    <a:pt x="2580" y="11767"/>
                    <a:pt x="7173" y="7173"/>
                  </a:cubicBezTo>
                  <a:cubicBezTo>
                    <a:pt x="11767" y="2580"/>
                    <a:pt x="17996" y="0"/>
                    <a:pt x="24492" y="0"/>
                  </a:cubicBezTo>
                  <a:close/>
                </a:path>
              </a:pathLst>
            </a:custGeom>
            <a:solidFill>
              <a:srgbClr val="62B34E"/>
            </a:solidFill>
            <a:ln cap="sq">
              <a:noFill/>
              <a:prstDash val="solid"/>
              <a:miter/>
            </a:ln>
          </p:spPr>
        </p:sp>
        <p:sp>
          <p:nvSpPr>
            <p:cNvPr name="TextBox 52" id="52"/>
            <p:cNvSpPr txBox="true"/>
            <p:nvPr/>
          </p:nvSpPr>
          <p:spPr>
            <a:xfrm>
              <a:off x="0" y="-38100"/>
              <a:ext cx="1181244" cy="282394"/>
            </a:xfrm>
            <a:prstGeom prst="rect">
              <a:avLst/>
            </a:prstGeom>
          </p:spPr>
          <p:txBody>
            <a:bodyPr anchor="ctr" rtlCol="false" tIns="71846" lIns="71846" bIns="71846" rIns="71846"/>
            <a:lstStyle/>
            <a:p>
              <a:pPr algn="ctr">
                <a:lnSpc>
                  <a:spcPts val="2940"/>
                </a:lnSpc>
              </a:pPr>
              <a:r>
                <a:rPr lang="en-US" b="true" sz="2100">
                  <a:solidFill>
                    <a:srgbClr val="FEFAF2"/>
                  </a:solidFill>
                  <a:latin typeface="Open Sans 2 Bold"/>
                  <a:ea typeface="Open Sans 2 Bold"/>
                  <a:cs typeface="Open Sans 2 Bold"/>
                  <a:sym typeface="Open Sans 2 Bold"/>
                </a:rPr>
                <a:t>RESOURCE ALLOCATION &amp; INCENTIVES</a:t>
              </a:r>
            </a:p>
          </p:txBody>
        </p:sp>
      </p:grpSp>
      <p:grpSp>
        <p:nvGrpSpPr>
          <p:cNvPr name="Group 53" id="53"/>
          <p:cNvGrpSpPr/>
          <p:nvPr/>
        </p:nvGrpSpPr>
        <p:grpSpPr>
          <a:xfrm rot="0">
            <a:off x="12722271" y="3346268"/>
            <a:ext cx="798650" cy="798650"/>
            <a:chOff x="0" y="0"/>
            <a:chExt cx="1064867" cy="1064867"/>
          </a:xfrm>
        </p:grpSpPr>
        <p:grpSp>
          <p:nvGrpSpPr>
            <p:cNvPr name="Group 54" id="54"/>
            <p:cNvGrpSpPr/>
            <p:nvPr/>
          </p:nvGrpSpPr>
          <p:grpSpPr>
            <a:xfrm rot="0">
              <a:off x="0" y="0"/>
              <a:ext cx="1064867" cy="1064867"/>
              <a:chOff x="0" y="0"/>
              <a:chExt cx="812800" cy="812800"/>
            </a:xfrm>
          </p:grpSpPr>
          <p:sp>
            <p:nvSpPr>
              <p:cNvPr name="Freeform 55" id="5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56" id="56"/>
              <p:cNvSpPr txBox="true"/>
              <p:nvPr/>
            </p:nvSpPr>
            <p:spPr>
              <a:xfrm>
                <a:off x="76200" y="47625"/>
                <a:ext cx="660400" cy="688975"/>
              </a:xfrm>
              <a:prstGeom prst="rect">
                <a:avLst/>
              </a:prstGeom>
            </p:spPr>
            <p:txBody>
              <a:bodyPr anchor="ctr" rtlCol="false" tIns="40444" lIns="40444" bIns="40444" rIns="40444"/>
              <a:lstStyle/>
              <a:p>
                <a:pPr algn="ctr">
                  <a:lnSpc>
                    <a:spcPts val="2375"/>
                  </a:lnSpc>
                </a:pPr>
              </a:p>
            </p:txBody>
          </p:sp>
        </p:grpSp>
        <p:sp>
          <p:nvSpPr>
            <p:cNvPr name="TextBox 57" id="57"/>
            <p:cNvSpPr txBox="true"/>
            <p:nvPr/>
          </p:nvSpPr>
          <p:spPr>
            <a:xfrm rot="0">
              <a:off x="204102" y="226039"/>
              <a:ext cx="656662" cy="565163"/>
            </a:xfrm>
            <a:prstGeom prst="rect">
              <a:avLst/>
            </a:prstGeom>
          </p:spPr>
          <p:txBody>
            <a:bodyPr anchor="t" rtlCol="false" tIns="0" lIns="0" bIns="0" rIns="0">
              <a:spAutoFit/>
            </a:bodyPr>
            <a:lstStyle/>
            <a:p>
              <a:pPr algn="ctr">
                <a:lnSpc>
                  <a:spcPts val="3690"/>
                </a:lnSpc>
                <a:spcBef>
                  <a:spcPct val="0"/>
                </a:spcBef>
              </a:pPr>
              <a:r>
                <a:rPr lang="en-US" b="true" sz="2636" spc="79">
                  <a:solidFill>
                    <a:srgbClr val="FFFFFF"/>
                  </a:solidFill>
                  <a:latin typeface="Open Sans 1 Bold"/>
                  <a:ea typeface="Open Sans 1 Bold"/>
                  <a:cs typeface="Open Sans 1 Bold"/>
                  <a:sym typeface="Open Sans 1 Bold"/>
                </a:rPr>
                <a:t>3</a:t>
              </a:r>
            </a:p>
          </p:txBody>
        </p:sp>
      </p:grpSp>
      <p:sp>
        <p:nvSpPr>
          <p:cNvPr name="TextBox 58" id="58"/>
          <p:cNvSpPr txBox="true"/>
          <p:nvPr/>
        </p:nvSpPr>
        <p:spPr>
          <a:xfrm rot="0">
            <a:off x="-864665" y="1620222"/>
            <a:ext cx="9249010"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GOVERNANCE &amp; FINANCE</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Freeform 4" id="4"/>
          <p:cNvSpPr/>
          <p:nvPr/>
        </p:nvSpPr>
        <p:spPr>
          <a:xfrm flipH="false" flipV="false" rot="0">
            <a:off x="11830405" y="334374"/>
            <a:ext cx="3315126" cy="3315126"/>
          </a:xfrm>
          <a:custGeom>
            <a:avLst/>
            <a:gdLst/>
            <a:ahLst/>
            <a:cxnLst/>
            <a:rect r="r" b="b" t="t" l="l"/>
            <a:pathLst>
              <a:path h="3315126" w="3315126">
                <a:moveTo>
                  <a:pt x="0" y="0"/>
                </a:moveTo>
                <a:lnTo>
                  <a:pt x="3315126" y="0"/>
                </a:lnTo>
                <a:lnTo>
                  <a:pt x="3315126" y="3315126"/>
                </a:lnTo>
                <a:lnTo>
                  <a:pt x="0" y="3315126"/>
                </a:lnTo>
                <a:lnTo>
                  <a:pt x="0" y="0"/>
                </a:lnTo>
                <a:close/>
              </a:path>
            </a:pathLst>
          </a:custGeom>
          <a:blipFill>
            <a:blip r:embed="rId4"/>
            <a:stretch>
              <a:fillRect l="0" t="0" r="0" b="0"/>
            </a:stretch>
          </a:blipFill>
        </p:spPr>
      </p:sp>
      <p:sp>
        <p:nvSpPr>
          <p:cNvPr name="Freeform 5" id="5" descr="QR code image"/>
          <p:cNvSpPr/>
          <p:nvPr/>
        </p:nvSpPr>
        <p:spPr>
          <a:xfrm flipH="false" flipV="false" rot="0">
            <a:off x="10882699" y="4047763"/>
            <a:ext cx="5210537" cy="5210537"/>
          </a:xfrm>
          <a:custGeom>
            <a:avLst/>
            <a:gdLst/>
            <a:ahLst/>
            <a:cxnLst/>
            <a:rect r="r" b="b" t="t" l="l"/>
            <a:pathLst>
              <a:path h="5210537" w="5210537">
                <a:moveTo>
                  <a:pt x="0" y="0"/>
                </a:moveTo>
                <a:lnTo>
                  <a:pt x="5210537" y="0"/>
                </a:lnTo>
                <a:lnTo>
                  <a:pt x="5210537" y="5210537"/>
                </a:lnTo>
                <a:lnTo>
                  <a:pt x="0" y="52105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1028700" y="661395"/>
            <a:ext cx="8975430" cy="8811809"/>
          </a:xfrm>
          <a:prstGeom prst="rect">
            <a:avLst/>
          </a:prstGeom>
        </p:spPr>
        <p:txBody>
          <a:bodyPr anchor="t" rtlCol="false" tIns="0" lIns="0" bIns="0" rIns="0">
            <a:spAutoFit/>
          </a:bodyPr>
          <a:lstStyle/>
          <a:p>
            <a:pPr algn="ctr">
              <a:lnSpc>
                <a:spcPts val="11595"/>
              </a:lnSpc>
            </a:pPr>
            <a:r>
              <a:rPr lang="en-US" sz="8282" b="true">
                <a:solidFill>
                  <a:srgbClr val="000000"/>
                </a:solidFill>
                <a:latin typeface="Neue Montreal Bold"/>
                <a:ea typeface="Neue Montreal Bold"/>
                <a:cs typeface="Neue Montreal Bold"/>
                <a:sym typeface="Neue Montreal Bold"/>
              </a:rPr>
              <a:t>FOR FURTHER INFORMATION</a:t>
            </a:r>
          </a:p>
          <a:p>
            <a:pPr algn="ctr">
              <a:lnSpc>
                <a:spcPts val="11595"/>
              </a:lnSpc>
            </a:pPr>
          </a:p>
          <a:p>
            <a:pPr algn="ctr">
              <a:lnSpc>
                <a:spcPts val="11595"/>
              </a:lnSpc>
            </a:pPr>
            <a:r>
              <a:rPr lang="en-US" sz="8282" b="true">
                <a:solidFill>
                  <a:srgbClr val="000000"/>
                </a:solidFill>
                <a:latin typeface="Neue Montreal Bold"/>
                <a:ea typeface="Neue Montreal Bold"/>
                <a:cs typeface="Neue Montreal Bold"/>
                <a:sym typeface="Neue Montreal Bold"/>
              </a:rPr>
              <a:t>SCAN THE QR CODE FOR THE eBOOK</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2">
              <a:alphaModFix amt="6000"/>
            </a:blip>
            <a:stretch>
              <a:fillRect l="0" t="0" r="0" b="0"/>
            </a:stretch>
          </a:blipFill>
        </p:spPr>
      </p:sp>
      <p:sp>
        <p:nvSpPr>
          <p:cNvPr name="Freeform 3" id="3"/>
          <p:cNvSpPr/>
          <p:nvPr/>
        </p:nvSpPr>
        <p:spPr>
          <a:xfrm flipH="false" flipV="false" rot="-3008344">
            <a:off x="6877828" y="1133657"/>
            <a:ext cx="6516183" cy="6288116"/>
          </a:xfrm>
          <a:custGeom>
            <a:avLst/>
            <a:gdLst/>
            <a:ahLst/>
            <a:cxnLst/>
            <a:rect r="r" b="b" t="t" l="l"/>
            <a:pathLst>
              <a:path h="6288116" w="6516183">
                <a:moveTo>
                  <a:pt x="0" y="0"/>
                </a:moveTo>
                <a:lnTo>
                  <a:pt x="6516182" y="0"/>
                </a:lnTo>
                <a:lnTo>
                  <a:pt x="6516182" y="6288116"/>
                </a:lnTo>
                <a:lnTo>
                  <a:pt x="0" y="6288116"/>
                </a:lnTo>
                <a:lnTo>
                  <a:pt x="0" y="0"/>
                </a:lnTo>
                <a:close/>
              </a:path>
            </a:pathLst>
          </a:custGeom>
          <a:blipFill>
            <a:blip r:embed="rId3">
              <a:alphaModFix amt="12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2879757" y="5842440"/>
            <a:ext cx="6413789" cy="6359401"/>
            <a:chOff x="0" y="0"/>
            <a:chExt cx="8551718" cy="8479201"/>
          </a:xfrm>
        </p:grpSpPr>
        <p:sp>
          <p:nvSpPr>
            <p:cNvPr name="Freeform 5" id="5"/>
            <p:cNvSpPr/>
            <p:nvPr/>
          </p:nvSpPr>
          <p:spPr>
            <a:xfrm flipH="false" flipV="false" rot="-7221819">
              <a:off x="2803666" y="2260204"/>
              <a:ext cx="4392701" cy="4266411"/>
            </a:xfrm>
            <a:custGeom>
              <a:avLst/>
              <a:gdLst/>
              <a:ahLst/>
              <a:cxnLst/>
              <a:rect r="r" b="b" t="t" l="l"/>
              <a:pathLst>
                <a:path h="4266411" w="4392701">
                  <a:moveTo>
                    <a:pt x="0" y="0"/>
                  </a:moveTo>
                  <a:lnTo>
                    <a:pt x="4392700" y="0"/>
                  </a:lnTo>
                  <a:lnTo>
                    <a:pt x="4392700" y="4266411"/>
                  </a:lnTo>
                  <a:lnTo>
                    <a:pt x="0" y="4266411"/>
                  </a:lnTo>
                  <a:lnTo>
                    <a:pt x="0" y="0"/>
                  </a:lnTo>
                  <a:close/>
                </a:path>
              </a:pathLst>
            </a:custGeom>
            <a:blipFill>
              <a:blip r:embed="rId2">
                <a:alphaModFix amt="9999"/>
              </a:blip>
              <a:stretch>
                <a:fillRect l="0" t="0" r="0" b="0"/>
              </a:stretch>
            </a:blipFill>
          </p:spPr>
        </p:sp>
        <p:sp>
          <p:nvSpPr>
            <p:cNvPr name="Freeform 6" id="6"/>
            <p:cNvSpPr/>
            <p:nvPr/>
          </p:nvSpPr>
          <p:spPr>
            <a:xfrm flipH="false" flipV="false" rot="-8906670">
              <a:off x="1125223" y="1199237"/>
              <a:ext cx="6301272" cy="6080728"/>
            </a:xfrm>
            <a:custGeom>
              <a:avLst/>
              <a:gdLst/>
              <a:ahLst/>
              <a:cxnLst/>
              <a:rect r="r" b="b" t="t" l="l"/>
              <a:pathLst>
                <a:path h="6080728" w="6301272">
                  <a:moveTo>
                    <a:pt x="0" y="0"/>
                  </a:moveTo>
                  <a:lnTo>
                    <a:pt x="6301272" y="0"/>
                  </a:lnTo>
                  <a:lnTo>
                    <a:pt x="6301272" y="6080728"/>
                  </a:lnTo>
                  <a:lnTo>
                    <a:pt x="0" y="608072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grpSp>
      <p:sp>
        <p:nvSpPr>
          <p:cNvPr name="TextBox 7" id="7"/>
          <p:cNvSpPr txBox="true"/>
          <p:nvPr/>
        </p:nvSpPr>
        <p:spPr>
          <a:xfrm rot="0">
            <a:off x="6880426" y="4428090"/>
            <a:ext cx="10981614" cy="2150317"/>
          </a:xfrm>
          <a:prstGeom prst="rect">
            <a:avLst/>
          </a:prstGeom>
        </p:spPr>
        <p:txBody>
          <a:bodyPr anchor="t" rtlCol="false" tIns="0" lIns="0" bIns="0" rIns="0">
            <a:spAutoFit/>
          </a:bodyPr>
          <a:lstStyle/>
          <a:p>
            <a:pPr algn="just">
              <a:lnSpc>
                <a:spcPts val="3119"/>
              </a:lnSpc>
            </a:pPr>
            <a:r>
              <a:rPr lang="en-US" sz="1999" i="true" spc="59">
                <a:solidFill>
                  <a:srgbClr val="000000"/>
                </a:solidFill>
                <a:latin typeface="Open Sans 1 Italics"/>
                <a:ea typeface="Open Sans 1 Italics"/>
                <a:cs typeface="Open Sans 1 Italics"/>
                <a:sym typeface="Open Sans 1 Italics"/>
              </a:rPr>
              <a:t>“The nation will continue to prioritise efforts at the global level that relate to climate change. In relation to this, the establishment of the Brunei Darussalam National Climate Change Policy (BNCCP) and the country’s appointment as the Host of the ASEAN Centre for Climate Change, are some manifestations of the aforementioned commitments.” </a:t>
            </a:r>
          </a:p>
          <a:p>
            <a:pPr algn="r">
              <a:lnSpc>
                <a:spcPts val="2859"/>
              </a:lnSpc>
            </a:pPr>
          </a:p>
          <a:p>
            <a:pPr algn="r">
              <a:lnSpc>
                <a:spcPts val="916"/>
              </a:lnSpc>
            </a:pPr>
            <a:r>
              <a:rPr lang="en-US" b="true" sz="1833" spc="-67">
                <a:solidFill>
                  <a:srgbClr val="000000"/>
                </a:solidFill>
                <a:latin typeface="Open Sans 1 Bold"/>
                <a:ea typeface="Open Sans 1 Bold"/>
                <a:cs typeface="Open Sans 1 Bold"/>
                <a:sym typeface="Open Sans 1 Bold"/>
              </a:rPr>
              <a:t>Titah in conjunction with New Year 2024</a:t>
            </a:r>
          </a:p>
        </p:txBody>
      </p:sp>
      <p:sp>
        <p:nvSpPr>
          <p:cNvPr name="TextBox 8" id="8"/>
          <p:cNvSpPr txBox="true"/>
          <p:nvPr/>
        </p:nvSpPr>
        <p:spPr>
          <a:xfrm rot="0">
            <a:off x="6626058" y="2152447"/>
            <a:ext cx="11530705" cy="1914525"/>
          </a:xfrm>
          <a:prstGeom prst="rect">
            <a:avLst/>
          </a:prstGeom>
        </p:spPr>
        <p:txBody>
          <a:bodyPr anchor="t" rtlCol="false" tIns="0" lIns="0" bIns="0" rIns="0">
            <a:spAutoFit/>
          </a:bodyPr>
          <a:lstStyle/>
          <a:p>
            <a:pPr algn="ctr">
              <a:lnSpc>
                <a:spcPts val="5100"/>
              </a:lnSpc>
            </a:pPr>
            <a:r>
              <a:rPr lang="en-US" sz="3000" spc="51">
                <a:solidFill>
                  <a:srgbClr val="000000"/>
                </a:solidFill>
                <a:latin typeface="Rumble Brave Script"/>
                <a:ea typeface="Rumble Brave Script"/>
                <a:cs typeface="Rumble Brave Script"/>
                <a:sym typeface="Rumble Brave Script"/>
              </a:rPr>
              <a:t>His Majesty Sultan Haji Hassanal Bolkiah Mu'izzaddin Waddaulah</a:t>
            </a:r>
          </a:p>
          <a:p>
            <a:pPr algn="ctr">
              <a:lnSpc>
                <a:spcPts val="5100"/>
              </a:lnSpc>
            </a:pPr>
            <a:r>
              <a:rPr lang="en-US" sz="3000" spc="51">
                <a:solidFill>
                  <a:srgbClr val="000000"/>
                </a:solidFill>
                <a:latin typeface="Rumble Brave Script"/>
                <a:ea typeface="Rumble Brave Script"/>
                <a:cs typeface="Rumble Brave Script"/>
                <a:sym typeface="Rumble Brave Script"/>
              </a:rPr>
              <a:t>ibni Al-Marhum Sultan Haji Omar 'Ali Saifuddien Sa'adul Khairi Waddien Sultan and Yang Di-Pertuan of Brunei Darussalam </a:t>
            </a:r>
          </a:p>
        </p:txBody>
      </p:sp>
      <p:sp>
        <p:nvSpPr>
          <p:cNvPr name="TextBox 9" id="9"/>
          <p:cNvSpPr txBox="true"/>
          <p:nvPr/>
        </p:nvSpPr>
        <p:spPr>
          <a:xfrm rot="0">
            <a:off x="751498" y="7218289"/>
            <a:ext cx="16670232" cy="738648"/>
          </a:xfrm>
          <a:prstGeom prst="rect">
            <a:avLst/>
          </a:prstGeom>
        </p:spPr>
        <p:txBody>
          <a:bodyPr anchor="t" rtlCol="false" tIns="0" lIns="0" bIns="0" rIns="0">
            <a:spAutoFit/>
          </a:bodyPr>
          <a:lstStyle/>
          <a:p>
            <a:pPr algn="just">
              <a:lnSpc>
                <a:spcPts val="3071"/>
              </a:lnSpc>
            </a:pPr>
            <a:r>
              <a:rPr lang="en-US" sz="1969" i="true" spc="59">
                <a:solidFill>
                  <a:srgbClr val="000000"/>
                </a:solidFill>
                <a:latin typeface="Open Sans 1 Italics"/>
                <a:ea typeface="Open Sans 1 Italics"/>
                <a:cs typeface="Open Sans 1 Italics"/>
                <a:sym typeface="Open Sans 1 Italics"/>
              </a:rPr>
              <a:t>“Regarding climate change, we have given consent to the Brunei Darussalam Climate Change Policy (BNCCP), which outlines 10 strategies to reduce greenhouse gas emissions and pave the way for Brunei Darussalam to become a low-carbon and climate-resilient nation.”</a:t>
            </a:r>
          </a:p>
        </p:txBody>
      </p:sp>
      <p:sp>
        <p:nvSpPr>
          <p:cNvPr name="Freeform 10" id="10"/>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7">
              <a:alphaModFix amt="17000"/>
            </a:blip>
            <a:stretch>
              <a:fillRect l="-8686" t="0" r="-13144" b="-36749"/>
            </a:stretch>
          </a:blipFill>
        </p:spPr>
      </p:sp>
      <p:sp>
        <p:nvSpPr>
          <p:cNvPr name="Freeform 11" id="11"/>
          <p:cNvSpPr/>
          <p:nvPr/>
        </p:nvSpPr>
        <p:spPr>
          <a:xfrm flipH="false" flipV="true" rot="-10800000">
            <a:off x="6626058" y="4277715"/>
            <a:ext cx="375148" cy="272451"/>
          </a:xfrm>
          <a:custGeom>
            <a:avLst/>
            <a:gdLst/>
            <a:ahLst/>
            <a:cxnLst/>
            <a:rect r="r" b="b" t="t" l="l"/>
            <a:pathLst>
              <a:path h="272451" w="375148">
                <a:moveTo>
                  <a:pt x="0" y="272451"/>
                </a:moveTo>
                <a:lnTo>
                  <a:pt x="375148" y="272451"/>
                </a:lnTo>
                <a:lnTo>
                  <a:pt x="375148" y="0"/>
                </a:lnTo>
                <a:lnTo>
                  <a:pt x="0" y="0"/>
                </a:lnTo>
                <a:lnTo>
                  <a:pt x="0" y="272451"/>
                </a:lnTo>
                <a:close/>
              </a:path>
            </a:pathLst>
          </a:custGeom>
          <a:blipFill>
            <a:blip r:embed="rId8">
              <a:alphaModFix amt="32999"/>
              <a:extLst>
                <a:ext uri="{96DAC541-7B7A-43D3-8B79-37D633B846F1}">
                  <asvg:svgBlip xmlns:asvg="http://schemas.microsoft.com/office/drawing/2016/SVG/main" r:embed="rId9"/>
                </a:ext>
              </a:extLst>
            </a:blip>
            <a:stretch>
              <a:fillRect l="0" t="0" r="0" b="0"/>
            </a:stretch>
          </a:blipFill>
        </p:spPr>
      </p:sp>
      <p:sp>
        <p:nvSpPr>
          <p:cNvPr name="TextBox 12" id="12"/>
          <p:cNvSpPr txBox="true"/>
          <p:nvPr/>
        </p:nvSpPr>
        <p:spPr>
          <a:xfrm rot="0">
            <a:off x="808884" y="7975987"/>
            <a:ext cx="16670232" cy="1447293"/>
          </a:xfrm>
          <a:prstGeom prst="rect">
            <a:avLst/>
          </a:prstGeom>
        </p:spPr>
        <p:txBody>
          <a:bodyPr anchor="t" rtlCol="false" tIns="0" lIns="0" bIns="0" rIns="0">
            <a:spAutoFit/>
          </a:bodyPr>
          <a:lstStyle/>
          <a:p>
            <a:pPr algn="just">
              <a:lnSpc>
                <a:spcPts val="3071"/>
              </a:lnSpc>
            </a:pPr>
            <a:r>
              <a:rPr lang="en-US" sz="1969" i="true" spc="59">
                <a:solidFill>
                  <a:srgbClr val="000000"/>
                </a:solidFill>
                <a:latin typeface="Open Sans 1 Italics"/>
                <a:ea typeface="Open Sans 1 Italics"/>
                <a:cs typeface="Open Sans 1 Italics"/>
                <a:sym typeface="Open Sans 1 Italics"/>
              </a:rPr>
              <a:t>“Negara Brunei Darussalam has reduced its annual greenhouse gas emissions and will continue to cut emissions by 20% by 2030, in line with commitments under the Paris Agreement. It has also pledged to achieve net-zero emissions by 2025.”</a:t>
            </a:r>
          </a:p>
          <a:p>
            <a:pPr algn="ctr">
              <a:lnSpc>
                <a:spcPts val="2815"/>
              </a:lnSpc>
            </a:pPr>
          </a:p>
          <a:p>
            <a:pPr algn="ctr">
              <a:lnSpc>
                <a:spcPts val="2815"/>
              </a:lnSpc>
            </a:pPr>
            <a:r>
              <a:rPr lang="en-US" b="true" sz="1805" spc="-66">
                <a:solidFill>
                  <a:srgbClr val="000000"/>
                </a:solidFill>
                <a:latin typeface="Open Sans 1 Bold"/>
                <a:ea typeface="Open Sans 1 Bold"/>
                <a:cs typeface="Open Sans 1 Bold"/>
                <a:sym typeface="Open Sans 1 Bold"/>
              </a:rPr>
              <a:t>Titah in conjunction with His Majesty’s 77</a:t>
            </a:r>
            <a:r>
              <a:rPr lang="en-US" b="true" sz="1805" spc="-66">
                <a:solidFill>
                  <a:srgbClr val="000000"/>
                </a:solidFill>
                <a:latin typeface="Open Sans 1 Bold"/>
                <a:ea typeface="Open Sans 1 Bold"/>
                <a:cs typeface="Open Sans 1 Bold"/>
                <a:sym typeface="Open Sans 1 Bold"/>
              </a:rPr>
              <a:t>th</a:t>
            </a:r>
            <a:r>
              <a:rPr lang="en-US" b="true" sz="1805" spc="-66">
                <a:solidFill>
                  <a:srgbClr val="000000"/>
                </a:solidFill>
                <a:latin typeface="Open Sans 1 Bold"/>
                <a:ea typeface="Open Sans 1 Bold"/>
                <a:cs typeface="Open Sans 1 Bold"/>
                <a:sym typeface="Open Sans 1 Bold"/>
              </a:rPr>
              <a:t> Birthday Celebration 1444H/2023M</a:t>
            </a:r>
          </a:p>
        </p:txBody>
      </p:sp>
      <p:sp>
        <p:nvSpPr>
          <p:cNvPr name="Freeform 13" id="13"/>
          <p:cNvSpPr/>
          <p:nvPr/>
        </p:nvSpPr>
        <p:spPr>
          <a:xfrm flipH="false" flipV="true" rot="0">
            <a:off x="12879757" y="8657517"/>
            <a:ext cx="375148" cy="272451"/>
          </a:xfrm>
          <a:custGeom>
            <a:avLst/>
            <a:gdLst/>
            <a:ahLst/>
            <a:cxnLst/>
            <a:rect r="r" b="b" t="t" l="l"/>
            <a:pathLst>
              <a:path h="272451" w="375148">
                <a:moveTo>
                  <a:pt x="0" y="272452"/>
                </a:moveTo>
                <a:lnTo>
                  <a:pt x="375148" y="272452"/>
                </a:lnTo>
                <a:lnTo>
                  <a:pt x="375148" y="0"/>
                </a:lnTo>
                <a:lnTo>
                  <a:pt x="0" y="0"/>
                </a:lnTo>
                <a:lnTo>
                  <a:pt x="0" y="272452"/>
                </a:lnTo>
                <a:close/>
              </a:path>
            </a:pathLst>
          </a:custGeom>
          <a:blipFill>
            <a:blip r:embed="rId8">
              <a:alphaModFix amt="32999"/>
              <a:extLst>
                <a:ext uri="{96DAC541-7B7A-43D3-8B79-37D633B846F1}">
                  <asvg:svgBlip xmlns:asvg="http://schemas.microsoft.com/office/drawing/2016/SVG/main" r:embed="rId9"/>
                </a:ext>
              </a:extLst>
            </a:blip>
            <a:stretch>
              <a:fillRect l="0" t="0" r="0" b="0"/>
            </a:stretch>
          </a:blipFill>
        </p:spPr>
      </p:sp>
      <p:sp>
        <p:nvSpPr>
          <p:cNvPr name="Freeform 14" id="14"/>
          <p:cNvSpPr/>
          <p:nvPr/>
        </p:nvSpPr>
        <p:spPr>
          <a:xfrm flipH="false" flipV="true" rot="-10800000">
            <a:off x="376350" y="7012513"/>
            <a:ext cx="375148" cy="272451"/>
          </a:xfrm>
          <a:custGeom>
            <a:avLst/>
            <a:gdLst/>
            <a:ahLst/>
            <a:cxnLst/>
            <a:rect r="r" b="b" t="t" l="l"/>
            <a:pathLst>
              <a:path h="272451" w="375148">
                <a:moveTo>
                  <a:pt x="0" y="272451"/>
                </a:moveTo>
                <a:lnTo>
                  <a:pt x="375148" y="272451"/>
                </a:lnTo>
                <a:lnTo>
                  <a:pt x="375148" y="0"/>
                </a:lnTo>
                <a:lnTo>
                  <a:pt x="0" y="0"/>
                </a:lnTo>
                <a:lnTo>
                  <a:pt x="0" y="272451"/>
                </a:lnTo>
                <a:close/>
              </a:path>
            </a:pathLst>
          </a:custGeom>
          <a:blipFill>
            <a:blip r:embed="rId8">
              <a:alphaModFix amt="32999"/>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true" rot="0">
            <a:off x="16629769" y="5918591"/>
            <a:ext cx="375148" cy="272451"/>
          </a:xfrm>
          <a:custGeom>
            <a:avLst/>
            <a:gdLst/>
            <a:ahLst/>
            <a:cxnLst/>
            <a:rect r="r" b="b" t="t" l="l"/>
            <a:pathLst>
              <a:path h="272451" w="375148">
                <a:moveTo>
                  <a:pt x="0" y="272452"/>
                </a:moveTo>
                <a:lnTo>
                  <a:pt x="375148" y="272452"/>
                </a:lnTo>
                <a:lnTo>
                  <a:pt x="375148" y="0"/>
                </a:lnTo>
                <a:lnTo>
                  <a:pt x="0" y="0"/>
                </a:lnTo>
                <a:lnTo>
                  <a:pt x="0" y="272452"/>
                </a:lnTo>
                <a:close/>
              </a:path>
            </a:pathLst>
          </a:custGeom>
          <a:blipFill>
            <a:blip r:embed="rId8">
              <a:alphaModFix amt="32999"/>
              <a:extLst>
                <a:ext uri="{96DAC541-7B7A-43D3-8B79-37D633B846F1}">
                  <asvg:svgBlip xmlns:asvg="http://schemas.microsoft.com/office/drawing/2016/SVG/main" r:embed="rId9"/>
                </a:ext>
              </a:extLst>
            </a:blip>
            <a:stretch>
              <a:fillRect l="0" t="0" r="0" b="0"/>
            </a:stretch>
          </a:blipFill>
        </p:spPr>
      </p:sp>
      <p:grpSp>
        <p:nvGrpSpPr>
          <p:cNvPr name="Group 16" id="16"/>
          <p:cNvGrpSpPr/>
          <p:nvPr/>
        </p:nvGrpSpPr>
        <p:grpSpPr>
          <a:xfrm rot="0">
            <a:off x="751498" y="1696769"/>
            <a:ext cx="5753780" cy="4018972"/>
            <a:chOff x="0" y="0"/>
            <a:chExt cx="15163800" cy="10591800"/>
          </a:xfrm>
        </p:grpSpPr>
        <p:sp>
          <p:nvSpPr>
            <p:cNvPr name="Freeform 17" id="17"/>
            <p:cNvSpPr/>
            <p:nvPr/>
          </p:nvSpPr>
          <p:spPr>
            <a:xfrm flipH="false" flipV="false" rot="0">
              <a:off x="0" y="0"/>
              <a:ext cx="15163800" cy="10591800"/>
            </a:xfrm>
            <a:custGeom>
              <a:avLst/>
              <a:gdLst/>
              <a:ahLst/>
              <a:cxnLst/>
              <a:rect r="r" b="b" t="t" l="l"/>
              <a:pathLst>
                <a:path h="10591800" w="15163800">
                  <a:moveTo>
                    <a:pt x="15163800" y="254000"/>
                  </a:moveTo>
                  <a:lnTo>
                    <a:pt x="15163800" y="10337800"/>
                  </a:lnTo>
                  <a:cubicBezTo>
                    <a:pt x="15163800" y="10478135"/>
                    <a:pt x="15050136" y="10591800"/>
                    <a:pt x="14909800" y="10591800"/>
                  </a:cubicBezTo>
                  <a:lnTo>
                    <a:pt x="254000" y="10591800"/>
                  </a:lnTo>
                  <a:cubicBezTo>
                    <a:pt x="113665" y="10591800"/>
                    <a:pt x="0" y="10478135"/>
                    <a:pt x="0" y="10337800"/>
                  </a:cubicBezTo>
                  <a:lnTo>
                    <a:pt x="0" y="254000"/>
                  </a:lnTo>
                  <a:cubicBezTo>
                    <a:pt x="0" y="113665"/>
                    <a:pt x="113665" y="0"/>
                    <a:pt x="254000" y="0"/>
                  </a:cubicBezTo>
                  <a:lnTo>
                    <a:pt x="14909800" y="0"/>
                  </a:lnTo>
                  <a:cubicBezTo>
                    <a:pt x="15050136" y="0"/>
                    <a:pt x="15163800" y="113665"/>
                    <a:pt x="15163800" y="254000"/>
                  </a:cubicBezTo>
                  <a:lnTo>
                    <a:pt x="0" y="0"/>
                  </a:lnTo>
                  <a:cubicBezTo>
                    <a:pt x="0" y="0"/>
                    <a:pt x="15163800" y="254000"/>
                    <a:pt x="15163800" y="254000"/>
                  </a:cubicBezTo>
                  <a:close/>
                </a:path>
              </a:pathLst>
            </a:custGeom>
            <a:blipFill>
              <a:blip r:embed="rId10"/>
              <a:stretch>
                <a:fillRect l="0" t="-3752" r="0" b="-3752"/>
              </a:stretch>
            </a:blipFill>
            <a:ln w="38100" cap="sq">
              <a:solidFill>
                <a:srgbClr val="000000"/>
              </a:solidFill>
              <a:prstDash val="solid"/>
              <a:miter/>
            </a:ln>
          </p:spPr>
        </p:sp>
      </p:grpSp>
      <p:sp>
        <p:nvSpPr>
          <p:cNvPr name="AutoShape 18" id="18"/>
          <p:cNvSpPr/>
          <p:nvPr/>
        </p:nvSpPr>
        <p:spPr>
          <a:xfrm>
            <a:off x="46007" y="9550759"/>
            <a:ext cx="16408399" cy="0"/>
          </a:xfrm>
          <a:prstGeom prst="line">
            <a:avLst/>
          </a:prstGeom>
          <a:ln cap="flat" w="66675">
            <a:solidFill>
              <a:srgbClr val="0F887C"/>
            </a:solidFill>
            <a:prstDash val="solid"/>
            <a:headEnd type="none" len="sm" w="sm"/>
            <a:tailEnd type="none" len="sm" w="sm"/>
          </a:ln>
        </p:spPr>
      </p:sp>
      <p:sp>
        <p:nvSpPr>
          <p:cNvPr name="Freeform 19" id="19"/>
          <p:cNvSpPr/>
          <p:nvPr/>
        </p:nvSpPr>
        <p:spPr>
          <a:xfrm flipH="false" flipV="false" rot="0">
            <a:off x="16586247" y="8814517"/>
            <a:ext cx="1379225" cy="1472483"/>
          </a:xfrm>
          <a:custGeom>
            <a:avLst/>
            <a:gdLst/>
            <a:ahLst/>
            <a:cxnLst/>
            <a:rect r="r" b="b" t="t" l="l"/>
            <a:pathLst>
              <a:path h="1472483" w="1379225">
                <a:moveTo>
                  <a:pt x="0" y="0"/>
                </a:moveTo>
                <a:lnTo>
                  <a:pt x="1379225" y="0"/>
                </a:lnTo>
                <a:lnTo>
                  <a:pt x="1379225" y="1472483"/>
                </a:lnTo>
                <a:lnTo>
                  <a:pt x="0" y="147248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0" id="20"/>
          <p:cNvGrpSpPr/>
          <p:nvPr/>
        </p:nvGrpSpPr>
        <p:grpSpPr>
          <a:xfrm rot="0">
            <a:off x="1028700" y="9018725"/>
            <a:ext cx="918260" cy="987910"/>
            <a:chOff x="0" y="0"/>
            <a:chExt cx="1224346" cy="1317214"/>
          </a:xfrm>
        </p:grpSpPr>
        <p:grpSp>
          <p:nvGrpSpPr>
            <p:cNvPr name="Group 21" id="21"/>
            <p:cNvGrpSpPr/>
            <p:nvPr/>
          </p:nvGrpSpPr>
          <p:grpSpPr>
            <a:xfrm rot="0">
              <a:off x="0" y="0"/>
              <a:ext cx="1224346" cy="1317214"/>
              <a:chOff x="0" y="0"/>
              <a:chExt cx="447181" cy="481100"/>
            </a:xfrm>
          </p:grpSpPr>
          <p:sp>
            <p:nvSpPr>
              <p:cNvPr name="Freeform 22" id="22"/>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3" id="23"/>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24" id="24"/>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01</a:t>
              </a:r>
            </a:p>
          </p:txBody>
        </p:sp>
      </p:grpSp>
      <p:grpSp>
        <p:nvGrpSpPr>
          <p:cNvPr name="Group 25" id="25"/>
          <p:cNvGrpSpPr/>
          <p:nvPr/>
        </p:nvGrpSpPr>
        <p:grpSpPr>
          <a:xfrm rot="0">
            <a:off x="-8138752" y="115063"/>
            <a:ext cx="26426752" cy="2080364"/>
            <a:chOff x="0" y="0"/>
            <a:chExt cx="35235669" cy="2773819"/>
          </a:xfrm>
        </p:grpSpPr>
        <p:sp>
          <p:nvSpPr>
            <p:cNvPr name="TextBox 26" id="26"/>
            <p:cNvSpPr txBox="true"/>
            <p:nvPr/>
          </p:nvSpPr>
          <p:spPr>
            <a:xfrm rot="0">
              <a:off x="0" y="788133"/>
              <a:ext cx="6978488" cy="1321363"/>
            </a:xfrm>
            <a:prstGeom prst="rect">
              <a:avLst/>
            </a:prstGeom>
          </p:spPr>
          <p:txBody>
            <a:bodyPr anchor="t" rtlCol="false" tIns="0" lIns="0" bIns="0" rIns="0">
              <a:spAutoFit/>
            </a:bodyPr>
            <a:lstStyle/>
            <a:p>
              <a:pPr algn="l" marL="0" indent="0" lvl="0">
                <a:lnSpc>
                  <a:spcPts val="9160"/>
                </a:lnSpc>
                <a:spcBef>
                  <a:spcPct val="0"/>
                </a:spcBef>
              </a:pPr>
              <a:r>
                <a:rPr lang="en-US" b="true" sz="5152" spc="-51">
                  <a:solidFill>
                    <a:srgbClr val="059B86"/>
                  </a:solidFill>
                  <a:latin typeface="Open Sans 1 Bold"/>
                  <a:ea typeface="Open Sans 1 Bold"/>
                  <a:cs typeface="Open Sans 1 Bold"/>
                  <a:sym typeface="Open Sans 1 Bold"/>
                </a:rPr>
                <a:t>INTRODUCTION</a:t>
              </a:r>
            </a:p>
          </p:txBody>
        </p:sp>
        <p:sp>
          <p:nvSpPr>
            <p:cNvPr name="AutoShape 27" id="27"/>
            <p:cNvSpPr/>
            <p:nvPr/>
          </p:nvSpPr>
          <p:spPr>
            <a:xfrm flipV="true">
              <a:off x="7337989" y="1562122"/>
              <a:ext cx="18456158" cy="6898"/>
            </a:xfrm>
            <a:prstGeom prst="line">
              <a:avLst/>
            </a:prstGeom>
            <a:ln cap="flat" w="63500">
              <a:solidFill>
                <a:srgbClr val="0F887C"/>
              </a:solidFill>
              <a:prstDash val="solid"/>
              <a:headEnd type="none" len="sm" w="sm"/>
              <a:tailEnd type="none" len="sm" w="sm"/>
            </a:ln>
          </p:spPr>
        </p:sp>
        <p:sp>
          <p:nvSpPr>
            <p:cNvPr name="Freeform 28" id="28"/>
            <p:cNvSpPr/>
            <p:nvPr/>
          </p:nvSpPr>
          <p:spPr>
            <a:xfrm flipH="false" flipV="false" rot="0">
              <a:off x="32154008" y="0"/>
              <a:ext cx="3081661" cy="2257317"/>
            </a:xfrm>
            <a:custGeom>
              <a:avLst/>
              <a:gdLst/>
              <a:ahLst/>
              <a:cxnLst/>
              <a:rect r="r" b="b" t="t" l="l"/>
              <a:pathLst>
                <a:path h="2257317" w="3081661">
                  <a:moveTo>
                    <a:pt x="0" y="0"/>
                  </a:moveTo>
                  <a:lnTo>
                    <a:pt x="3081661" y="0"/>
                  </a:lnTo>
                  <a:lnTo>
                    <a:pt x="3081661" y="2257317"/>
                  </a:lnTo>
                  <a:lnTo>
                    <a:pt x="0" y="22573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29" id="29"/>
            <p:cNvGrpSpPr/>
            <p:nvPr/>
          </p:nvGrpSpPr>
          <p:grpSpPr>
            <a:xfrm rot="0">
              <a:off x="25794158" y="858736"/>
              <a:ext cx="8123181" cy="1915083"/>
              <a:chOff x="0" y="0"/>
              <a:chExt cx="2665254" cy="628348"/>
            </a:xfrm>
          </p:grpSpPr>
          <p:sp>
            <p:nvSpPr>
              <p:cNvPr name="Freeform 30" id="30"/>
              <p:cNvSpPr/>
              <p:nvPr/>
            </p:nvSpPr>
            <p:spPr>
              <a:xfrm flipH="false" flipV="false" rot="0">
                <a:off x="0" y="0"/>
                <a:ext cx="2665254" cy="628348"/>
              </a:xfrm>
              <a:custGeom>
                <a:avLst/>
                <a:gdLst/>
                <a:ahLst/>
                <a:cxnLst/>
                <a:rect r="r" b="b" t="t" l="l"/>
                <a:pathLst>
                  <a:path h="628348" w="2665254">
                    <a:moveTo>
                      <a:pt x="17791" y="0"/>
                    </a:moveTo>
                    <a:lnTo>
                      <a:pt x="2647464" y="0"/>
                    </a:lnTo>
                    <a:cubicBezTo>
                      <a:pt x="2652182" y="0"/>
                      <a:pt x="2656707" y="1874"/>
                      <a:pt x="2660044" y="5211"/>
                    </a:cubicBezTo>
                    <a:cubicBezTo>
                      <a:pt x="2663380" y="8547"/>
                      <a:pt x="2665254" y="13072"/>
                      <a:pt x="2665254" y="17791"/>
                    </a:cubicBezTo>
                    <a:lnTo>
                      <a:pt x="2665254" y="610557"/>
                    </a:lnTo>
                    <a:cubicBezTo>
                      <a:pt x="2665254" y="615276"/>
                      <a:pt x="2663380" y="619801"/>
                      <a:pt x="2660044" y="623137"/>
                    </a:cubicBezTo>
                    <a:cubicBezTo>
                      <a:pt x="2656707" y="626474"/>
                      <a:pt x="2652182" y="628348"/>
                      <a:pt x="2647464" y="628348"/>
                    </a:cubicBezTo>
                    <a:lnTo>
                      <a:pt x="17791" y="628348"/>
                    </a:lnTo>
                    <a:cubicBezTo>
                      <a:pt x="13072" y="628348"/>
                      <a:pt x="8547" y="626474"/>
                      <a:pt x="5211" y="623137"/>
                    </a:cubicBezTo>
                    <a:cubicBezTo>
                      <a:pt x="1874" y="619801"/>
                      <a:pt x="0" y="615276"/>
                      <a:pt x="0" y="610557"/>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31" id="31"/>
              <p:cNvSpPr txBox="true"/>
              <p:nvPr/>
            </p:nvSpPr>
            <p:spPr>
              <a:xfrm>
                <a:off x="0" y="19050"/>
                <a:ext cx="2665254" cy="609298"/>
              </a:xfrm>
              <a:prstGeom prst="rect">
                <a:avLst/>
              </a:prstGeom>
            </p:spPr>
            <p:txBody>
              <a:bodyPr anchor="ctr" rtlCol="false" tIns="53768" lIns="53768" bIns="53768" rIns="53768"/>
              <a:lstStyle/>
              <a:p>
                <a:pPr algn="ctr">
                  <a:lnSpc>
                    <a:spcPts val="1615"/>
                  </a:lnSpc>
                </a:pPr>
              </a:p>
            </p:txBody>
          </p:sp>
        </p:grpSp>
        <p:sp>
          <p:nvSpPr>
            <p:cNvPr name="TextBox 32" id="32"/>
            <p:cNvSpPr txBox="true"/>
            <p:nvPr/>
          </p:nvSpPr>
          <p:spPr>
            <a:xfrm rot="0">
              <a:off x="26664650" y="1500651"/>
              <a:ext cx="6382198" cy="763439"/>
            </a:xfrm>
            <a:prstGeom prst="rect">
              <a:avLst/>
            </a:prstGeom>
          </p:spPr>
          <p:txBody>
            <a:bodyPr anchor="t" rtlCol="false" tIns="0" lIns="0" bIns="0" rIns="0">
              <a:spAutoFit/>
            </a:bodyPr>
            <a:lstStyle/>
            <a:p>
              <a:pPr algn="ctr">
                <a:lnSpc>
                  <a:spcPts val="3504"/>
                </a:lnSpc>
              </a:pPr>
              <a:r>
                <a:rPr lang="en-US" b="true" sz="4800" spc="-144">
                  <a:solidFill>
                    <a:srgbClr val="000000"/>
                  </a:solidFill>
                  <a:latin typeface="Neue Montreal Bold"/>
                  <a:ea typeface="Neue Montreal Bold"/>
                  <a:cs typeface="Neue Montreal Bold"/>
                  <a:sym typeface="Neue Montreal Bold"/>
                </a:rPr>
                <a:t>TITAH EXPERPTS</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grpSp>
        <p:nvGrpSpPr>
          <p:cNvPr name="Group 4" id="4"/>
          <p:cNvGrpSpPr/>
          <p:nvPr/>
        </p:nvGrpSpPr>
        <p:grpSpPr>
          <a:xfrm rot="0">
            <a:off x="510103" y="8779150"/>
            <a:ext cx="17777897" cy="1467061"/>
            <a:chOff x="0" y="0"/>
            <a:chExt cx="23703863" cy="1956081"/>
          </a:xfrm>
        </p:grpSpPr>
        <p:sp>
          <p:nvSpPr>
            <p:cNvPr name="AutoShape 5" id="5"/>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6" id="6"/>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7" id="7"/>
          <p:cNvGrpSpPr/>
          <p:nvPr/>
        </p:nvGrpSpPr>
        <p:grpSpPr>
          <a:xfrm rot="0">
            <a:off x="-8138752" y="798269"/>
            <a:ext cx="19345619" cy="783854"/>
            <a:chOff x="0" y="0"/>
            <a:chExt cx="25794158" cy="1045138"/>
          </a:xfrm>
        </p:grpSpPr>
        <p:sp>
          <p:nvSpPr>
            <p:cNvPr name="TextBox 8" id="8"/>
            <p:cNvSpPr txBox="true"/>
            <p:nvPr/>
          </p:nvSpPr>
          <p:spPr>
            <a:xfrm rot="0">
              <a:off x="0" y="-276225"/>
              <a:ext cx="6978488" cy="1321363"/>
            </a:xfrm>
            <a:prstGeom prst="rect">
              <a:avLst/>
            </a:prstGeom>
          </p:spPr>
          <p:txBody>
            <a:bodyPr anchor="t" rtlCol="false" tIns="0" lIns="0" bIns="0" rIns="0">
              <a:spAutoFit/>
            </a:bodyPr>
            <a:lstStyle/>
            <a:p>
              <a:pPr algn="l" marL="0" indent="0" lvl="0">
                <a:lnSpc>
                  <a:spcPts val="9160"/>
                </a:lnSpc>
                <a:spcBef>
                  <a:spcPct val="0"/>
                </a:spcBef>
              </a:pPr>
              <a:r>
                <a:rPr lang="en-US" b="true" sz="5152" spc="-51">
                  <a:solidFill>
                    <a:srgbClr val="059B86"/>
                  </a:solidFill>
                  <a:latin typeface="Open Sans 1 Bold"/>
                  <a:ea typeface="Open Sans 1 Bold"/>
                  <a:cs typeface="Open Sans 1 Bold"/>
                  <a:sym typeface="Open Sans 1 Bold"/>
                </a:rPr>
                <a:t>INTRODUCTION</a:t>
              </a:r>
            </a:p>
          </p:txBody>
        </p:sp>
        <p:sp>
          <p:nvSpPr>
            <p:cNvPr name="AutoShape 9" id="9"/>
            <p:cNvSpPr/>
            <p:nvPr/>
          </p:nvSpPr>
          <p:spPr>
            <a:xfrm flipV="true">
              <a:off x="7337989" y="497764"/>
              <a:ext cx="18456158" cy="6898"/>
            </a:xfrm>
            <a:prstGeom prst="line">
              <a:avLst/>
            </a:prstGeom>
            <a:ln cap="flat" w="63500">
              <a:solidFill>
                <a:srgbClr val="0F887C"/>
              </a:solidFill>
              <a:prstDash val="solid"/>
              <a:headEnd type="none" len="sm" w="sm"/>
              <a:tailEnd type="none" len="sm" w="sm"/>
            </a:ln>
          </p:spPr>
        </p:sp>
      </p:grpSp>
      <p:sp>
        <p:nvSpPr>
          <p:cNvPr name="Freeform 10" id="10"/>
          <p:cNvSpPr/>
          <p:nvPr/>
        </p:nvSpPr>
        <p:spPr>
          <a:xfrm flipH="false" flipV="false" rot="0">
            <a:off x="15976754" y="0"/>
            <a:ext cx="2311246" cy="1692988"/>
          </a:xfrm>
          <a:custGeom>
            <a:avLst/>
            <a:gdLst/>
            <a:ahLst/>
            <a:cxnLst/>
            <a:rect r="r" b="b" t="t" l="l"/>
            <a:pathLst>
              <a:path h="1692988" w="2311246">
                <a:moveTo>
                  <a:pt x="0" y="0"/>
                </a:moveTo>
                <a:lnTo>
                  <a:pt x="2311246" y="0"/>
                </a:lnTo>
                <a:lnTo>
                  <a:pt x="2311246" y="1692988"/>
                </a:lnTo>
                <a:lnTo>
                  <a:pt x="0" y="16929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1" id="11"/>
          <p:cNvGrpSpPr/>
          <p:nvPr/>
        </p:nvGrpSpPr>
        <p:grpSpPr>
          <a:xfrm rot="0">
            <a:off x="11206867" y="644052"/>
            <a:ext cx="6092386" cy="1436313"/>
            <a:chOff x="0" y="0"/>
            <a:chExt cx="2665254" cy="628348"/>
          </a:xfrm>
        </p:grpSpPr>
        <p:sp>
          <p:nvSpPr>
            <p:cNvPr name="Freeform 12" id="12"/>
            <p:cNvSpPr/>
            <p:nvPr/>
          </p:nvSpPr>
          <p:spPr>
            <a:xfrm flipH="false" flipV="false" rot="0">
              <a:off x="0" y="0"/>
              <a:ext cx="2665254" cy="628348"/>
            </a:xfrm>
            <a:custGeom>
              <a:avLst/>
              <a:gdLst/>
              <a:ahLst/>
              <a:cxnLst/>
              <a:rect r="r" b="b" t="t" l="l"/>
              <a:pathLst>
                <a:path h="628348" w="2665254">
                  <a:moveTo>
                    <a:pt x="17791" y="0"/>
                  </a:moveTo>
                  <a:lnTo>
                    <a:pt x="2647464" y="0"/>
                  </a:lnTo>
                  <a:cubicBezTo>
                    <a:pt x="2652182" y="0"/>
                    <a:pt x="2656707" y="1874"/>
                    <a:pt x="2660044" y="5211"/>
                  </a:cubicBezTo>
                  <a:cubicBezTo>
                    <a:pt x="2663380" y="8547"/>
                    <a:pt x="2665254" y="13072"/>
                    <a:pt x="2665254" y="17791"/>
                  </a:cubicBezTo>
                  <a:lnTo>
                    <a:pt x="2665254" y="610557"/>
                  </a:lnTo>
                  <a:cubicBezTo>
                    <a:pt x="2665254" y="615276"/>
                    <a:pt x="2663380" y="619801"/>
                    <a:pt x="2660044" y="623137"/>
                  </a:cubicBezTo>
                  <a:cubicBezTo>
                    <a:pt x="2656707" y="626474"/>
                    <a:pt x="2652182" y="628348"/>
                    <a:pt x="2647464" y="628348"/>
                  </a:cubicBezTo>
                  <a:lnTo>
                    <a:pt x="17791" y="628348"/>
                  </a:lnTo>
                  <a:cubicBezTo>
                    <a:pt x="13072" y="628348"/>
                    <a:pt x="8547" y="626474"/>
                    <a:pt x="5211" y="623137"/>
                  </a:cubicBezTo>
                  <a:cubicBezTo>
                    <a:pt x="1874" y="619801"/>
                    <a:pt x="0" y="615276"/>
                    <a:pt x="0" y="610557"/>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13" id="13"/>
            <p:cNvSpPr txBox="true"/>
            <p:nvPr/>
          </p:nvSpPr>
          <p:spPr>
            <a:xfrm>
              <a:off x="0" y="19050"/>
              <a:ext cx="2665254" cy="609298"/>
            </a:xfrm>
            <a:prstGeom prst="rect">
              <a:avLst/>
            </a:prstGeom>
          </p:spPr>
          <p:txBody>
            <a:bodyPr anchor="ctr" rtlCol="false" tIns="53768" lIns="53768" bIns="53768" rIns="53768"/>
            <a:lstStyle/>
            <a:p>
              <a:pPr algn="ctr">
                <a:lnSpc>
                  <a:spcPts val="1615"/>
                </a:lnSpc>
              </a:pPr>
            </a:p>
          </p:txBody>
        </p:sp>
      </p:grpSp>
      <p:sp>
        <p:nvSpPr>
          <p:cNvPr name="TextBox 14" id="14"/>
          <p:cNvSpPr txBox="true"/>
          <p:nvPr/>
        </p:nvSpPr>
        <p:spPr>
          <a:xfrm rot="0">
            <a:off x="11859735" y="1177876"/>
            <a:ext cx="4786648" cy="515112"/>
          </a:xfrm>
          <a:prstGeom prst="rect">
            <a:avLst/>
          </a:prstGeom>
        </p:spPr>
        <p:txBody>
          <a:bodyPr anchor="t" rtlCol="false" tIns="0" lIns="0" bIns="0" rIns="0">
            <a:spAutoFit/>
          </a:bodyPr>
          <a:lstStyle/>
          <a:p>
            <a:pPr algn="ctr">
              <a:lnSpc>
                <a:spcPts val="3504"/>
              </a:lnSpc>
            </a:pPr>
            <a:r>
              <a:rPr lang="en-US" b="true" sz="4800" spc="-144">
                <a:solidFill>
                  <a:srgbClr val="000000"/>
                </a:solidFill>
                <a:latin typeface="Neue Montreal Bold"/>
                <a:ea typeface="Neue Montreal Bold"/>
                <a:cs typeface="Neue Montreal Bold"/>
                <a:sym typeface="Neue Montreal Bold"/>
              </a:rPr>
              <a:t>INTRODUCTION</a:t>
            </a:r>
          </a:p>
        </p:txBody>
      </p:sp>
      <p:grpSp>
        <p:nvGrpSpPr>
          <p:cNvPr name="Group 15" id="15"/>
          <p:cNvGrpSpPr/>
          <p:nvPr/>
        </p:nvGrpSpPr>
        <p:grpSpPr>
          <a:xfrm rot="0">
            <a:off x="7424795" y="3284291"/>
            <a:ext cx="8171621" cy="1699210"/>
            <a:chOff x="0" y="0"/>
            <a:chExt cx="10895495" cy="2265614"/>
          </a:xfrm>
        </p:grpSpPr>
        <p:grpSp>
          <p:nvGrpSpPr>
            <p:cNvPr name="Group 16" id="16"/>
            <p:cNvGrpSpPr/>
            <p:nvPr/>
          </p:nvGrpSpPr>
          <p:grpSpPr>
            <a:xfrm rot="0">
              <a:off x="0" y="0"/>
              <a:ext cx="10895495" cy="2265614"/>
              <a:chOff x="0" y="0"/>
              <a:chExt cx="2938118" cy="610954"/>
            </a:xfrm>
          </p:grpSpPr>
          <p:sp>
            <p:nvSpPr>
              <p:cNvPr name="Freeform 17" id="17"/>
              <p:cNvSpPr/>
              <p:nvPr/>
            </p:nvSpPr>
            <p:spPr>
              <a:xfrm flipH="false" flipV="false" rot="0">
                <a:off x="0" y="0"/>
                <a:ext cx="2938118" cy="610954"/>
              </a:xfrm>
              <a:custGeom>
                <a:avLst/>
                <a:gdLst/>
                <a:ahLst/>
                <a:cxnLst/>
                <a:rect r="r" b="b" t="t" l="l"/>
                <a:pathLst>
                  <a:path h="610954" w="2938118">
                    <a:moveTo>
                      <a:pt x="13264" y="0"/>
                    </a:moveTo>
                    <a:lnTo>
                      <a:pt x="2924855" y="0"/>
                    </a:lnTo>
                    <a:cubicBezTo>
                      <a:pt x="2932180" y="0"/>
                      <a:pt x="2938118" y="5938"/>
                      <a:pt x="2938118" y="13264"/>
                    </a:cubicBezTo>
                    <a:lnTo>
                      <a:pt x="2938118" y="597690"/>
                    </a:lnTo>
                    <a:cubicBezTo>
                      <a:pt x="2938118" y="605015"/>
                      <a:pt x="2932180" y="610954"/>
                      <a:pt x="2924855" y="610954"/>
                    </a:cubicBezTo>
                    <a:lnTo>
                      <a:pt x="13264" y="610954"/>
                    </a:lnTo>
                    <a:cubicBezTo>
                      <a:pt x="5938" y="610954"/>
                      <a:pt x="0" y="605015"/>
                      <a:pt x="0" y="597690"/>
                    </a:cubicBezTo>
                    <a:lnTo>
                      <a:pt x="0" y="13264"/>
                    </a:lnTo>
                    <a:cubicBezTo>
                      <a:pt x="0" y="5938"/>
                      <a:pt x="5938" y="0"/>
                      <a:pt x="13264" y="0"/>
                    </a:cubicBezTo>
                    <a:close/>
                  </a:path>
                </a:pathLst>
              </a:custGeom>
              <a:solidFill>
                <a:srgbClr val="3A777B">
                  <a:alpha val="67843"/>
                </a:srgbClr>
              </a:solidFill>
              <a:ln cap="sq">
                <a:noFill/>
                <a:prstDash val="solid"/>
                <a:miter/>
              </a:ln>
            </p:spPr>
          </p:sp>
          <p:sp>
            <p:nvSpPr>
              <p:cNvPr name="TextBox 18" id="18"/>
              <p:cNvSpPr txBox="true"/>
              <p:nvPr/>
            </p:nvSpPr>
            <p:spPr>
              <a:xfrm>
                <a:off x="0" y="-28575"/>
                <a:ext cx="2938118" cy="639529"/>
              </a:xfrm>
              <a:prstGeom prst="rect">
                <a:avLst/>
              </a:prstGeom>
            </p:spPr>
            <p:txBody>
              <a:bodyPr anchor="ctr" rtlCol="false" tIns="71846" lIns="71846" bIns="71846" rIns="71846"/>
              <a:lstStyle/>
              <a:p>
                <a:pPr algn="ctr">
                  <a:lnSpc>
                    <a:spcPts val="2376"/>
                  </a:lnSpc>
                </a:pPr>
              </a:p>
            </p:txBody>
          </p:sp>
        </p:grpSp>
        <p:sp>
          <p:nvSpPr>
            <p:cNvPr name="TextBox 19" id="19"/>
            <p:cNvSpPr txBox="true"/>
            <p:nvPr/>
          </p:nvSpPr>
          <p:spPr>
            <a:xfrm rot="0">
              <a:off x="308879" y="294463"/>
              <a:ext cx="9467767" cy="145288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The Greening Education Plan (GEP) is Brunei Darussalam’s roadmap to make education a driving force for a sustainable future.</a:t>
              </a:r>
            </a:p>
          </p:txBody>
        </p:sp>
      </p:grpSp>
      <p:grpSp>
        <p:nvGrpSpPr>
          <p:cNvPr name="Group 20" id="20"/>
          <p:cNvGrpSpPr/>
          <p:nvPr/>
        </p:nvGrpSpPr>
        <p:grpSpPr>
          <a:xfrm rot="0">
            <a:off x="7424795" y="5831761"/>
            <a:ext cx="10408828" cy="1788228"/>
            <a:chOff x="0" y="0"/>
            <a:chExt cx="3760351" cy="646025"/>
          </a:xfrm>
        </p:grpSpPr>
        <p:sp>
          <p:nvSpPr>
            <p:cNvPr name="Freeform 21" id="21"/>
            <p:cNvSpPr/>
            <p:nvPr/>
          </p:nvSpPr>
          <p:spPr>
            <a:xfrm flipH="false" flipV="false" rot="0">
              <a:off x="0" y="0"/>
              <a:ext cx="3760351" cy="646025"/>
            </a:xfrm>
            <a:custGeom>
              <a:avLst/>
              <a:gdLst/>
              <a:ahLst/>
              <a:cxnLst/>
              <a:rect r="r" b="b" t="t" l="l"/>
              <a:pathLst>
                <a:path h="646025" w="3760351">
                  <a:moveTo>
                    <a:pt x="10413" y="0"/>
                  </a:moveTo>
                  <a:lnTo>
                    <a:pt x="3749939" y="0"/>
                  </a:lnTo>
                  <a:cubicBezTo>
                    <a:pt x="3755689" y="0"/>
                    <a:pt x="3760351" y="4662"/>
                    <a:pt x="3760351" y="10413"/>
                  </a:cubicBezTo>
                  <a:lnTo>
                    <a:pt x="3760351" y="635612"/>
                  </a:lnTo>
                  <a:cubicBezTo>
                    <a:pt x="3760351" y="638374"/>
                    <a:pt x="3759254" y="641022"/>
                    <a:pt x="3757302" y="642975"/>
                  </a:cubicBezTo>
                  <a:cubicBezTo>
                    <a:pt x="3755349" y="644928"/>
                    <a:pt x="3752700" y="646025"/>
                    <a:pt x="3749939" y="646025"/>
                  </a:cubicBezTo>
                  <a:lnTo>
                    <a:pt x="10413" y="646025"/>
                  </a:lnTo>
                  <a:cubicBezTo>
                    <a:pt x="7651" y="646025"/>
                    <a:pt x="5003" y="644928"/>
                    <a:pt x="3050" y="642975"/>
                  </a:cubicBezTo>
                  <a:cubicBezTo>
                    <a:pt x="1097" y="641022"/>
                    <a:pt x="0" y="638374"/>
                    <a:pt x="0" y="635612"/>
                  </a:cubicBezTo>
                  <a:lnTo>
                    <a:pt x="0" y="10413"/>
                  </a:lnTo>
                  <a:cubicBezTo>
                    <a:pt x="0" y="7651"/>
                    <a:pt x="1097" y="5003"/>
                    <a:pt x="3050" y="3050"/>
                  </a:cubicBezTo>
                  <a:cubicBezTo>
                    <a:pt x="5003" y="1097"/>
                    <a:pt x="7651" y="0"/>
                    <a:pt x="10413" y="0"/>
                  </a:cubicBezTo>
                  <a:close/>
                </a:path>
              </a:pathLst>
            </a:custGeom>
            <a:solidFill>
              <a:srgbClr val="3A777B">
                <a:alpha val="67843"/>
              </a:srgbClr>
            </a:solidFill>
            <a:ln cap="sq">
              <a:noFill/>
              <a:prstDash val="solid"/>
              <a:miter/>
            </a:ln>
          </p:spPr>
        </p:sp>
        <p:sp>
          <p:nvSpPr>
            <p:cNvPr name="TextBox 22" id="22"/>
            <p:cNvSpPr txBox="true"/>
            <p:nvPr/>
          </p:nvSpPr>
          <p:spPr>
            <a:xfrm>
              <a:off x="0" y="-28575"/>
              <a:ext cx="3760351" cy="674600"/>
            </a:xfrm>
            <a:prstGeom prst="rect">
              <a:avLst/>
            </a:prstGeom>
          </p:spPr>
          <p:txBody>
            <a:bodyPr anchor="ctr" rtlCol="false" tIns="71505" lIns="71505" bIns="71505" rIns="71505"/>
            <a:lstStyle/>
            <a:p>
              <a:pPr algn="ctr">
                <a:lnSpc>
                  <a:spcPts val="2375"/>
                </a:lnSpc>
              </a:pPr>
            </a:p>
          </p:txBody>
        </p:sp>
      </p:grpSp>
      <p:sp>
        <p:nvSpPr>
          <p:cNvPr name="TextBox 23" id="23"/>
          <p:cNvSpPr txBox="true"/>
          <p:nvPr/>
        </p:nvSpPr>
        <p:spPr>
          <a:xfrm rot="0">
            <a:off x="7685921" y="6149329"/>
            <a:ext cx="9886576" cy="147066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It aims to build schools, institutions and communities that live by green values of reducing waste, saving energy and protecting the environment while staying rooted in Islamic values and Wawasan Brunei 2035.</a:t>
            </a:r>
          </a:p>
          <a:p>
            <a:pPr algn="just">
              <a:lnSpc>
                <a:spcPts val="2940"/>
              </a:lnSpc>
            </a:pPr>
          </a:p>
        </p:txBody>
      </p:sp>
      <p:grpSp>
        <p:nvGrpSpPr>
          <p:cNvPr name="Group 24" id="24"/>
          <p:cNvGrpSpPr/>
          <p:nvPr/>
        </p:nvGrpSpPr>
        <p:grpSpPr>
          <a:xfrm rot="0">
            <a:off x="16341040" y="9018725"/>
            <a:ext cx="918260" cy="987911"/>
            <a:chOff x="0" y="0"/>
            <a:chExt cx="1224346" cy="1317214"/>
          </a:xfrm>
        </p:grpSpPr>
        <p:grpSp>
          <p:nvGrpSpPr>
            <p:cNvPr name="Group 25" id="25"/>
            <p:cNvGrpSpPr/>
            <p:nvPr/>
          </p:nvGrpSpPr>
          <p:grpSpPr>
            <a:xfrm rot="0">
              <a:off x="0" y="0"/>
              <a:ext cx="1224346" cy="1317214"/>
              <a:chOff x="0" y="0"/>
              <a:chExt cx="447181" cy="481100"/>
            </a:xfrm>
          </p:grpSpPr>
          <p:sp>
            <p:nvSpPr>
              <p:cNvPr name="Freeform 26" id="26"/>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7" id="27"/>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28" id="28"/>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02</a:t>
              </a:r>
            </a:p>
          </p:txBody>
        </p:sp>
      </p:grpSp>
      <p:sp>
        <p:nvSpPr>
          <p:cNvPr name="Freeform 29" id="29"/>
          <p:cNvSpPr/>
          <p:nvPr/>
        </p:nvSpPr>
        <p:spPr>
          <a:xfrm flipH="false" flipV="false" rot="0">
            <a:off x="510103" y="2676888"/>
            <a:ext cx="6641809" cy="5392922"/>
          </a:xfrm>
          <a:custGeom>
            <a:avLst/>
            <a:gdLst/>
            <a:ahLst/>
            <a:cxnLst/>
            <a:rect r="r" b="b" t="t" l="l"/>
            <a:pathLst>
              <a:path h="5392922" w="6641809">
                <a:moveTo>
                  <a:pt x="0" y="0"/>
                </a:moveTo>
                <a:lnTo>
                  <a:pt x="6641809" y="0"/>
                </a:lnTo>
                <a:lnTo>
                  <a:pt x="6641809" y="5392922"/>
                </a:lnTo>
                <a:lnTo>
                  <a:pt x="0" y="5392922"/>
                </a:lnTo>
                <a:lnTo>
                  <a:pt x="0" y="0"/>
                </a:lnTo>
                <a:close/>
              </a:path>
            </a:pathLst>
          </a:custGeom>
          <a:blipFill>
            <a:blip r:embed="rId8"/>
            <a:stretch>
              <a:fillRect l="-33015" t="-27841" r="-31855" b="-25248"/>
            </a:stretch>
          </a:blipFill>
          <a:ln w="38100" cap="sq">
            <a:solidFill>
              <a:srgbClr val="000000"/>
            </a:solidFill>
            <a:prstDash val="solid"/>
            <a:miter/>
          </a:ln>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826287" y="2483518"/>
            <a:ext cx="9232016" cy="8927962"/>
          </a:xfrm>
          <a:custGeom>
            <a:avLst/>
            <a:gdLst/>
            <a:ahLst/>
            <a:cxnLst/>
            <a:rect r="r" b="b" t="t" l="l"/>
            <a:pathLst>
              <a:path h="8927962" w="9232016">
                <a:moveTo>
                  <a:pt x="9232016" y="0"/>
                </a:moveTo>
                <a:lnTo>
                  <a:pt x="0" y="0"/>
                </a:lnTo>
                <a:lnTo>
                  <a:pt x="0" y="8927962"/>
                </a:lnTo>
                <a:lnTo>
                  <a:pt x="9232016" y="8927962"/>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grpSp>
        <p:nvGrpSpPr>
          <p:cNvPr name="Group 4" id="4"/>
          <p:cNvGrpSpPr/>
          <p:nvPr/>
        </p:nvGrpSpPr>
        <p:grpSpPr>
          <a:xfrm rot="0">
            <a:off x="0" y="8822751"/>
            <a:ext cx="17819266" cy="1464249"/>
            <a:chOff x="0" y="0"/>
            <a:chExt cx="23759021" cy="1952332"/>
          </a:xfrm>
        </p:grpSpPr>
        <p:sp>
          <p:nvSpPr>
            <p:cNvPr name="AutoShape 5" id="5"/>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6" id="6"/>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155487" y="317559"/>
              <a:ext cx="1224346" cy="1317214"/>
              <a:chOff x="0" y="0"/>
              <a:chExt cx="447181" cy="481100"/>
            </a:xfrm>
          </p:grpSpPr>
          <p:sp>
            <p:nvSpPr>
              <p:cNvPr name="Freeform 8" id="8"/>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9" id="9"/>
              <p:cNvSpPr txBox="true"/>
              <p:nvPr/>
            </p:nvSpPr>
            <p:spPr>
              <a:xfrm>
                <a:off x="0" y="-3175"/>
                <a:ext cx="447181" cy="458875"/>
              </a:xfrm>
              <a:prstGeom prst="rect">
                <a:avLst/>
              </a:prstGeom>
            </p:spPr>
            <p:txBody>
              <a:bodyPr anchor="ctr" rtlCol="false" tIns="42561" lIns="42561" bIns="42561" rIns="42561"/>
              <a:lstStyle/>
              <a:p>
                <a:pPr algn="ctr">
                  <a:lnSpc>
                    <a:spcPts val="1960"/>
                  </a:lnSpc>
                </a:pPr>
              </a:p>
            </p:txBody>
          </p:sp>
        </p:grpSp>
        <p:sp>
          <p:nvSpPr>
            <p:cNvPr name="TextBox 10" id="10"/>
            <p:cNvSpPr txBox="true"/>
            <p:nvPr/>
          </p:nvSpPr>
          <p:spPr>
            <a:xfrm rot="0">
              <a:off x="1155487" y="462987"/>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03</a:t>
              </a:r>
            </a:p>
          </p:txBody>
        </p:sp>
      </p:grpSp>
      <p:sp>
        <p:nvSpPr>
          <p:cNvPr name="TextBox 11" id="11"/>
          <p:cNvSpPr txBox="true"/>
          <p:nvPr/>
        </p:nvSpPr>
        <p:spPr>
          <a:xfrm rot="0">
            <a:off x="11116598" y="4788672"/>
            <a:ext cx="6142702" cy="1842011"/>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Foster Community and National Collaboration</a:t>
            </a:r>
          </a:p>
          <a:p>
            <a:pPr algn="just">
              <a:lnSpc>
                <a:spcPts val="2939"/>
              </a:lnSpc>
            </a:pPr>
            <a:r>
              <a:rPr lang="en-US" sz="2099" spc="62">
                <a:solidFill>
                  <a:srgbClr val="000000"/>
                </a:solidFill>
                <a:latin typeface="Open Sans 1"/>
                <a:ea typeface="Open Sans 1"/>
                <a:cs typeface="Open Sans 1"/>
                <a:sym typeface="Open Sans 1"/>
              </a:rPr>
              <a:t>Work with parents, communities, industries and NGOs to make sustainability a shared goal.</a:t>
            </a:r>
          </a:p>
        </p:txBody>
      </p:sp>
      <p:grpSp>
        <p:nvGrpSpPr>
          <p:cNvPr name="Group 12" id="12"/>
          <p:cNvGrpSpPr/>
          <p:nvPr/>
        </p:nvGrpSpPr>
        <p:grpSpPr>
          <a:xfrm rot="0">
            <a:off x="9928239" y="4826772"/>
            <a:ext cx="938988" cy="949865"/>
            <a:chOff x="0" y="0"/>
            <a:chExt cx="803493" cy="812800"/>
          </a:xfrm>
        </p:grpSpPr>
        <p:sp>
          <p:nvSpPr>
            <p:cNvPr name="Freeform 13" id="13"/>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14" id="14"/>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15" id="15"/>
          <p:cNvSpPr txBox="true"/>
          <p:nvPr/>
        </p:nvSpPr>
        <p:spPr>
          <a:xfrm rot="0">
            <a:off x="10240569" y="4990300"/>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5</a:t>
            </a:r>
          </a:p>
        </p:txBody>
      </p:sp>
      <p:sp>
        <p:nvSpPr>
          <p:cNvPr name="AutoShape 16" id="16"/>
          <p:cNvSpPr/>
          <p:nvPr/>
        </p:nvSpPr>
        <p:spPr>
          <a:xfrm>
            <a:off x="9928239" y="4726759"/>
            <a:ext cx="7331061" cy="0"/>
          </a:xfrm>
          <a:prstGeom prst="line">
            <a:avLst/>
          </a:prstGeom>
          <a:ln cap="flat" w="9525">
            <a:solidFill>
              <a:srgbClr val="00120B"/>
            </a:solidFill>
            <a:prstDash val="solid"/>
            <a:headEnd type="none" len="sm" w="sm"/>
            <a:tailEnd type="none" len="sm" w="sm"/>
          </a:ln>
        </p:spPr>
      </p:sp>
      <p:sp>
        <p:nvSpPr>
          <p:cNvPr name="AutoShape 17" id="17"/>
          <p:cNvSpPr/>
          <p:nvPr/>
        </p:nvSpPr>
        <p:spPr>
          <a:xfrm>
            <a:off x="9928239" y="6754181"/>
            <a:ext cx="7331061" cy="0"/>
          </a:xfrm>
          <a:prstGeom prst="line">
            <a:avLst/>
          </a:prstGeom>
          <a:ln cap="flat" w="9525">
            <a:solidFill>
              <a:srgbClr val="00120B"/>
            </a:solidFill>
            <a:prstDash val="solid"/>
            <a:headEnd type="none" len="sm" w="sm"/>
            <a:tailEnd type="none" len="sm" w="sm"/>
          </a:ln>
        </p:spPr>
      </p:sp>
      <p:sp>
        <p:nvSpPr>
          <p:cNvPr name="TextBox 18" id="18"/>
          <p:cNvSpPr txBox="true"/>
          <p:nvPr/>
        </p:nvSpPr>
        <p:spPr>
          <a:xfrm rot="0">
            <a:off x="11019910" y="3015116"/>
            <a:ext cx="6142702" cy="1842011"/>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Supp</a:t>
            </a:r>
            <a:r>
              <a:rPr lang="en-US" b="true" sz="2099" spc="62">
                <a:solidFill>
                  <a:srgbClr val="000000"/>
                </a:solidFill>
                <a:latin typeface="Open Sans 1 Bold"/>
                <a:ea typeface="Open Sans 1 Bold"/>
                <a:cs typeface="Open Sans 1 Bold"/>
                <a:sym typeface="Open Sans 1 Bold"/>
              </a:rPr>
              <a:t>ort Green Skills and Career Pathways</a:t>
            </a:r>
          </a:p>
          <a:p>
            <a:pPr algn="just">
              <a:lnSpc>
                <a:spcPts val="2939"/>
              </a:lnSpc>
            </a:pPr>
            <a:r>
              <a:rPr lang="en-US" sz="2099" spc="62">
                <a:solidFill>
                  <a:srgbClr val="000000"/>
                </a:solidFill>
                <a:latin typeface="Open Sans 1"/>
                <a:ea typeface="Open Sans 1"/>
                <a:cs typeface="Open Sans 1"/>
                <a:sym typeface="Open Sans 1"/>
              </a:rPr>
              <a:t>Prepare students for future careers in renewable energy, sustainable agriculture, green technology and more.</a:t>
            </a:r>
          </a:p>
          <a:p>
            <a:pPr algn="just">
              <a:lnSpc>
                <a:spcPts val="2939"/>
              </a:lnSpc>
            </a:pPr>
          </a:p>
        </p:txBody>
      </p:sp>
      <p:grpSp>
        <p:nvGrpSpPr>
          <p:cNvPr name="Group 19" id="19"/>
          <p:cNvGrpSpPr/>
          <p:nvPr/>
        </p:nvGrpSpPr>
        <p:grpSpPr>
          <a:xfrm rot="0">
            <a:off x="9928239" y="2960937"/>
            <a:ext cx="938988" cy="949865"/>
            <a:chOff x="0" y="0"/>
            <a:chExt cx="803493" cy="812800"/>
          </a:xfrm>
        </p:grpSpPr>
        <p:sp>
          <p:nvSpPr>
            <p:cNvPr name="Freeform 20" id="20"/>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21" id="21"/>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22" id="22"/>
          <p:cNvSpPr txBox="true"/>
          <p:nvPr/>
        </p:nvSpPr>
        <p:spPr>
          <a:xfrm rot="0">
            <a:off x="10240569" y="3124466"/>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4</a:t>
            </a:r>
          </a:p>
        </p:txBody>
      </p:sp>
      <p:sp>
        <p:nvSpPr>
          <p:cNvPr name="TextBox 23" id="23"/>
          <p:cNvSpPr txBox="true"/>
          <p:nvPr/>
        </p:nvSpPr>
        <p:spPr>
          <a:xfrm rot="0">
            <a:off x="11019627" y="6980616"/>
            <a:ext cx="6142702" cy="1842011"/>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Instituti</a:t>
            </a:r>
            <a:r>
              <a:rPr lang="en-US" b="true" sz="2099" spc="62">
                <a:solidFill>
                  <a:srgbClr val="000000"/>
                </a:solidFill>
                <a:latin typeface="Open Sans 1 Bold"/>
                <a:ea typeface="Open Sans 1 Bold"/>
                <a:cs typeface="Open Sans 1 Bold"/>
                <a:sym typeface="Open Sans 1 Bold"/>
              </a:rPr>
              <a:t>onalise Sustainability in Education Systems</a:t>
            </a:r>
          </a:p>
          <a:p>
            <a:pPr algn="just">
              <a:lnSpc>
                <a:spcPts val="2939"/>
              </a:lnSpc>
            </a:pPr>
            <a:r>
              <a:rPr lang="en-US" sz="2099" spc="62">
                <a:solidFill>
                  <a:srgbClr val="000000"/>
                </a:solidFill>
                <a:latin typeface="Open Sans 1"/>
                <a:ea typeface="Open Sans 1"/>
                <a:cs typeface="Open Sans 1"/>
                <a:sym typeface="Open Sans 1"/>
              </a:rPr>
              <a:t>Make it part of policies, school operations and long-term planning.</a:t>
            </a:r>
          </a:p>
          <a:p>
            <a:pPr algn="just">
              <a:lnSpc>
                <a:spcPts val="2939"/>
              </a:lnSpc>
            </a:pPr>
          </a:p>
        </p:txBody>
      </p:sp>
      <p:grpSp>
        <p:nvGrpSpPr>
          <p:cNvPr name="Group 24" id="24"/>
          <p:cNvGrpSpPr/>
          <p:nvPr/>
        </p:nvGrpSpPr>
        <p:grpSpPr>
          <a:xfrm rot="0">
            <a:off x="9928239" y="6947499"/>
            <a:ext cx="938988" cy="949865"/>
            <a:chOff x="0" y="0"/>
            <a:chExt cx="803493" cy="812800"/>
          </a:xfrm>
        </p:grpSpPr>
        <p:sp>
          <p:nvSpPr>
            <p:cNvPr name="Freeform 25" id="25"/>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26" id="26"/>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27" id="27"/>
          <p:cNvSpPr txBox="true"/>
          <p:nvPr/>
        </p:nvSpPr>
        <p:spPr>
          <a:xfrm rot="0">
            <a:off x="10240569" y="7070159"/>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6</a:t>
            </a:r>
          </a:p>
        </p:txBody>
      </p:sp>
      <p:sp>
        <p:nvSpPr>
          <p:cNvPr name="AutoShape 28" id="28"/>
          <p:cNvSpPr/>
          <p:nvPr/>
        </p:nvSpPr>
        <p:spPr>
          <a:xfrm>
            <a:off x="9928239" y="8622733"/>
            <a:ext cx="7331061" cy="0"/>
          </a:xfrm>
          <a:prstGeom prst="line">
            <a:avLst/>
          </a:prstGeom>
          <a:ln cap="flat" w="9525">
            <a:solidFill>
              <a:srgbClr val="00120B"/>
            </a:solidFill>
            <a:prstDash val="solid"/>
            <a:headEnd type="none" len="sm" w="sm"/>
            <a:tailEnd type="none" len="sm" w="sm"/>
          </a:ln>
        </p:spPr>
      </p:sp>
      <p:sp>
        <p:nvSpPr>
          <p:cNvPr name="AutoShape 29" id="29"/>
          <p:cNvSpPr/>
          <p:nvPr/>
        </p:nvSpPr>
        <p:spPr>
          <a:xfrm>
            <a:off x="1028700" y="4731522"/>
            <a:ext cx="7331061" cy="0"/>
          </a:xfrm>
          <a:prstGeom prst="line">
            <a:avLst/>
          </a:prstGeom>
          <a:ln cap="flat" w="9525">
            <a:solidFill>
              <a:srgbClr val="00120B"/>
            </a:solidFill>
            <a:prstDash val="solid"/>
            <a:headEnd type="none" len="sm" w="sm"/>
            <a:tailEnd type="none" len="sm" w="sm"/>
          </a:ln>
        </p:spPr>
      </p:sp>
      <p:sp>
        <p:nvSpPr>
          <p:cNvPr name="AutoShape 30" id="30"/>
          <p:cNvSpPr/>
          <p:nvPr/>
        </p:nvSpPr>
        <p:spPr>
          <a:xfrm>
            <a:off x="1030209" y="8629653"/>
            <a:ext cx="7331061" cy="0"/>
          </a:xfrm>
          <a:prstGeom prst="line">
            <a:avLst/>
          </a:prstGeom>
          <a:ln cap="flat" w="9525">
            <a:solidFill>
              <a:srgbClr val="00120B"/>
            </a:solidFill>
            <a:prstDash val="solid"/>
            <a:headEnd type="none" len="sm" w="sm"/>
            <a:tailEnd type="none" len="sm" w="sm"/>
          </a:ln>
        </p:spPr>
      </p:sp>
      <p:sp>
        <p:nvSpPr>
          <p:cNvPr name="AutoShape 31" id="31"/>
          <p:cNvSpPr/>
          <p:nvPr/>
        </p:nvSpPr>
        <p:spPr>
          <a:xfrm>
            <a:off x="1030209" y="6749418"/>
            <a:ext cx="7331061" cy="0"/>
          </a:xfrm>
          <a:prstGeom prst="line">
            <a:avLst/>
          </a:prstGeom>
          <a:ln cap="flat" w="9525">
            <a:solidFill>
              <a:srgbClr val="00120B"/>
            </a:solidFill>
            <a:prstDash val="solid"/>
            <a:headEnd type="none" len="sm" w="sm"/>
            <a:tailEnd type="none" len="sm" w="sm"/>
          </a:ln>
        </p:spPr>
      </p:sp>
      <p:sp>
        <p:nvSpPr>
          <p:cNvPr name="TextBox 32" id="32"/>
          <p:cNvSpPr txBox="true"/>
          <p:nvPr/>
        </p:nvSpPr>
        <p:spPr>
          <a:xfrm rot="0">
            <a:off x="2120371" y="3015116"/>
            <a:ext cx="6142702" cy="1099111"/>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In</a:t>
            </a:r>
            <a:r>
              <a:rPr lang="en-US" b="true" sz="2099" spc="62">
                <a:solidFill>
                  <a:srgbClr val="000000"/>
                </a:solidFill>
                <a:latin typeface="Open Sans 1 Bold"/>
                <a:ea typeface="Open Sans 1 Bold"/>
                <a:cs typeface="Open Sans 1 Bold"/>
                <a:sym typeface="Open Sans 1 Bold"/>
              </a:rPr>
              <a:t>spire Long-Term Behavioural Change</a:t>
            </a:r>
          </a:p>
          <a:p>
            <a:pPr algn="just">
              <a:lnSpc>
                <a:spcPts val="2939"/>
              </a:lnSpc>
            </a:pPr>
            <a:r>
              <a:rPr lang="en-US" sz="2099" spc="62">
                <a:solidFill>
                  <a:srgbClr val="000000"/>
                </a:solidFill>
                <a:latin typeface="Open Sans 1"/>
                <a:ea typeface="Open Sans 1"/>
                <a:cs typeface="Open Sans 1"/>
                <a:sym typeface="Open Sans 1"/>
              </a:rPr>
              <a:t>Encourage everyone to act responsibly toward the environment.</a:t>
            </a:r>
          </a:p>
        </p:txBody>
      </p:sp>
      <p:grpSp>
        <p:nvGrpSpPr>
          <p:cNvPr name="Group 33" id="33"/>
          <p:cNvGrpSpPr/>
          <p:nvPr/>
        </p:nvGrpSpPr>
        <p:grpSpPr>
          <a:xfrm rot="0">
            <a:off x="1028700" y="2979787"/>
            <a:ext cx="938988" cy="949865"/>
            <a:chOff x="0" y="0"/>
            <a:chExt cx="803493" cy="812800"/>
          </a:xfrm>
        </p:grpSpPr>
        <p:sp>
          <p:nvSpPr>
            <p:cNvPr name="Freeform 34" id="34"/>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35" id="35"/>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36" id="36"/>
          <p:cNvSpPr txBox="true"/>
          <p:nvPr/>
        </p:nvSpPr>
        <p:spPr>
          <a:xfrm rot="0">
            <a:off x="1341030" y="3143316"/>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1</a:t>
            </a:r>
          </a:p>
        </p:txBody>
      </p:sp>
      <p:sp>
        <p:nvSpPr>
          <p:cNvPr name="TextBox 37" id="37"/>
          <p:cNvSpPr txBox="true"/>
          <p:nvPr/>
        </p:nvSpPr>
        <p:spPr>
          <a:xfrm rot="0">
            <a:off x="2120371" y="4921571"/>
            <a:ext cx="6142702" cy="1470561"/>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Reduce Res</a:t>
            </a:r>
            <a:r>
              <a:rPr lang="en-US" b="true" sz="2099" spc="62">
                <a:solidFill>
                  <a:srgbClr val="000000"/>
                </a:solidFill>
                <a:latin typeface="Open Sans 1 Bold"/>
                <a:ea typeface="Open Sans 1 Bold"/>
                <a:cs typeface="Open Sans 1 Bold"/>
                <a:sym typeface="Open Sans 1 Bold"/>
              </a:rPr>
              <a:t>ource Consumption and Environmental Impact</a:t>
            </a:r>
          </a:p>
          <a:p>
            <a:pPr algn="just">
              <a:lnSpc>
                <a:spcPts val="2939"/>
              </a:lnSpc>
            </a:pPr>
            <a:r>
              <a:rPr lang="en-US" sz="2099" spc="62">
                <a:solidFill>
                  <a:srgbClr val="000000"/>
                </a:solidFill>
                <a:latin typeface="Open Sans 1"/>
                <a:ea typeface="Open Sans 1"/>
                <a:cs typeface="Open Sans 1"/>
                <a:sym typeface="Open Sans 1"/>
              </a:rPr>
              <a:t>Use less energy, water and resources in schools and institutions.</a:t>
            </a:r>
          </a:p>
        </p:txBody>
      </p:sp>
      <p:grpSp>
        <p:nvGrpSpPr>
          <p:cNvPr name="Group 38" id="38"/>
          <p:cNvGrpSpPr/>
          <p:nvPr/>
        </p:nvGrpSpPr>
        <p:grpSpPr>
          <a:xfrm rot="0">
            <a:off x="1028700" y="4862221"/>
            <a:ext cx="938988" cy="949865"/>
            <a:chOff x="0" y="0"/>
            <a:chExt cx="803493" cy="812800"/>
          </a:xfrm>
        </p:grpSpPr>
        <p:sp>
          <p:nvSpPr>
            <p:cNvPr name="Freeform 39" id="39"/>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40" id="40"/>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41" id="41"/>
          <p:cNvSpPr txBox="true"/>
          <p:nvPr/>
        </p:nvSpPr>
        <p:spPr>
          <a:xfrm rot="0">
            <a:off x="1341030" y="5025750"/>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2</a:t>
            </a:r>
          </a:p>
        </p:txBody>
      </p:sp>
      <p:sp>
        <p:nvSpPr>
          <p:cNvPr name="TextBox 42" id="42"/>
          <p:cNvSpPr txBox="true"/>
          <p:nvPr/>
        </p:nvSpPr>
        <p:spPr>
          <a:xfrm rot="0">
            <a:off x="2120371" y="7065072"/>
            <a:ext cx="6142702" cy="1470561"/>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P</a:t>
            </a:r>
            <a:r>
              <a:rPr lang="en-US" b="true" sz="2099" spc="62">
                <a:solidFill>
                  <a:srgbClr val="000000"/>
                </a:solidFill>
                <a:latin typeface="Open Sans 1 Bold"/>
                <a:ea typeface="Open Sans 1 Bold"/>
                <a:cs typeface="Open Sans 1 Bold"/>
                <a:sym typeface="Open Sans 1 Bold"/>
              </a:rPr>
              <a:t>romote Environmental Literacy</a:t>
            </a:r>
          </a:p>
          <a:p>
            <a:pPr algn="just">
              <a:lnSpc>
                <a:spcPts val="2939"/>
              </a:lnSpc>
            </a:pPr>
            <a:r>
              <a:rPr lang="en-US" sz="2099" spc="62">
                <a:solidFill>
                  <a:srgbClr val="000000"/>
                </a:solidFill>
                <a:latin typeface="Open Sans 1"/>
                <a:ea typeface="Open Sans 1"/>
                <a:cs typeface="Open Sans 1"/>
                <a:sym typeface="Open Sans 1"/>
              </a:rPr>
              <a:t>Teach students about climate change, sustainability and eco-friendly living.</a:t>
            </a:r>
          </a:p>
          <a:p>
            <a:pPr algn="just">
              <a:lnSpc>
                <a:spcPts val="2939"/>
              </a:lnSpc>
            </a:pPr>
          </a:p>
        </p:txBody>
      </p:sp>
      <p:grpSp>
        <p:nvGrpSpPr>
          <p:cNvPr name="Group 43" id="43"/>
          <p:cNvGrpSpPr/>
          <p:nvPr/>
        </p:nvGrpSpPr>
        <p:grpSpPr>
          <a:xfrm rot="0">
            <a:off x="1030209" y="6906981"/>
            <a:ext cx="938988" cy="949865"/>
            <a:chOff x="0" y="0"/>
            <a:chExt cx="803493" cy="812800"/>
          </a:xfrm>
        </p:grpSpPr>
        <p:sp>
          <p:nvSpPr>
            <p:cNvPr name="Freeform 44" id="44"/>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45" id="45"/>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46" id="46"/>
          <p:cNvSpPr txBox="true"/>
          <p:nvPr/>
        </p:nvSpPr>
        <p:spPr>
          <a:xfrm rot="0">
            <a:off x="1376894" y="7036497"/>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3</a:t>
            </a:r>
          </a:p>
        </p:txBody>
      </p:sp>
      <p:grpSp>
        <p:nvGrpSpPr>
          <p:cNvPr name="Group 47" id="47"/>
          <p:cNvGrpSpPr/>
          <p:nvPr/>
        </p:nvGrpSpPr>
        <p:grpSpPr>
          <a:xfrm rot="0">
            <a:off x="-8138752" y="786786"/>
            <a:ext cx="19345619" cy="783854"/>
            <a:chOff x="0" y="0"/>
            <a:chExt cx="25794158" cy="1045138"/>
          </a:xfrm>
        </p:grpSpPr>
        <p:sp>
          <p:nvSpPr>
            <p:cNvPr name="TextBox 48" id="48"/>
            <p:cNvSpPr txBox="true"/>
            <p:nvPr/>
          </p:nvSpPr>
          <p:spPr>
            <a:xfrm rot="0">
              <a:off x="0" y="-276225"/>
              <a:ext cx="6978488" cy="1321363"/>
            </a:xfrm>
            <a:prstGeom prst="rect">
              <a:avLst/>
            </a:prstGeom>
          </p:spPr>
          <p:txBody>
            <a:bodyPr anchor="t" rtlCol="false" tIns="0" lIns="0" bIns="0" rIns="0">
              <a:spAutoFit/>
            </a:bodyPr>
            <a:lstStyle/>
            <a:p>
              <a:pPr algn="l" marL="0" indent="0" lvl="0">
                <a:lnSpc>
                  <a:spcPts val="9160"/>
                </a:lnSpc>
                <a:spcBef>
                  <a:spcPct val="0"/>
                </a:spcBef>
              </a:pPr>
              <a:r>
                <a:rPr lang="en-US" b="true" sz="5152" spc="-51">
                  <a:solidFill>
                    <a:srgbClr val="059B86"/>
                  </a:solidFill>
                  <a:latin typeface="Open Sans 1 Bold"/>
                  <a:ea typeface="Open Sans 1 Bold"/>
                  <a:cs typeface="Open Sans 1 Bold"/>
                  <a:sym typeface="Open Sans 1 Bold"/>
                </a:rPr>
                <a:t>INTRODUCTION</a:t>
              </a:r>
            </a:p>
          </p:txBody>
        </p:sp>
        <p:sp>
          <p:nvSpPr>
            <p:cNvPr name="AutoShape 49" id="49"/>
            <p:cNvSpPr/>
            <p:nvPr/>
          </p:nvSpPr>
          <p:spPr>
            <a:xfrm flipV="true">
              <a:off x="7337989" y="497764"/>
              <a:ext cx="18456158" cy="6898"/>
            </a:xfrm>
            <a:prstGeom prst="line">
              <a:avLst/>
            </a:prstGeom>
            <a:ln cap="flat" w="63500">
              <a:solidFill>
                <a:srgbClr val="0F887C"/>
              </a:solidFill>
              <a:prstDash val="solid"/>
              <a:headEnd type="none" len="sm" w="sm"/>
              <a:tailEnd type="none" len="sm" w="sm"/>
            </a:ln>
          </p:spPr>
        </p:sp>
      </p:grpSp>
      <p:sp>
        <p:nvSpPr>
          <p:cNvPr name="Freeform 50" id="50"/>
          <p:cNvSpPr/>
          <p:nvPr/>
        </p:nvSpPr>
        <p:spPr>
          <a:xfrm flipH="false" flipV="false" rot="0">
            <a:off x="15976754" y="-11482"/>
            <a:ext cx="2311246" cy="1692988"/>
          </a:xfrm>
          <a:custGeom>
            <a:avLst/>
            <a:gdLst/>
            <a:ahLst/>
            <a:cxnLst/>
            <a:rect r="r" b="b" t="t" l="l"/>
            <a:pathLst>
              <a:path h="1692988" w="2311246">
                <a:moveTo>
                  <a:pt x="0" y="0"/>
                </a:moveTo>
                <a:lnTo>
                  <a:pt x="2311246" y="0"/>
                </a:lnTo>
                <a:lnTo>
                  <a:pt x="2311246" y="1692988"/>
                </a:lnTo>
                <a:lnTo>
                  <a:pt x="0" y="16929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1" id="51"/>
          <p:cNvGrpSpPr/>
          <p:nvPr/>
        </p:nvGrpSpPr>
        <p:grpSpPr>
          <a:xfrm rot="0">
            <a:off x="11206867" y="632570"/>
            <a:ext cx="6092386" cy="1436313"/>
            <a:chOff x="0" y="0"/>
            <a:chExt cx="2665254" cy="628348"/>
          </a:xfrm>
        </p:grpSpPr>
        <p:sp>
          <p:nvSpPr>
            <p:cNvPr name="Freeform 52" id="52"/>
            <p:cNvSpPr/>
            <p:nvPr/>
          </p:nvSpPr>
          <p:spPr>
            <a:xfrm flipH="false" flipV="false" rot="0">
              <a:off x="0" y="0"/>
              <a:ext cx="2665254" cy="628348"/>
            </a:xfrm>
            <a:custGeom>
              <a:avLst/>
              <a:gdLst/>
              <a:ahLst/>
              <a:cxnLst/>
              <a:rect r="r" b="b" t="t" l="l"/>
              <a:pathLst>
                <a:path h="628348" w="2665254">
                  <a:moveTo>
                    <a:pt x="17791" y="0"/>
                  </a:moveTo>
                  <a:lnTo>
                    <a:pt x="2647464" y="0"/>
                  </a:lnTo>
                  <a:cubicBezTo>
                    <a:pt x="2652182" y="0"/>
                    <a:pt x="2656707" y="1874"/>
                    <a:pt x="2660044" y="5211"/>
                  </a:cubicBezTo>
                  <a:cubicBezTo>
                    <a:pt x="2663380" y="8547"/>
                    <a:pt x="2665254" y="13072"/>
                    <a:pt x="2665254" y="17791"/>
                  </a:cubicBezTo>
                  <a:lnTo>
                    <a:pt x="2665254" y="610557"/>
                  </a:lnTo>
                  <a:cubicBezTo>
                    <a:pt x="2665254" y="615276"/>
                    <a:pt x="2663380" y="619801"/>
                    <a:pt x="2660044" y="623137"/>
                  </a:cubicBezTo>
                  <a:cubicBezTo>
                    <a:pt x="2656707" y="626474"/>
                    <a:pt x="2652182" y="628348"/>
                    <a:pt x="2647464" y="628348"/>
                  </a:cubicBezTo>
                  <a:lnTo>
                    <a:pt x="17791" y="628348"/>
                  </a:lnTo>
                  <a:cubicBezTo>
                    <a:pt x="13072" y="628348"/>
                    <a:pt x="8547" y="626474"/>
                    <a:pt x="5211" y="623137"/>
                  </a:cubicBezTo>
                  <a:cubicBezTo>
                    <a:pt x="1874" y="619801"/>
                    <a:pt x="0" y="615276"/>
                    <a:pt x="0" y="610557"/>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53" id="53"/>
            <p:cNvSpPr txBox="true"/>
            <p:nvPr/>
          </p:nvSpPr>
          <p:spPr>
            <a:xfrm>
              <a:off x="0" y="19050"/>
              <a:ext cx="2665254" cy="609298"/>
            </a:xfrm>
            <a:prstGeom prst="rect">
              <a:avLst/>
            </a:prstGeom>
          </p:spPr>
          <p:txBody>
            <a:bodyPr anchor="ctr" rtlCol="false" tIns="53768" lIns="53768" bIns="53768" rIns="53768"/>
            <a:lstStyle/>
            <a:p>
              <a:pPr algn="ctr">
                <a:lnSpc>
                  <a:spcPts val="1615"/>
                </a:lnSpc>
              </a:pPr>
            </a:p>
          </p:txBody>
        </p:sp>
      </p:grpSp>
      <p:sp>
        <p:nvSpPr>
          <p:cNvPr name="TextBox 54" id="54"/>
          <p:cNvSpPr txBox="true"/>
          <p:nvPr/>
        </p:nvSpPr>
        <p:spPr>
          <a:xfrm rot="0">
            <a:off x="11859735" y="1166394"/>
            <a:ext cx="4786648" cy="520192"/>
          </a:xfrm>
          <a:prstGeom prst="rect">
            <a:avLst/>
          </a:prstGeom>
        </p:spPr>
        <p:txBody>
          <a:bodyPr anchor="t" rtlCol="false" tIns="0" lIns="0" bIns="0" rIns="0">
            <a:spAutoFit/>
          </a:bodyPr>
          <a:lstStyle/>
          <a:p>
            <a:pPr algn="ctr">
              <a:lnSpc>
                <a:spcPts val="3504"/>
              </a:lnSpc>
            </a:pPr>
            <a:r>
              <a:rPr lang="en-US" b="true" sz="4800" spc="-144">
                <a:solidFill>
                  <a:srgbClr val="000000"/>
                </a:solidFill>
                <a:latin typeface="Neue Montreal Bold"/>
                <a:ea typeface="Neue Montreal Bold"/>
                <a:cs typeface="Neue Montreal Bold"/>
                <a:sym typeface="Neue Montreal Bold"/>
              </a:rPr>
              <a:t>OBJECTIVES</a:t>
            </a:r>
          </a:p>
        </p:txBody>
      </p:sp>
      <p:sp>
        <p:nvSpPr>
          <p:cNvPr name="TextBox 55" id="55"/>
          <p:cNvSpPr txBox="true"/>
          <p:nvPr/>
        </p:nvSpPr>
        <p:spPr>
          <a:xfrm rot="0">
            <a:off x="1028700" y="1743736"/>
            <a:ext cx="9210361" cy="1062940"/>
          </a:xfrm>
          <a:prstGeom prst="rect">
            <a:avLst/>
          </a:prstGeom>
        </p:spPr>
        <p:txBody>
          <a:bodyPr anchor="t" rtlCol="false" tIns="0" lIns="0" bIns="0" rIns="0">
            <a:spAutoFit/>
          </a:bodyPr>
          <a:lstStyle/>
          <a:p>
            <a:pPr algn="ctr" marL="0" indent="0" lvl="0">
              <a:lnSpc>
                <a:spcPts val="4079"/>
              </a:lnSpc>
            </a:pPr>
            <a:r>
              <a:rPr lang="en-US" sz="3999" spc="-7">
                <a:solidFill>
                  <a:srgbClr val="000000"/>
                </a:solidFill>
                <a:latin typeface="Lilita One"/>
                <a:ea typeface="Lilita One"/>
                <a:cs typeface="Lilita One"/>
                <a:sym typeface="Lilita One"/>
              </a:rPr>
              <a:t>THE PRIMARY OBJECTIVES OF THE GREENING</a:t>
            </a:r>
            <a:r>
              <a:rPr lang="en-US" sz="3999" spc="-7" strike="noStrike" u="none">
                <a:solidFill>
                  <a:srgbClr val="000000"/>
                </a:solidFill>
                <a:latin typeface="Lilita One"/>
                <a:ea typeface="Lilita One"/>
                <a:cs typeface="Lilita One"/>
                <a:sym typeface="Lilita One"/>
              </a:rPr>
              <a:t> E</a:t>
            </a:r>
            <a:r>
              <a:rPr lang="en-US" sz="3999" spc="-7" strike="noStrike" u="none">
                <a:solidFill>
                  <a:srgbClr val="000000"/>
                </a:solidFill>
                <a:latin typeface="Lilita One"/>
                <a:ea typeface="Lilita One"/>
                <a:cs typeface="Lilita One"/>
                <a:sym typeface="Lilita One"/>
              </a:rPr>
              <a:t>DUCATION PLAN ARE TO:</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282918" y="3355471"/>
            <a:ext cx="9232016" cy="8927962"/>
          </a:xfrm>
          <a:custGeom>
            <a:avLst/>
            <a:gdLst/>
            <a:ahLst/>
            <a:cxnLst/>
            <a:rect r="r" b="b" t="t" l="l"/>
            <a:pathLst>
              <a:path h="8927962" w="9232016">
                <a:moveTo>
                  <a:pt x="9232016" y="0"/>
                </a:moveTo>
                <a:lnTo>
                  <a:pt x="0" y="0"/>
                </a:lnTo>
                <a:lnTo>
                  <a:pt x="0" y="8927962"/>
                </a:lnTo>
                <a:lnTo>
                  <a:pt x="9232016" y="8927962"/>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TextBox 4" id="4"/>
          <p:cNvSpPr txBox="true"/>
          <p:nvPr/>
        </p:nvSpPr>
        <p:spPr>
          <a:xfrm rot="0">
            <a:off x="1416559" y="2419315"/>
            <a:ext cx="2219374" cy="839851"/>
          </a:xfrm>
          <a:prstGeom prst="rect">
            <a:avLst/>
          </a:prstGeom>
        </p:spPr>
        <p:txBody>
          <a:bodyPr anchor="t" rtlCol="false" tIns="0" lIns="0" bIns="0" rIns="0">
            <a:spAutoFit/>
          </a:bodyPr>
          <a:lstStyle/>
          <a:p>
            <a:pPr algn="ctr">
              <a:lnSpc>
                <a:spcPts val="7111"/>
              </a:lnSpc>
              <a:spcBef>
                <a:spcPct val="0"/>
              </a:spcBef>
            </a:pPr>
            <a:r>
              <a:rPr lang="en-US" sz="3999" spc="-7">
                <a:solidFill>
                  <a:srgbClr val="000000"/>
                </a:solidFill>
                <a:latin typeface="Lilita One"/>
                <a:ea typeface="Lilita One"/>
                <a:cs typeface="Lilita One"/>
                <a:sym typeface="Lilita One"/>
              </a:rPr>
              <a:t>VISION</a:t>
            </a:r>
          </a:p>
        </p:txBody>
      </p:sp>
      <p:sp>
        <p:nvSpPr>
          <p:cNvPr name="TextBox 5" id="5"/>
          <p:cNvSpPr txBox="true"/>
          <p:nvPr/>
        </p:nvSpPr>
        <p:spPr>
          <a:xfrm rot="0">
            <a:off x="1312645" y="5871571"/>
            <a:ext cx="2893174" cy="839851"/>
          </a:xfrm>
          <a:prstGeom prst="rect">
            <a:avLst/>
          </a:prstGeom>
        </p:spPr>
        <p:txBody>
          <a:bodyPr anchor="t" rtlCol="false" tIns="0" lIns="0" bIns="0" rIns="0">
            <a:spAutoFit/>
          </a:bodyPr>
          <a:lstStyle/>
          <a:p>
            <a:pPr algn="ctr" marL="0" indent="0" lvl="0">
              <a:lnSpc>
                <a:spcPts val="7111"/>
              </a:lnSpc>
              <a:spcBef>
                <a:spcPct val="0"/>
              </a:spcBef>
            </a:pPr>
            <a:r>
              <a:rPr lang="en-US" sz="3999" spc="-7" strike="noStrike" u="none">
                <a:solidFill>
                  <a:srgbClr val="000000"/>
                </a:solidFill>
                <a:latin typeface="Lilita One"/>
                <a:ea typeface="Lilita One"/>
                <a:cs typeface="Lilita One"/>
                <a:sym typeface="Lilita One"/>
              </a:rPr>
              <a:t>MISSION</a:t>
            </a:r>
          </a:p>
        </p:txBody>
      </p:sp>
      <p:grpSp>
        <p:nvGrpSpPr>
          <p:cNvPr name="Group 6" id="6"/>
          <p:cNvGrpSpPr/>
          <p:nvPr/>
        </p:nvGrpSpPr>
        <p:grpSpPr>
          <a:xfrm rot="0">
            <a:off x="1511903" y="6711422"/>
            <a:ext cx="15296724" cy="1516242"/>
            <a:chOff x="0" y="0"/>
            <a:chExt cx="20395632" cy="2021657"/>
          </a:xfrm>
        </p:grpSpPr>
        <p:grpSp>
          <p:nvGrpSpPr>
            <p:cNvPr name="Group 7" id="7"/>
            <p:cNvGrpSpPr/>
            <p:nvPr/>
          </p:nvGrpSpPr>
          <p:grpSpPr>
            <a:xfrm rot="0">
              <a:off x="0" y="0"/>
              <a:ext cx="20395632" cy="2021657"/>
              <a:chOff x="0" y="0"/>
              <a:chExt cx="5499960" cy="545167"/>
            </a:xfrm>
          </p:grpSpPr>
          <p:sp>
            <p:nvSpPr>
              <p:cNvPr name="Freeform 8" id="8"/>
              <p:cNvSpPr/>
              <p:nvPr/>
            </p:nvSpPr>
            <p:spPr>
              <a:xfrm flipH="false" flipV="false" rot="0">
                <a:off x="0" y="0"/>
                <a:ext cx="5499960" cy="545167"/>
              </a:xfrm>
              <a:custGeom>
                <a:avLst/>
                <a:gdLst/>
                <a:ahLst/>
                <a:cxnLst/>
                <a:rect r="r" b="b" t="t" l="l"/>
                <a:pathLst>
                  <a:path h="545167" w="5499960">
                    <a:moveTo>
                      <a:pt x="7086" y="0"/>
                    </a:moveTo>
                    <a:lnTo>
                      <a:pt x="5492874" y="0"/>
                    </a:lnTo>
                    <a:cubicBezTo>
                      <a:pt x="5494753" y="0"/>
                      <a:pt x="5496556" y="747"/>
                      <a:pt x="5497884" y="2075"/>
                    </a:cubicBezTo>
                    <a:cubicBezTo>
                      <a:pt x="5499213" y="3404"/>
                      <a:pt x="5499960" y="5206"/>
                      <a:pt x="5499960" y="7086"/>
                    </a:cubicBezTo>
                    <a:lnTo>
                      <a:pt x="5499960" y="538082"/>
                    </a:lnTo>
                    <a:cubicBezTo>
                      <a:pt x="5499960" y="541995"/>
                      <a:pt x="5496787" y="545167"/>
                      <a:pt x="5492874" y="545167"/>
                    </a:cubicBezTo>
                    <a:lnTo>
                      <a:pt x="7086" y="545167"/>
                    </a:lnTo>
                    <a:cubicBezTo>
                      <a:pt x="3172" y="545167"/>
                      <a:pt x="0" y="541995"/>
                      <a:pt x="0" y="538082"/>
                    </a:cubicBezTo>
                    <a:lnTo>
                      <a:pt x="0" y="7086"/>
                    </a:lnTo>
                    <a:cubicBezTo>
                      <a:pt x="0" y="5206"/>
                      <a:pt x="747" y="3404"/>
                      <a:pt x="2075" y="2075"/>
                    </a:cubicBezTo>
                    <a:cubicBezTo>
                      <a:pt x="3404" y="747"/>
                      <a:pt x="5206" y="0"/>
                      <a:pt x="7086" y="0"/>
                    </a:cubicBezTo>
                    <a:close/>
                  </a:path>
                </a:pathLst>
              </a:custGeom>
              <a:solidFill>
                <a:srgbClr val="3A777B">
                  <a:alpha val="67843"/>
                </a:srgbClr>
              </a:solidFill>
            </p:spPr>
          </p:sp>
          <p:sp>
            <p:nvSpPr>
              <p:cNvPr name="TextBox 9" id="9"/>
              <p:cNvSpPr txBox="true"/>
              <p:nvPr/>
            </p:nvSpPr>
            <p:spPr>
              <a:xfrm>
                <a:off x="0" y="-28575"/>
                <a:ext cx="5499960" cy="573742"/>
              </a:xfrm>
              <a:prstGeom prst="rect">
                <a:avLst/>
              </a:prstGeom>
            </p:spPr>
            <p:txBody>
              <a:bodyPr anchor="ctr" rtlCol="false" tIns="71846" lIns="71846" bIns="71846" rIns="71846"/>
              <a:lstStyle/>
              <a:p>
                <a:pPr algn="ctr">
                  <a:lnSpc>
                    <a:spcPts val="2376"/>
                  </a:lnSpc>
                </a:pPr>
              </a:p>
            </p:txBody>
          </p:sp>
        </p:grpSp>
        <p:sp>
          <p:nvSpPr>
            <p:cNvPr name="TextBox 10" id="10"/>
            <p:cNvSpPr txBox="true"/>
            <p:nvPr/>
          </p:nvSpPr>
          <p:spPr>
            <a:xfrm rot="0">
              <a:off x="322147" y="289974"/>
              <a:ext cx="19707964" cy="1452781"/>
            </a:xfrm>
            <a:prstGeom prst="rect">
              <a:avLst/>
            </a:prstGeom>
          </p:spPr>
          <p:txBody>
            <a:bodyPr anchor="t" rtlCol="false" tIns="0" lIns="0" bIns="0" rIns="0">
              <a:spAutoFit/>
            </a:bodyPr>
            <a:lstStyle/>
            <a:p>
              <a:pPr algn="just" marL="0" indent="0" lvl="0">
                <a:lnSpc>
                  <a:spcPts val="2940"/>
                </a:lnSpc>
              </a:pPr>
              <a:r>
                <a:rPr lang="en-US" b="true" sz="2100" spc="63" strike="noStrike" u="none">
                  <a:solidFill>
                    <a:srgbClr val="FFCE45"/>
                  </a:solidFill>
                  <a:latin typeface="Open Sans 1 Bold"/>
                  <a:ea typeface="Open Sans 1 Bold"/>
                  <a:cs typeface="Open Sans 1 Bold"/>
                  <a:sym typeface="Open Sans 1 Bold"/>
                </a:rPr>
                <a:t>To Educate and Inspire a Generation of Environmentally Responsible Individuals</a:t>
              </a:r>
            </a:p>
            <a:p>
              <a:pPr algn="just" marL="0" indent="0" lvl="0">
                <a:lnSpc>
                  <a:spcPts val="2940"/>
                </a:lnSpc>
              </a:pPr>
              <a:r>
                <a:rPr lang="en-US" sz="2100" spc="63" strike="noStrike" u="none">
                  <a:solidFill>
                    <a:srgbClr val="FFFFFF"/>
                  </a:solidFill>
                  <a:latin typeface="Open Sans 1"/>
                  <a:ea typeface="Open Sans 1"/>
                  <a:cs typeface="Open Sans 1"/>
                  <a:sym typeface="Open Sans 1"/>
                </a:rPr>
                <a:t>T</a:t>
              </a:r>
              <a:r>
                <a:rPr lang="en-US" sz="2100" spc="63" strike="noStrike" u="none">
                  <a:solidFill>
                    <a:srgbClr val="FFFFFF"/>
                  </a:solidFill>
                  <a:latin typeface="Open Sans 1"/>
                  <a:ea typeface="Open Sans 1"/>
                  <a:cs typeface="Open Sans 1"/>
                  <a:sym typeface="Open Sans 1"/>
                </a:rPr>
                <a:t>o </a:t>
              </a:r>
              <a:r>
                <a:rPr lang="en-US" sz="2100" spc="63" strike="noStrike" u="none">
                  <a:solidFill>
                    <a:srgbClr val="FFFFFF"/>
                  </a:solidFill>
                  <a:latin typeface="Open Sans 1"/>
                  <a:ea typeface="Open Sans 1"/>
                  <a:cs typeface="Open Sans 1"/>
                  <a:sym typeface="Open Sans 1"/>
                </a:rPr>
                <a:t>i</a:t>
              </a:r>
              <a:r>
                <a:rPr lang="en-US" sz="2100" spc="63" strike="noStrike" u="none">
                  <a:solidFill>
                    <a:srgbClr val="FFFFFF"/>
                  </a:solidFill>
                  <a:latin typeface="Open Sans 1"/>
                  <a:ea typeface="Open Sans 1"/>
                  <a:cs typeface="Open Sans 1"/>
                  <a:sym typeface="Open Sans 1"/>
                </a:rPr>
                <a:t>n</a:t>
              </a:r>
              <a:r>
                <a:rPr lang="en-US" sz="2100" spc="63" strike="noStrike" u="none">
                  <a:solidFill>
                    <a:srgbClr val="FFFFFF"/>
                  </a:solidFill>
                  <a:latin typeface="Open Sans 1"/>
                  <a:ea typeface="Open Sans 1"/>
                  <a:cs typeface="Open Sans 1"/>
                  <a:sym typeface="Open Sans 1"/>
                </a:rPr>
                <a:t>spi</a:t>
              </a:r>
              <a:r>
                <a:rPr lang="en-US" sz="2100" spc="63" strike="noStrike" u="none">
                  <a:solidFill>
                    <a:srgbClr val="FFFFFF"/>
                  </a:solidFill>
                  <a:latin typeface="Open Sans 1"/>
                  <a:ea typeface="Open Sans 1"/>
                  <a:cs typeface="Open Sans 1"/>
                  <a:sym typeface="Open Sans 1"/>
                </a:rPr>
                <a:t>re </a:t>
              </a:r>
              <a:r>
                <a:rPr lang="en-US" sz="2100" spc="63" strike="noStrike" u="none">
                  <a:solidFill>
                    <a:srgbClr val="FFFFFF"/>
                  </a:solidFill>
                  <a:latin typeface="Open Sans 1"/>
                  <a:ea typeface="Open Sans 1"/>
                  <a:cs typeface="Open Sans 1"/>
                  <a:sym typeface="Open Sans 1"/>
                </a:rPr>
                <a:t>r</a:t>
              </a:r>
              <a:r>
                <a:rPr lang="en-US" sz="2100" spc="63" strike="noStrike" u="none">
                  <a:solidFill>
                    <a:srgbClr val="FFFFFF"/>
                  </a:solidFill>
                  <a:latin typeface="Open Sans 1"/>
                  <a:ea typeface="Open Sans 1"/>
                  <a:cs typeface="Open Sans 1"/>
                  <a:sym typeface="Open Sans 1"/>
                </a:rPr>
                <a:t>e</a:t>
              </a:r>
              <a:r>
                <a:rPr lang="en-US" sz="2100" spc="63" strike="noStrike" u="none">
                  <a:solidFill>
                    <a:srgbClr val="FFFFFF"/>
                  </a:solidFill>
                  <a:latin typeface="Open Sans 1"/>
                  <a:ea typeface="Open Sans 1"/>
                  <a:cs typeface="Open Sans 1"/>
                  <a:sym typeface="Open Sans 1"/>
                </a:rPr>
                <a:t>s</a:t>
              </a:r>
              <a:r>
                <a:rPr lang="en-US" sz="2100" spc="63" strike="noStrike" u="none">
                  <a:solidFill>
                    <a:srgbClr val="FFFFFF"/>
                  </a:solidFill>
                  <a:latin typeface="Open Sans 1"/>
                  <a:ea typeface="Open Sans 1"/>
                  <a:cs typeface="Open Sans 1"/>
                  <a:sym typeface="Open Sans 1"/>
                </a:rPr>
                <a:t>po</a:t>
              </a:r>
              <a:r>
                <a:rPr lang="en-US" sz="2100" spc="63" strike="noStrike" u="none">
                  <a:solidFill>
                    <a:srgbClr val="FFFFFF"/>
                  </a:solidFill>
                  <a:latin typeface="Open Sans 1"/>
                  <a:ea typeface="Open Sans 1"/>
                  <a:cs typeface="Open Sans 1"/>
                  <a:sym typeface="Open Sans 1"/>
                </a:rPr>
                <a:t>nsibl</a:t>
              </a:r>
              <a:r>
                <a:rPr lang="en-US" sz="2100" spc="63" strike="noStrike" u="none">
                  <a:solidFill>
                    <a:srgbClr val="FFFFFF"/>
                  </a:solidFill>
                  <a:latin typeface="Open Sans 1"/>
                  <a:ea typeface="Open Sans 1"/>
                  <a:cs typeface="Open Sans 1"/>
                  <a:sym typeface="Open Sans 1"/>
                </a:rPr>
                <a:t>e learners who lead a greener future through sustainability education and </a:t>
              </a:r>
              <a:r>
                <a:rPr lang="en-US" sz="2100" spc="63" strike="noStrike" u="none">
                  <a:solidFill>
                    <a:srgbClr val="FFFFFF"/>
                  </a:solidFill>
                  <a:latin typeface="Open Sans 1"/>
                  <a:ea typeface="Open Sans 1"/>
                  <a:cs typeface="Open Sans 1"/>
                  <a:sym typeface="Open Sans 1"/>
                </a:rPr>
                <a:t>s</a:t>
              </a:r>
              <a:r>
                <a:rPr lang="en-US" sz="2100" spc="63" strike="noStrike" u="none">
                  <a:solidFill>
                    <a:srgbClr val="FFFFFF"/>
                  </a:solidFill>
                  <a:latin typeface="Open Sans 1"/>
                  <a:ea typeface="Open Sans 1"/>
                  <a:cs typeface="Open Sans 1"/>
                  <a:sym typeface="Open Sans 1"/>
                </a:rPr>
                <a:t>ustainable operations.</a:t>
              </a:r>
            </a:p>
          </p:txBody>
        </p:sp>
      </p:grpSp>
      <p:grpSp>
        <p:nvGrpSpPr>
          <p:cNvPr name="Group 11" id="11"/>
          <p:cNvGrpSpPr/>
          <p:nvPr/>
        </p:nvGrpSpPr>
        <p:grpSpPr>
          <a:xfrm rot="0">
            <a:off x="510103" y="8734534"/>
            <a:ext cx="17777897" cy="1467061"/>
            <a:chOff x="0" y="0"/>
            <a:chExt cx="23703863" cy="1956081"/>
          </a:xfrm>
        </p:grpSpPr>
        <p:sp>
          <p:nvSpPr>
            <p:cNvPr name="AutoShape 12" id="12"/>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13" id="13"/>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4" id="14"/>
            <p:cNvGrpSpPr/>
            <p:nvPr/>
          </p:nvGrpSpPr>
          <p:grpSpPr>
            <a:xfrm rot="0">
              <a:off x="21107916" y="319434"/>
              <a:ext cx="1224346" cy="1317214"/>
              <a:chOff x="0" y="0"/>
              <a:chExt cx="447181" cy="481100"/>
            </a:xfrm>
          </p:grpSpPr>
          <p:sp>
            <p:nvSpPr>
              <p:cNvPr name="Freeform 15" id="1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16" id="16"/>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17" id="17"/>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04</a:t>
              </a:r>
            </a:p>
          </p:txBody>
        </p:sp>
      </p:grpSp>
      <p:grpSp>
        <p:nvGrpSpPr>
          <p:cNvPr name="Group 18" id="18"/>
          <p:cNvGrpSpPr/>
          <p:nvPr/>
        </p:nvGrpSpPr>
        <p:grpSpPr>
          <a:xfrm rot="0">
            <a:off x="1511903" y="3306821"/>
            <a:ext cx="10404851" cy="1488457"/>
            <a:chOff x="0" y="0"/>
            <a:chExt cx="3741079" cy="535177"/>
          </a:xfrm>
        </p:grpSpPr>
        <p:sp>
          <p:nvSpPr>
            <p:cNvPr name="Freeform 19" id="19"/>
            <p:cNvSpPr/>
            <p:nvPr/>
          </p:nvSpPr>
          <p:spPr>
            <a:xfrm flipH="false" flipV="false" rot="0">
              <a:off x="0" y="0"/>
              <a:ext cx="3741079" cy="535177"/>
            </a:xfrm>
            <a:custGeom>
              <a:avLst/>
              <a:gdLst/>
              <a:ahLst/>
              <a:cxnLst/>
              <a:rect r="r" b="b" t="t" l="l"/>
              <a:pathLst>
                <a:path h="535177" w="3741079">
                  <a:moveTo>
                    <a:pt x="10417" y="0"/>
                  </a:moveTo>
                  <a:lnTo>
                    <a:pt x="3730663" y="0"/>
                  </a:lnTo>
                  <a:cubicBezTo>
                    <a:pt x="3733425" y="0"/>
                    <a:pt x="3736075" y="1097"/>
                    <a:pt x="3738028" y="3051"/>
                  </a:cubicBezTo>
                  <a:cubicBezTo>
                    <a:pt x="3739982" y="5005"/>
                    <a:pt x="3741079" y="7654"/>
                    <a:pt x="3741079" y="10417"/>
                  </a:cubicBezTo>
                  <a:lnTo>
                    <a:pt x="3741079" y="524760"/>
                  </a:lnTo>
                  <a:cubicBezTo>
                    <a:pt x="3741079" y="527523"/>
                    <a:pt x="3739982" y="530172"/>
                    <a:pt x="3738028" y="532126"/>
                  </a:cubicBezTo>
                  <a:cubicBezTo>
                    <a:pt x="3736075" y="534079"/>
                    <a:pt x="3733425" y="535177"/>
                    <a:pt x="3730663" y="535177"/>
                  </a:cubicBezTo>
                  <a:lnTo>
                    <a:pt x="10417" y="535177"/>
                  </a:lnTo>
                  <a:cubicBezTo>
                    <a:pt x="7654" y="535177"/>
                    <a:pt x="5005" y="534079"/>
                    <a:pt x="3051" y="532126"/>
                  </a:cubicBezTo>
                  <a:cubicBezTo>
                    <a:pt x="1097" y="530172"/>
                    <a:pt x="0" y="527523"/>
                    <a:pt x="0" y="524760"/>
                  </a:cubicBezTo>
                  <a:lnTo>
                    <a:pt x="0" y="10417"/>
                  </a:lnTo>
                  <a:cubicBezTo>
                    <a:pt x="0" y="7654"/>
                    <a:pt x="1097" y="5005"/>
                    <a:pt x="3051" y="3051"/>
                  </a:cubicBezTo>
                  <a:cubicBezTo>
                    <a:pt x="5005" y="1097"/>
                    <a:pt x="7654" y="0"/>
                    <a:pt x="10417" y="0"/>
                  </a:cubicBezTo>
                  <a:close/>
                </a:path>
              </a:pathLst>
            </a:custGeom>
            <a:solidFill>
              <a:srgbClr val="3A777B">
                <a:alpha val="67843"/>
              </a:srgbClr>
            </a:solidFill>
            <a:ln cap="sq">
              <a:noFill/>
              <a:prstDash val="solid"/>
              <a:miter/>
            </a:ln>
          </p:spPr>
        </p:sp>
        <p:sp>
          <p:nvSpPr>
            <p:cNvPr name="TextBox 20" id="20"/>
            <p:cNvSpPr txBox="true"/>
            <p:nvPr/>
          </p:nvSpPr>
          <p:spPr>
            <a:xfrm>
              <a:off x="0" y="-28575"/>
              <a:ext cx="3741079" cy="563752"/>
            </a:xfrm>
            <a:prstGeom prst="rect">
              <a:avLst/>
            </a:prstGeom>
          </p:spPr>
          <p:txBody>
            <a:bodyPr anchor="ctr" rtlCol="false" tIns="71846" lIns="71846" bIns="71846" rIns="71846"/>
            <a:lstStyle/>
            <a:p>
              <a:pPr algn="ctr">
                <a:lnSpc>
                  <a:spcPts val="2376"/>
                </a:lnSpc>
              </a:pPr>
            </a:p>
          </p:txBody>
        </p:sp>
      </p:grpSp>
      <p:sp>
        <p:nvSpPr>
          <p:cNvPr name="TextBox 21" id="21"/>
          <p:cNvSpPr txBox="true"/>
          <p:nvPr/>
        </p:nvSpPr>
        <p:spPr>
          <a:xfrm rot="0">
            <a:off x="1658195" y="3672015"/>
            <a:ext cx="10963520" cy="727660"/>
          </a:xfrm>
          <a:prstGeom prst="rect">
            <a:avLst/>
          </a:prstGeom>
        </p:spPr>
        <p:txBody>
          <a:bodyPr anchor="t" rtlCol="false" tIns="0" lIns="0" bIns="0" rIns="0">
            <a:spAutoFit/>
          </a:bodyPr>
          <a:lstStyle/>
          <a:p>
            <a:pPr algn="l">
              <a:lnSpc>
                <a:spcPts val="2940"/>
              </a:lnSpc>
            </a:pPr>
            <a:r>
              <a:rPr lang="en-US" sz="2100" b="true">
                <a:solidFill>
                  <a:srgbClr val="FFCE45"/>
                </a:solidFill>
                <a:latin typeface="Open Sans 2 Bold"/>
                <a:ea typeface="Open Sans 2 Bold"/>
                <a:cs typeface="Open Sans 2 Bold"/>
                <a:sym typeface="Open Sans 2 Bold"/>
              </a:rPr>
              <a:t>Education for a Greener Tomorrow</a:t>
            </a:r>
          </a:p>
          <a:p>
            <a:pPr algn="l">
              <a:lnSpc>
                <a:spcPts val="2940"/>
              </a:lnSpc>
            </a:pPr>
            <a:r>
              <a:rPr lang="en-US" sz="2100">
                <a:solidFill>
                  <a:srgbClr val="FFFFFF"/>
                </a:solidFill>
                <a:latin typeface="Open Sans 2"/>
                <a:ea typeface="Open Sans 2"/>
                <a:cs typeface="Open Sans 2"/>
                <a:sym typeface="Open Sans 2"/>
              </a:rPr>
              <a:t>To create</a:t>
            </a:r>
            <a:r>
              <a:rPr lang="en-US" sz="2100">
                <a:solidFill>
                  <a:srgbClr val="FFFFFF"/>
                </a:solidFill>
                <a:latin typeface="Open Sans 2"/>
                <a:ea typeface="Open Sans 2"/>
                <a:cs typeface="Open Sans 2"/>
                <a:sym typeface="Open Sans 2"/>
              </a:rPr>
              <a:t> </a:t>
            </a:r>
            <a:r>
              <a:rPr lang="en-US" sz="2100">
                <a:solidFill>
                  <a:srgbClr val="FFFFFF"/>
                </a:solidFill>
                <a:latin typeface="Open Sans 2"/>
                <a:ea typeface="Open Sans 2"/>
                <a:cs typeface="Open Sans 2"/>
                <a:sym typeface="Open Sans 2"/>
              </a:rPr>
              <a:t>a future where learning empowers people to build a sustainable world.</a:t>
            </a:r>
          </a:p>
        </p:txBody>
      </p:sp>
      <p:sp>
        <p:nvSpPr>
          <p:cNvPr name="Freeform 22" id="22"/>
          <p:cNvSpPr/>
          <p:nvPr/>
        </p:nvSpPr>
        <p:spPr>
          <a:xfrm flipH="false" flipV="false" rot="0">
            <a:off x="12390417" y="2862384"/>
            <a:ext cx="5275903" cy="3644094"/>
          </a:xfrm>
          <a:custGeom>
            <a:avLst/>
            <a:gdLst/>
            <a:ahLst/>
            <a:cxnLst/>
            <a:rect r="r" b="b" t="t" l="l"/>
            <a:pathLst>
              <a:path h="3644094" w="5275903">
                <a:moveTo>
                  <a:pt x="0" y="0"/>
                </a:moveTo>
                <a:lnTo>
                  <a:pt x="5275902" y="0"/>
                </a:lnTo>
                <a:lnTo>
                  <a:pt x="5275902" y="3644094"/>
                </a:lnTo>
                <a:lnTo>
                  <a:pt x="0" y="3644094"/>
                </a:lnTo>
                <a:lnTo>
                  <a:pt x="0" y="0"/>
                </a:lnTo>
                <a:close/>
              </a:path>
            </a:pathLst>
          </a:custGeom>
          <a:blipFill>
            <a:blip r:embed="rId6"/>
            <a:stretch>
              <a:fillRect l="-20672" t="-4483" r="-68178" b="-77680"/>
            </a:stretch>
          </a:blipFill>
          <a:ln w="38100" cap="sq">
            <a:solidFill>
              <a:srgbClr val="000000"/>
            </a:solidFill>
            <a:prstDash val="solid"/>
            <a:miter/>
          </a:ln>
        </p:spPr>
      </p:sp>
      <p:sp>
        <p:nvSpPr>
          <p:cNvPr name="AutoShape 23" id="23"/>
          <p:cNvSpPr/>
          <p:nvPr/>
        </p:nvSpPr>
        <p:spPr>
          <a:xfrm flipV="true">
            <a:off x="-1695938" y="1106125"/>
            <a:ext cx="20415657" cy="18604"/>
          </a:xfrm>
          <a:prstGeom prst="line">
            <a:avLst/>
          </a:prstGeom>
          <a:ln cap="flat" w="47625">
            <a:solidFill>
              <a:srgbClr val="0F887C"/>
            </a:solidFill>
            <a:prstDash val="solid"/>
            <a:headEnd type="none" len="sm" w="sm"/>
            <a:tailEnd type="none" len="sm" w="sm"/>
          </a:ln>
        </p:spPr>
      </p:sp>
      <p:sp>
        <p:nvSpPr>
          <p:cNvPr name="Freeform 24" id="24"/>
          <p:cNvSpPr/>
          <p:nvPr/>
        </p:nvSpPr>
        <p:spPr>
          <a:xfrm flipH="false" flipV="false" rot="0">
            <a:off x="15979693" y="-57253"/>
            <a:ext cx="2311246" cy="1692988"/>
          </a:xfrm>
          <a:custGeom>
            <a:avLst/>
            <a:gdLst/>
            <a:ahLst/>
            <a:cxnLst/>
            <a:rect r="r" b="b" t="t" l="l"/>
            <a:pathLst>
              <a:path h="1692988" w="2311246">
                <a:moveTo>
                  <a:pt x="0" y="0"/>
                </a:moveTo>
                <a:lnTo>
                  <a:pt x="2311246" y="0"/>
                </a:lnTo>
                <a:lnTo>
                  <a:pt x="2311246" y="1692988"/>
                </a:lnTo>
                <a:lnTo>
                  <a:pt x="0" y="169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5" id="25"/>
          <p:cNvGrpSpPr/>
          <p:nvPr/>
        </p:nvGrpSpPr>
        <p:grpSpPr>
          <a:xfrm rot="0">
            <a:off x="11496233" y="690386"/>
            <a:ext cx="5639083" cy="1967054"/>
            <a:chOff x="0" y="0"/>
            <a:chExt cx="2665254" cy="929708"/>
          </a:xfrm>
        </p:grpSpPr>
        <p:sp>
          <p:nvSpPr>
            <p:cNvPr name="Freeform 26" id="26"/>
            <p:cNvSpPr/>
            <p:nvPr/>
          </p:nvSpPr>
          <p:spPr>
            <a:xfrm flipH="false" flipV="false" rot="0">
              <a:off x="0" y="0"/>
              <a:ext cx="2665254" cy="929708"/>
            </a:xfrm>
            <a:custGeom>
              <a:avLst/>
              <a:gdLst/>
              <a:ahLst/>
              <a:cxnLst/>
              <a:rect r="r" b="b" t="t" l="l"/>
              <a:pathLst>
                <a:path h="929708" w="2665254">
                  <a:moveTo>
                    <a:pt x="19221" y="0"/>
                  </a:moveTo>
                  <a:lnTo>
                    <a:pt x="2646034" y="0"/>
                  </a:lnTo>
                  <a:cubicBezTo>
                    <a:pt x="2656649" y="0"/>
                    <a:pt x="2665254" y="8605"/>
                    <a:pt x="2665254" y="19221"/>
                  </a:cubicBezTo>
                  <a:lnTo>
                    <a:pt x="2665254" y="910487"/>
                  </a:lnTo>
                  <a:cubicBezTo>
                    <a:pt x="2665254" y="921103"/>
                    <a:pt x="2656649" y="929708"/>
                    <a:pt x="2646034" y="929708"/>
                  </a:cubicBezTo>
                  <a:lnTo>
                    <a:pt x="19221" y="929708"/>
                  </a:lnTo>
                  <a:cubicBezTo>
                    <a:pt x="8605" y="929708"/>
                    <a:pt x="0" y="921103"/>
                    <a:pt x="0" y="910487"/>
                  </a:cubicBezTo>
                  <a:lnTo>
                    <a:pt x="0" y="19221"/>
                  </a:lnTo>
                  <a:cubicBezTo>
                    <a:pt x="0" y="8605"/>
                    <a:pt x="8605" y="0"/>
                    <a:pt x="19221" y="0"/>
                  </a:cubicBezTo>
                  <a:close/>
                </a:path>
              </a:pathLst>
            </a:custGeom>
            <a:solidFill>
              <a:srgbClr val="FAFAFA"/>
            </a:solidFill>
            <a:ln w="142875" cap="sq">
              <a:solidFill>
                <a:srgbClr val="069C87"/>
              </a:solidFill>
              <a:prstDash val="solid"/>
              <a:miter/>
            </a:ln>
          </p:spPr>
        </p:sp>
        <p:sp>
          <p:nvSpPr>
            <p:cNvPr name="TextBox 27" id="27"/>
            <p:cNvSpPr txBox="true"/>
            <p:nvPr/>
          </p:nvSpPr>
          <p:spPr>
            <a:xfrm>
              <a:off x="0" y="19050"/>
              <a:ext cx="2665254" cy="910658"/>
            </a:xfrm>
            <a:prstGeom prst="rect">
              <a:avLst/>
            </a:prstGeom>
          </p:spPr>
          <p:txBody>
            <a:bodyPr anchor="ctr" rtlCol="false" tIns="49768" lIns="49768" bIns="49768" rIns="49768"/>
            <a:lstStyle/>
            <a:p>
              <a:pPr algn="ctr">
                <a:lnSpc>
                  <a:spcPts val="1615"/>
                </a:lnSpc>
              </a:pPr>
            </a:p>
          </p:txBody>
        </p:sp>
      </p:grpSp>
      <p:sp>
        <p:nvSpPr>
          <p:cNvPr name="TextBox 28" id="28"/>
          <p:cNvSpPr txBox="true"/>
          <p:nvPr/>
        </p:nvSpPr>
        <p:spPr>
          <a:xfrm rot="0">
            <a:off x="12100525" y="1095307"/>
            <a:ext cx="4430499" cy="1203579"/>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S</a:t>
            </a:r>
            <a:r>
              <a:rPr lang="en-US" b="true" sz="4800" spc="-144">
                <a:solidFill>
                  <a:srgbClr val="000000"/>
                </a:solidFill>
                <a:latin typeface="Neue Montreal Bold"/>
                <a:ea typeface="Neue Montreal Bold"/>
                <a:cs typeface="Neue Montreal Bold"/>
                <a:sym typeface="Neue Montreal Bold"/>
              </a:rPr>
              <a:t>TRATEGIC FRAMEWORK</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0" y="1028700"/>
            <a:ext cx="18288000" cy="1661683"/>
          </a:xfrm>
          <a:custGeom>
            <a:avLst/>
            <a:gdLst/>
            <a:ahLst/>
            <a:cxnLst/>
            <a:rect r="r" b="b" t="t" l="l"/>
            <a:pathLst>
              <a:path h="1661683" w="18288000">
                <a:moveTo>
                  <a:pt x="0" y="0"/>
                </a:moveTo>
                <a:lnTo>
                  <a:pt x="18288000" y="0"/>
                </a:lnTo>
                <a:lnTo>
                  <a:pt x="18288000" y="1661683"/>
                </a:lnTo>
                <a:lnTo>
                  <a:pt x="0" y="1661683"/>
                </a:lnTo>
                <a:lnTo>
                  <a:pt x="0" y="0"/>
                </a:lnTo>
                <a:close/>
              </a:path>
            </a:pathLst>
          </a:custGeom>
          <a:blipFill>
            <a:blip r:embed="rId2">
              <a:alphaModFix amt="80000"/>
            </a:blip>
            <a:stretch>
              <a:fillRect l="0" t="-311433" r="0" b="-322280"/>
            </a:stretch>
          </a:blipFill>
        </p:spPr>
      </p:sp>
      <p:sp>
        <p:nvSpPr>
          <p:cNvPr name="Freeform 3" id="3"/>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3">
              <a:alphaModFix amt="17000"/>
            </a:blip>
            <a:stretch>
              <a:fillRect l="-8686" t="0" r="-13144" b="-36749"/>
            </a:stretch>
          </a:blipFill>
        </p:spPr>
      </p:sp>
      <p:sp>
        <p:nvSpPr>
          <p:cNvPr name="Freeform 4" id="4"/>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4">
              <a:alphaModFix amt="6000"/>
            </a:blip>
            <a:stretch>
              <a:fillRect l="0" t="0" r="0" b="0"/>
            </a:stretch>
          </a:blipFill>
        </p:spPr>
      </p:sp>
      <p:sp>
        <p:nvSpPr>
          <p:cNvPr name="AutoShape 5" id="5"/>
          <p:cNvSpPr/>
          <p:nvPr/>
        </p:nvSpPr>
        <p:spPr>
          <a:xfrm flipV="true">
            <a:off x="-1571953" y="1052512"/>
            <a:ext cx="20415657" cy="18604"/>
          </a:xfrm>
          <a:prstGeom prst="line">
            <a:avLst/>
          </a:prstGeom>
          <a:ln cap="flat" w="47625">
            <a:solidFill>
              <a:srgbClr val="0F887C"/>
            </a:solidFill>
            <a:prstDash val="solid"/>
            <a:headEnd type="none" len="sm" w="sm"/>
            <a:tailEnd type="none" len="sm" w="sm"/>
          </a:ln>
        </p:spPr>
      </p:sp>
      <p:sp>
        <p:nvSpPr>
          <p:cNvPr name="Freeform 6" id="6"/>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11620217" y="636773"/>
            <a:ext cx="5639083" cy="1967054"/>
            <a:chOff x="0" y="0"/>
            <a:chExt cx="7518777" cy="2622739"/>
          </a:xfrm>
        </p:grpSpPr>
        <p:grpSp>
          <p:nvGrpSpPr>
            <p:cNvPr name="Group 8" id="8"/>
            <p:cNvGrpSpPr/>
            <p:nvPr/>
          </p:nvGrpSpPr>
          <p:grpSpPr>
            <a:xfrm rot="0">
              <a:off x="0" y="0"/>
              <a:ext cx="7518777" cy="2622739"/>
              <a:chOff x="0" y="0"/>
              <a:chExt cx="2665254" cy="929708"/>
            </a:xfrm>
          </p:grpSpPr>
          <p:sp>
            <p:nvSpPr>
              <p:cNvPr name="Freeform 9" id="9"/>
              <p:cNvSpPr/>
              <p:nvPr/>
            </p:nvSpPr>
            <p:spPr>
              <a:xfrm flipH="false" flipV="false" rot="0">
                <a:off x="0" y="0"/>
                <a:ext cx="2665254" cy="929708"/>
              </a:xfrm>
              <a:custGeom>
                <a:avLst/>
                <a:gdLst/>
                <a:ahLst/>
                <a:cxnLst/>
                <a:rect r="r" b="b" t="t" l="l"/>
                <a:pathLst>
                  <a:path h="929708" w="2665254">
                    <a:moveTo>
                      <a:pt x="17791" y="0"/>
                    </a:moveTo>
                    <a:lnTo>
                      <a:pt x="2647464" y="0"/>
                    </a:lnTo>
                    <a:cubicBezTo>
                      <a:pt x="2652182" y="0"/>
                      <a:pt x="2656707" y="1874"/>
                      <a:pt x="2660044" y="5211"/>
                    </a:cubicBezTo>
                    <a:cubicBezTo>
                      <a:pt x="2663380" y="8547"/>
                      <a:pt x="2665254" y="13072"/>
                      <a:pt x="2665254" y="17791"/>
                    </a:cubicBezTo>
                    <a:lnTo>
                      <a:pt x="2665254" y="911917"/>
                    </a:lnTo>
                    <a:cubicBezTo>
                      <a:pt x="2665254" y="916636"/>
                      <a:pt x="2663380" y="921161"/>
                      <a:pt x="2660044" y="924497"/>
                    </a:cubicBezTo>
                    <a:cubicBezTo>
                      <a:pt x="2656707" y="927834"/>
                      <a:pt x="2652182" y="929708"/>
                      <a:pt x="2647464" y="929708"/>
                    </a:cubicBezTo>
                    <a:lnTo>
                      <a:pt x="17791" y="929708"/>
                    </a:lnTo>
                    <a:cubicBezTo>
                      <a:pt x="13072" y="929708"/>
                      <a:pt x="8547" y="927834"/>
                      <a:pt x="5211" y="924497"/>
                    </a:cubicBezTo>
                    <a:cubicBezTo>
                      <a:pt x="1874" y="921161"/>
                      <a:pt x="0" y="916636"/>
                      <a:pt x="0" y="911917"/>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10" id="10"/>
              <p:cNvSpPr txBox="true"/>
              <p:nvPr/>
            </p:nvSpPr>
            <p:spPr>
              <a:xfrm>
                <a:off x="0" y="19050"/>
                <a:ext cx="2665254" cy="910658"/>
              </a:xfrm>
              <a:prstGeom prst="rect">
                <a:avLst/>
              </a:prstGeom>
            </p:spPr>
            <p:txBody>
              <a:bodyPr anchor="ctr" rtlCol="false" tIns="53768" lIns="53768" bIns="53768" rIns="53768"/>
              <a:lstStyle/>
              <a:p>
                <a:pPr algn="ctr">
                  <a:lnSpc>
                    <a:spcPts val="1615"/>
                  </a:lnSpc>
                </a:pPr>
              </a:p>
            </p:txBody>
          </p:sp>
        </p:grpSp>
        <p:sp>
          <p:nvSpPr>
            <p:cNvPr name="TextBox 11" id="11"/>
            <p:cNvSpPr txBox="true"/>
            <p:nvPr/>
          </p:nvSpPr>
          <p:spPr>
            <a:xfrm rot="0">
              <a:off x="805723" y="504970"/>
              <a:ext cx="5907331" cy="1639697"/>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S</a:t>
              </a:r>
              <a:r>
                <a:rPr lang="en-US" b="true" sz="4800" spc="-144">
                  <a:solidFill>
                    <a:srgbClr val="000000"/>
                  </a:solidFill>
                  <a:latin typeface="Neue Montreal Bold"/>
                  <a:ea typeface="Neue Montreal Bold"/>
                  <a:cs typeface="Neue Montreal Bold"/>
                  <a:sym typeface="Neue Montreal Bold"/>
                </a:rPr>
                <a:t>TRATEGIC FRAMEWORK</a:t>
              </a:r>
            </a:p>
          </p:txBody>
        </p:sp>
      </p:grpSp>
      <p:grpSp>
        <p:nvGrpSpPr>
          <p:cNvPr name="Group 12" id="12"/>
          <p:cNvGrpSpPr/>
          <p:nvPr/>
        </p:nvGrpSpPr>
        <p:grpSpPr>
          <a:xfrm rot="0">
            <a:off x="-273758" y="8822751"/>
            <a:ext cx="17819266" cy="1464249"/>
            <a:chOff x="0" y="0"/>
            <a:chExt cx="23759021" cy="1952332"/>
          </a:xfrm>
        </p:grpSpPr>
        <p:sp>
          <p:nvSpPr>
            <p:cNvPr name="AutoShape 13" id="13"/>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14" id="14"/>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grpSp>
        <p:nvGrpSpPr>
          <p:cNvPr name="Group 15" id="15"/>
          <p:cNvGrpSpPr/>
          <p:nvPr/>
        </p:nvGrpSpPr>
        <p:grpSpPr>
          <a:xfrm rot="0">
            <a:off x="1363713" y="4508069"/>
            <a:ext cx="6553642" cy="4750231"/>
            <a:chOff x="0" y="0"/>
            <a:chExt cx="1616312" cy="1171541"/>
          </a:xfrm>
        </p:grpSpPr>
        <p:sp>
          <p:nvSpPr>
            <p:cNvPr name="Freeform 16" id="16"/>
            <p:cNvSpPr/>
            <p:nvPr/>
          </p:nvSpPr>
          <p:spPr>
            <a:xfrm flipH="false" flipV="false" rot="0">
              <a:off x="0" y="0"/>
              <a:ext cx="1616312" cy="1171541"/>
            </a:xfrm>
            <a:custGeom>
              <a:avLst/>
              <a:gdLst/>
              <a:ahLst/>
              <a:cxnLst/>
              <a:rect r="r" b="b" t="t" l="l"/>
              <a:pathLst>
                <a:path h="1171541" w="1616312">
                  <a:moveTo>
                    <a:pt x="16538" y="0"/>
                  </a:moveTo>
                  <a:lnTo>
                    <a:pt x="1599774" y="0"/>
                  </a:lnTo>
                  <a:cubicBezTo>
                    <a:pt x="1608908" y="0"/>
                    <a:pt x="1616312" y="7405"/>
                    <a:pt x="1616312" y="16538"/>
                  </a:cubicBezTo>
                  <a:lnTo>
                    <a:pt x="1616312" y="1155002"/>
                  </a:lnTo>
                  <a:cubicBezTo>
                    <a:pt x="1616312" y="1164136"/>
                    <a:pt x="1608908" y="1171541"/>
                    <a:pt x="1599774" y="1171541"/>
                  </a:cubicBezTo>
                  <a:lnTo>
                    <a:pt x="16538" y="1171541"/>
                  </a:lnTo>
                  <a:cubicBezTo>
                    <a:pt x="7405" y="1171541"/>
                    <a:pt x="0" y="1164136"/>
                    <a:pt x="0" y="1155002"/>
                  </a:cubicBezTo>
                  <a:lnTo>
                    <a:pt x="0" y="16538"/>
                  </a:lnTo>
                  <a:cubicBezTo>
                    <a:pt x="0" y="7405"/>
                    <a:pt x="7405" y="0"/>
                    <a:pt x="16538" y="0"/>
                  </a:cubicBezTo>
                  <a:close/>
                </a:path>
              </a:pathLst>
            </a:custGeom>
            <a:solidFill>
              <a:srgbClr val="FAFAFA">
                <a:alpha val="87843"/>
              </a:srgbClr>
            </a:solidFill>
          </p:spPr>
        </p:sp>
        <p:sp>
          <p:nvSpPr>
            <p:cNvPr name="TextBox 17" id="17"/>
            <p:cNvSpPr txBox="true"/>
            <p:nvPr/>
          </p:nvSpPr>
          <p:spPr>
            <a:xfrm>
              <a:off x="0" y="-28575"/>
              <a:ext cx="1616312" cy="1200116"/>
            </a:xfrm>
            <a:prstGeom prst="rect">
              <a:avLst/>
            </a:prstGeom>
          </p:spPr>
          <p:txBody>
            <a:bodyPr anchor="ctr" rtlCol="false" tIns="104742" lIns="104742" bIns="104742" rIns="104742"/>
            <a:lstStyle/>
            <a:p>
              <a:pPr algn="ctr">
                <a:lnSpc>
                  <a:spcPts val="2376"/>
                </a:lnSpc>
              </a:pPr>
            </a:p>
          </p:txBody>
        </p:sp>
      </p:grpSp>
      <p:grpSp>
        <p:nvGrpSpPr>
          <p:cNvPr name="Group 18" id="18"/>
          <p:cNvGrpSpPr/>
          <p:nvPr/>
        </p:nvGrpSpPr>
        <p:grpSpPr>
          <a:xfrm rot="0">
            <a:off x="1028700" y="9060920"/>
            <a:ext cx="918260" cy="987911"/>
            <a:chOff x="0" y="0"/>
            <a:chExt cx="1224346" cy="1317214"/>
          </a:xfrm>
        </p:grpSpPr>
        <p:grpSp>
          <p:nvGrpSpPr>
            <p:cNvPr name="Group 19" id="19"/>
            <p:cNvGrpSpPr/>
            <p:nvPr/>
          </p:nvGrpSpPr>
          <p:grpSpPr>
            <a:xfrm rot="0">
              <a:off x="0" y="0"/>
              <a:ext cx="1224346" cy="1317214"/>
              <a:chOff x="0" y="0"/>
              <a:chExt cx="447181" cy="481100"/>
            </a:xfrm>
          </p:grpSpPr>
          <p:sp>
            <p:nvSpPr>
              <p:cNvPr name="Freeform 20" id="20"/>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1" id="21"/>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22" id="22"/>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05</a:t>
              </a:r>
            </a:p>
          </p:txBody>
        </p:sp>
      </p:grpSp>
      <p:sp>
        <p:nvSpPr>
          <p:cNvPr name="TextBox 23" id="23"/>
          <p:cNvSpPr txBox="true"/>
          <p:nvPr/>
        </p:nvSpPr>
        <p:spPr>
          <a:xfrm rot="0">
            <a:off x="7032763" y="2622263"/>
            <a:ext cx="4222474" cy="839826"/>
          </a:xfrm>
          <a:prstGeom prst="rect">
            <a:avLst/>
          </a:prstGeom>
        </p:spPr>
        <p:txBody>
          <a:bodyPr anchor="t" rtlCol="false" tIns="0" lIns="0" bIns="0" rIns="0">
            <a:spAutoFit/>
          </a:bodyPr>
          <a:lstStyle/>
          <a:p>
            <a:pPr algn="ctr" marL="0" indent="0" lvl="0">
              <a:lnSpc>
                <a:spcPts val="7111"/>
              </a:lnSpc>
              <a:spcBef>
                <a:spcPct val="0"/>
              </a:spcBef>
            </a:pPr>
            <a:r>
              <a:rPr lang="en-US" sz="3999" spc="-7" strike="noStrike" u="none">
                <a:solidFill>
                  <a:srgbClr val="000000"/>
                </a:solidFill>
                <a:latin typeface="Lilita One"/>
                <a:ea typeface="Lilita One"/>
                <a:cs typeface="Lilita One"/>
                <a:sym typeface="Lilita One"/>
              </a:rPr>
              <a:t>FOCUS AREA</a:t>
            </a:r>
          </a:p>
        </p:txBody>
      </p:sp>
      <p:grpSp>
        <p:nvGrpSpPr>
          <p:cNvPr name="Group 24" id="24"/>
          <p:cNvGrpSpPr/>
          <p:nvPr/>
        </p:nvGrpSpPr>
        <p:grpSpPr>
          <a:xfrm rot="0">
            <a:off x="10005912" y="4508069"/>
            <a:ext cx="7539596" cy="4314682"/>
            <a:chOff x="0" y="0"/>
            <a:chExt cx="1859476" cy="1064122"/>
          </a:xfrm>
        </p:grpSpPr>
        <p:sp>
          <p:nvSpPr>
            <p:cNvPr name="Freeform 25" id="25"/>
            <p:cNvSpPr/>
            <p:nvPr/>
          </p:nvSpPr>
          <p:spPr>
            <a:xfrm flipH="false" flipV="false" rot="0">
              <a:off x="0" y="0"/>
              <a:ext cx="1859476" cy="1064122"/>
            </a:xfrm>
            <a:custGeom>
              <a:avLst/>
              <a:gdLst/>
              <a:ahLst/>
              <a:cxnLst/>
              <a:rect r="r" b="b" t="t" l="l"/>
              <a:pathLst>
                <a:path h="1064122" w="1859476">
                  <a:moveTo>
                    <a:pt x="14376" y="0"/>
                  </a:moveTo>
                  <a:lnTo>
                    <a:pt x="1845101" y="0"/>
                  </a:lnTo>
                  <a:cubicBezTo>
                    <a:pt x="1848913" y="0"/>
                    <a:pt x="1852570" y="1515"/>
                    <a:pt x="1855266" y="4211"/>
                  </a:cubicBezTo>
                  <a:cubicBezTo>
                    <a:pt x="1857962" y="6907"/>
                    <a:pt x="1859476" y="10563"/>
                    <a:pt x="1859476" y="14376"/>
                  </a:cubicBezTo>
                  <a:lnTo>
                    <a:pt x="1859476" y="1049746"/>
                  </a:lnTo>
                  <a:cubicBezTo>
                    <a:pt x="1859476" y="1057686"/>
                    <a:pt x="1853040" y="1064122"/>
                    <a:pt x="1845101" y="1064122"/>
                  </a:cubicBezTo>
                  <a:lnTo>
                    <a:pt x="14376" y="1064122"/>
                  </a:lnTo>
                  <a:cubicBezTo>
                    <a:pt x="10563" y="1064122"/>
                    <a:pt x="6907" y="1062607"/>
                    <a:pt x="4211" y="1059911"/>
                  </a:cubicBezTo>
                  <a:cubicBezTo>
                    <a:pt x="1515" y="1057216"/>
                    <a:pt x="0" y="1053559"/>
                    <a:pt x="0" y="1049746"/>
                  </a:cubicBezTo>
                  <a:lnTo>
                    <a:pt x="0" y="14376"/>
                  </a:lnTo>
                  <a:cubicBezTo>
                    <a:pt x="0" y="10563"/>
                    <a:pt x="1515" y="6907"/>
                    <a:pt x="4211" y="4211"/>
                  </a:cubicBezTo>
                  <a:cubicBezTo>
                    <a:pt x="6907" y="1515"/>
                    <a:pt x="10563" y="0"/>
                    <a:pt x="14376" y="0"/>
                  </a:cubicBezTo>
                  <a:close/>
                </a:path>
              </a:pathLst>
            </a:custGeom>
            <a:solidFill>
              <a:srgbClr val="FAFAFA">
                <a:alpha val="87843"/>
              </a:srgbClr>
            </a:solidFill>
          </p:spPr>
        </p:sp>
        <p:sp>
          <p:nvSpPr>
            <p:cNvPr name="TextBox 26" id="26"/>
            <p:cNvSpPr txBox="true"/>
            <p:nvPr/>
          </p:nvSpPr>
          <p:spPr>
            <a:xfrm>
              <a:off x="0" y="-38100"/>
              <a:ext cx="1859476" cy="1102222"/>
            </a:xfrm>
            <a:prstGeom prst="rect">
              <a:avLst/>
            </a:prstGeom>
          </p:spPr>
          <p:txBody>
            <a:bodyPr anchor="ctr" rtlCol="false" tIns="104742" lIns="104742" bIns="104742" rIns="104742"/>
            <a:lstStyle/>
            <a:p>
              <a:pPr algn="ctr">
                <a:lnSpc>
                  <a:spcPts val="2940"/>
                </a:lnSpc>
              </a:pPr>
            </a:p>
          </p:txBody>
        </p:sp>
      </p:grpSp>
      <p:sp>
        <p:nvSpPr>
          <p:cNvPr name="TextBox 27" id="27"/>
          <p:cNvSpPr txBox="true"/>
          <p:nvPr/>
        </p:nvSpPr>
        <p:spPr>
          <a:xfrm rot="0">
            <a:off x="10005912" y="4881988"/>
            <a:ext cx="7419815" cy="727710"/>
          </a:xfrm>
          <a:prstGeom prst="rect">
            <a:avLst/>
          </a:prstGeom>
        </p:spPr>
        <p:txBody>
          <a:bodyPr anchor="t" rtlCol="false" tIns="0" lIns="0" bIns="0" rIns="0">
            <a:spAutoFit/>
          </a:bodyPr>
          <a:lstStyle/>
          <a:p>
            <a:pPr algn="l" marL="453390" indent="-226695" lvl="1">
              <a:lnSpc>
                <a:spcPts val="2940"/>
              </a:lnSpc>
              <a:buAutoNum type="arabicPeriod" startAt="1"/>
            </a:pPr>
            <a:r>
              <a:rPr lang="en-US" sz="2100">
                <a:solidFill>
                  <a:srgbClr val="000000"/>
                </a:solidFill>
                <a:latin typeface="Open Sans 1"/>
                <a:ea typeface="Open Sans 1"/>
                <a:cs typeface="Open Sans 1"/>
                <a:sym typeface="Open Sans 1"/>
              </a:rPr>
              <a:t>Lower costs through sustainable procurement and digital practices.</a:t>
            </a:r>
          </a:p>
        </p:txBody>
      </p:sp>
      <p:sp>
        <p:nvSpPr>
          <p:cNvPr name="TextBox 28" id="28"/>
          <p:cNvSpPr txBox="true"/>
          <p:nvPr/>
        </p:nvSpPr>
        <p:spPr>
          <a:xfrm rot="0">
            <a:off x="1569046" y="4665316"/>
            <a:ext cx="6429525" cy="727660"/>
          </a:xfrm>
          <a:prstGeom prst="rect">
            <a:avLst/>
          </a:prstGeom>
        </p:spPr>
        <p:txBody>
          <a:bodyPr anchor="t" rtlCol="false" tIns="0" lIns="0" bIns="0" rIns="0">
            <a:spAutoFit/>
          </a:bodyPr>
          <a:lstStyle/>
          <a:p>
            <a:pPr algn="l" marL="453390" indent="-226695" lvl="1">
              <a:lnSpc>
                <a:spcPts val="2939"/>
              </a:lnSpc>
              <a:buAutoNum type="arabicPeriod" startAt="1"/>
            </a:pPr>
            <a:r>
              <a:rPr lang="en-US" sz="2099">
                <a:solidFill>
                  <a:srgbClr val="000000"/>
                </a:solidFill>
                <a:latin typeface="Open Sans 1"/>
                <a:ea typeface="Open Sans 1"/>
                <a:cs typeface="Open Sans 1"/>
                <a:sym typeface="Open Sans 1"/>
              </a:rPr>
              <a:t>Embedding environmental topics across the curriculum to build climate awareness.</a:t>
            </a:r>
          </a:p>
        </p:txBody>
      </p:sp>
      <p:sp>
        <p:nvSpPr>
          <p:cNvPr name="TextBox 29" id="29"/>
          <p:cNvSpPr txBox="true"/>
          <p:nvPr/>
        </p:nvSpPr>
        <p:spPr>
          <a:xfrm rot="0">
            <a:off x="1783998" y="8364282"/>
            <a:ext cx="5814409" cy="727660"/>
          </a:xfrm>
          <a:prstGeom prst="rect">
            <a:avLst/>
          </a:prstGeom>
        </p:spPr>
        <p:txBody>
          <a:bodyPr anchor="t" rtlCol="false" tIns="0" lIns="0" bIns="0" rIns="0">
            <a:spAutoFit/>
          </a:bodyPr>
          <a:lstStyle/>
          <a:p>
            <a:pPr algn="l">
              <a:lnSpc>
                <a:spcPts val="2939"/>
              </a:lnSpc>
            </a:pPr>
            <a:r>
              <a:rPr lang="en-US" sz="2099">
                <a:solidFill>
                  <a:srgbClr val="000000"/>
                </a:solidFill>
                <a:latin typeface="Open Sans 1"/>
                <a:ea typeface="Open Sans 1"/>
                <a:cs typeface="Open Sans 1"/>
                <a:sym typeface="Open Sans 1"/>
              </a:rPr>
              <a:t>5. Building partnerships with government,    </a:t>
            </a:r>
          </a:p>
          <a:p>
            <a:pPr algn="l">
              <a:lnSpc>
                <a:spcPts val="2939"/>
              </a:lnSpc>
            </a:pPr>
            <a:r>
              <a:rPr lang="en-US" sz="2099">
                <a:solidFill>
                  <a:srgbClr val="000000"/>
                </a:solidFill>
                <a:latin typeface="Open Sans 1"/>
                <a:ea typeface="Open Sans 1"/>
                <a:cs typeface="Open Sans 1"/>
                <a:sym typeface="Open Sans 1"/>
              </a:rPr>
              <a:t>    </a:t>
            </a:r>
            <a:r>
              <a:rPr lang="en-US" sz="2099">
                <a:solidFill>
                  <a:srgbClr val="000000"/>
                </a:solidFill>
                <a:latin typeface="Open Sans 1"/>
                <a:ea typeface="Open Sans 1"/>
                <a:cs typeface="Open Sans 1"/>
                <a:sym typeface="Open Sans 1"/>
              </a:rPr>
              <a:t>NGOs and international bodies.</a:t>
            </a:r>
          </a:p>
        </p:txBody>
      </p:sp>
      <p:sp>
        <p:nvSpPr>
          <p:cNvPr name="TextBox 30" id="30"/>
          <p:cNvSpPr txBox="true"/>
          <p:nvPr/>
        </p:nvSpPr>
        <p:spPr>
          <a:xfrm rot="0">
            <a:off x="1783998" y="5571598"/>
            <a:ext cx="6333651" cy="727660"/>
          </a:xfrm>
          <a:prstGeom prst="rect">
            <a:avLst/>
          </a:prstGeom>
        </p:spPr>
        <p:txBody>
          <a:bodyPr anchor="t" rtlCol="false" tIns="0" lIns="0" bIns="0" rIns="0">
            <a:spAutoFit/>
          </a:bodyPr>
          <a:lstStyle/>
          <a:p>
            <a:pPr algn="l">
              <a:lnSpc>
                <a:spcPts val="2939"/>
              </a:lnSpc>
            </a:pPr>
            <a:r>
              <a:rPr lang="en-US" sz="2099">
                <a:solidFill>
                  <a:srgbClr val="000000"/>
                </a:solidFill>
                <a:latin typeface="Open Sans 1"/>
                <a:ea typeface="Open Sans 1"/>
                <a:cs typeface="Open Sans 1"/>
                <a:sym typeface="Open Sans 1"/>
              </a:rPr>
              <a:t>2. Promoting hands-on learning and green </a:t>
            </a:r>
          </a:p>
          <a:p>
            <a:pPr algn="l">
              <a:lnSpc>
                <a:spcPts val="2939"/>
              </a:lnSpc>
            </a:pPr>
            <a:r>
              <a:rPr lang="en-US" sz="2099">
                <a:solidFill>
                  <a:srgbClr val="000000"/>
                </a:solidFill>
                <a:latin typeface="Open Sans 1"/>
                <a:ea typeface="Open Sans 1"/>
                <a:cs typeface="Open Sans 1"/>
                <a:sym typeface="Open Sans 1"/>
              </a:rPr>
              <a:t>    </a:t>
            </a:r>
            <a:r>
              <a:rPr lang="en-US" sz="2099">
                <a:solidFill>
                  <a:srgbClr val="000000"/>
                </a:solidFill>
                <a:latin typeface="Open Sans 1"/>
                <a:ea typeface="Open Sans 1"/>
                <a:cs typeface="Open Sans 1"/>
                <a:sym typeface="Open Sans 1"/>
              </a:rPr>
              <a:t>co-curricular activities.</a:t>
            </a:r>
          </a:p>
        </p:txBody>
      </p:sp>
      <p:sp>
        <p:nvSpPr>
          <p:cNvPr name="TextBox 31" id="31"/>
          <p:cNvSpPr txBox="true"/>
          <p:nvPr/>
        </p:nvSpPr>
        <p:spPr>
          <a:xfrm rot="0">
            <a:off x="1783998" y="6500279"/>
            <a:ext cx="6133357" cy="727660"/>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3. Training educators to deliver effective          </a:t>
            </a:r>
          </a:p>
          <a:p>
            <a:pPr algn="l">
              <a:lnSpc>
                <a:spcPts val="2940"/>
              </a:lnSpc>
            </a:pPr>
            <a:r>
              <a:rPr lang="en-US" sz="2100">
                <a:solidFill>
                  <a:srgbClr val="000000"/>
                </a:solidFill>
                <a:latin typeface="Open Sans 1"/>
                <a:ea typeface="Open Sans 1"/>
                <a:cs typeface="Open Sans 1"/>
                <a:sym typeface="Open Sans 1"/>
              </a:rPr>
              <a:t>    </a:t>
            </a:r>
            <a:r>
              <a:rPr lang="en-US" sz="2100">
                <a:solidFill>
                  <a:srgbClr val="000000"/>
                </a:solidFill>
                <a:latin typeface="Open Sans 1"/>
                <a:ea typeface="Open Sans 1"/>
                <a:cs typeface="Open Sans 1"/>
                <a:sym typeface="Open Sans 1"/>
              </a:rPr>
              <a:t>environmental education.</a:t>
            </a:r>
          </a:p>
        </p:txBody>
      </p:sp>
      <p:sp>
        <p:nvSpPr>
          <p:cNvPr name="TextBox 32" id="32"/>
          <p:cNvSpPr txBox="true"/>
          <p:nvPr/>
        </p:nvSpPr>
        <p:spPr>
          <a:xfrm rot="0">
            <a:off x="1783998" y="7436547"/>
            <a:ext cx="6333651" cy="727660"/>
          </a:xfrm>
          <a:prstGeom prst="rect">
            <a:avLst/>
          </a:prstGeom>
        </p:spPr>
        <p:txBody>
          <a:bodyPr anchor="t" rtlCol="false" tIns="0" lIns="0" bIns="0" rIns="0">
            <a:spAutoFit/>
          </a:bodyPr>
          <a:lstStyle/>
          <a:p>
            <a:pPr algn="l">
              <a:lnSpc>
                <a:spcPts val="2939"/>
              </a:lnSpc>
            </a:pPr>
            <a:r>
              <a:rPr lang="en-US" sz="2099">
                <a:solidFill>
                  <a:srgbClr val="000000"/>
                </a:solidFill>
                <a:latin typeface="Open Sans 1"/>
                <a:ea typeface="Open Sans 1"/>
                <a:cs typeface="Open Sans 1"/>
                <a:sym typeface="Open Sans 1"/>
              </a:rPr>
              <a:t>4. Supporting research and innovation in     </a:t>
            </a:r>
          </a:p>
          <a:p>
            <a:pPr algn="l">
              <a:lnSpc>
                <a:spcPts val="2939"/>
              </a:lnSpc>
            </a:pPr>
            <a:r>
              <a:rPr lang="en-US" sz="2099">
                <a:solidFill>
                  <a:srgbClr val="000000"/>
                </a:solidFill>
                <a:latin typeface="Open Sans 1"/>
                <a:ea typeface="Open Sans 1"/>
                <a:cs typeface="Open Sans 1"/>
                <a:sym typeface="Open Sans 1"/>
              </a:rPr>
              <a:t>    </a:t>
            </a:r>
            <a:r>
              <a:rPr lang="en-US" sz="2099">
                <a:solidFill>
                  <a:srgbClr val="000000"/>
                </a:solidFill>
                <a:latin typeface="Open Sans 1"/>
                <a:ea typeface="Open Sans 1"/>
                <a:cs typeface="Open Sans 1"/>
                <a:sym typeface="Open Sans 1"/>
              </a:rPr>
              <a:t>sustainability.</a:t>
            </a:r>
          </a:p>
        </p:txBody>
      </p:sp>
      <p:grpSp>
        <p:nvGrpSpPr>
          <p:cNvPr name="Group 33" id="33"/>
          <p:cNvGrpSpPr/>
          <p:nvPr/>
        </p:nvGrpSpPr>
        <p:grpSpPr>
          <a:xfrm rot="0">
            <a:off x="11120375" y="3698736"/>
            <a:ext cx="5482239" cy="737950"/>
            <a:chOff x="0" y="0"/>
            <a:chExt cx="981408" cy="132105"/>
          </a:xfrm>
        </p:grpSpPr>
        <p:sp>
          <p:nvSpPr>
            <p:cNvPr name="Freeform 34" id="34"/>
            <p:cNvSpPr/>
            <p:nvPr/>
          </p:nvSpPr>
          <p:spPr>
            <a:xfrm flipH="false" flipV="false" rot="0">
              <a:off x="0" y="0"/>
              <a:ext cx="981408" cy="132105"/>
            </a:xfrm>
            <a:custGeom>
              <a:avLst/>
              <a:gdLst/>
              <a:ahLst/>
              <a:cxnLst/>
              <a:rect r="r" b="b" t="t" l="l"/>
              <a:pathLst>
                <a:path h="132105" w="981408">
                  <a:moveTo>
                    <a:pt x="19771" y="0"/>
                  </a:moveTo>
                  <a:lnTo>
                    <a:pt x="961637" y="0"/>
                  </a:lnTo>
                  <a:cubicBezTo>
                    <a:pt x="966881" y="0"/>
                    <a:pt x="971909" y="2083"/>
                    <a:pt x="975617" y="5791"/>
                  </a:cubicBezTo>
                  <a:cubicBezTo>
                    <a:pt x="979325" y="9498"/>
                    <a:pt x="981408" y="14527"/>
                    <a:pt x="981408" y="19771"/>
                  </a:cubicBezTo>
                  <a:lnTo>
                    <a:pt x="981408" y="112334"/>
                  </a:lnTo>
                  <a:cubicBezTo>
                    <a:pt x="981408" y="117578"/>
                    <a:pt x="979325" y="122606"/>
                    <a:pt x="975617" y="126314"/>
                  </a:cubicBezTo>
                  <a:cubicBezTo>
                    <a:pt x="971909" y="130022"/>
                    <a:pt x="966881" y="132105"/>
                    <a:pt x="961637" y="132105"/>
                  </a:cubicBezTo>
                  <a:lnTo>
                    <a:pt x="19771" y="132105"/>
                  </a:lnTo>
                  <a:cubicBezTo>
                    <a:pt x="14527" y="132105"/>
                    <a:pt x="9498" y="130022"/>
                    <a:pt x="5791" y="126314"/>
                  </a:cubicBezTo>
                  <a:cubicBezTo>
                    <a:pt x="2083" y="122606"/>
                    <a:pt x="0" y="117578"/>
                    <a:pt x="0" y="112334"/>
                  </a:cubicBezTo>
                  <a:lnTo>
                    <a:pt x="0" y="19771"/>
                  </a:lnTo>
                  <a:cubicBezTo>
                    <a:pt x="0" y="14527"/>
                    <a:pt x="2083" y="9498"/>
                    <a:pt x="5791" y="5791"/>
                  </a:cubicBezTo>
                  <a:cubicBezTo>
                    <a:pt x="9498" y="2083"/>
                    <a:pt x="14527" y="0"/>
                    <a:pt x="19771" y="0"/>
                  </a:cubicBezTo>
                  <a:close/>
                </a:path>
              </a:pathLst>
            </a:custGeom>
            <a:solidFill>
              <a:srgbClr val="62B34E"/>
            </a:solidFill>
            <a:ln cap="sq">
              <a:noFill/>
              <a:prstDash val="solid"/>
              <a:miter/>
            </a:ln>
          </p:spPr>
        </p:sp>
        <p:sp>
          <p:nvSpPr>
            <p:cNvPr name="TextBox 35" id="35"/>
            <p:cNvSpPr txBox="true"/>
            <p:nvPr/>
          </p:nvSpPr>
          <p:spPr>
            <a:xfrm>
              <a:off x="0" y="-38100"/>
              <a:ext cx="981408" cy="170205"/>
            </a:xfrm>
            <a:prstGeom prst="rect">
              <a:avLst/>
            </a:prstGeom>
          </p:spPr>
          <p:txBody>
            <a:bodyPr anchor="ctr" rtlCol="false" tIns="144301" lIns="144301" bIns="144301" rIns="144301"/>
            <a:lstStyle/>
            <a:p>
              <a:pPr algn="ctr">
                <a:lnSpc>
                  <a:spcPts val="2940"/>
                </a:lnSpc>
              </a:pPr>
              <a:r>
                <a:rPr lang="en-US" b="true" sz="2100">
                  <a:solidFill>
                    <a:srgbClr val="FFFFFF"/>
                  </a:solidFill>
                  <a:latin typeface="Open Sans 1 Bold"/>
                  <a:ea typeface="Open Sans 1 Bold"/>
                  <a:cs typeface="Open Sans 1 Bold"/>
                  <a:sym typeface="Open Sans 1 Bold"/>
                </a:rPr>
                <a:t>SUSTAINABLE OPERATION</a:t>
              </a:r>
            </a:p>
          </p:txBody>
        </p:sp>
      </p:grpSp>
      <p:grpSp>
        <p:nvGrpSpPr>
          <p:cNvPr name="Group 36" id="36"/>
          <p:cNvGrpSpPr/>
          <p:nvPr/>
        </p:nvGrpSpPr>
        <p:grpSpPr>
          <a:xfrm rot="0">
            <a:off x="16291287" y="3495659"/>
            <a:ext cx="1207757" cy="1207757"/>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0" t="-16747" r="0" b="-16747"/>
              </a:stretch>
            </a:blipFill>
            <a:ln w="28575" cap="sq">
              <a:solidFill>
                <a:srgbClr val="EFF1F3"/>
              </a:solidFill>
              <a:prstDash val="solid"/>
              <a:miter/>
            </a:ln>
          </p:spPr>
        </p:sp>
      </p:grpSp>
      <p:grpSp>
        <p:nvGrpSpPr>
          <p:cNvPr name="Group 38" id="38"/>
          <p:cNvGrpSpPr/>
          <p:nvPr/>
        </p:nvGrpSpPr>
        <p:grpSpPr>
          <a:xfrm rot="0">
            <a:off x="1783998" y="3632120"/>
            <a:ext cx="6133357" cy="875309"/>
            <a:chOff x="0" y="0"/>
            <a:chExt cx="1107453" cy="158048"/>
          </a:xfrm>
        </p:grpSpPr>
        <p:sp>
          <p:nvSpPr>
            <p:cNvPr name="Freeform 39" id="39"/>
            <p:cNvSpPr/>
            <p:nvPr/>
          </p:nvSpPr>
          <p:spPr>
            <a:xfrm flipH="false" flipV="false" rot="0">
              <a:off x="0" y="0"/>
              <a:ext cx="1107453" cy="158048"/>
            </a:xfrm>
            <a:custGeom>
              <a:avLst/>
              <a:gdLst/>
              <a:ahLst/>
              <a:cxnLst/>
              <a:rect r="r" b="b" t="t" l="l"/>
              <a:pathLst>
                <a:path h="158048" w="1107453">
                  <a:moveTo>
                    <a:pt x="17672" y="0"/>
                  </a:moveTo>
                  <a:lnTo>
                    <a:pt x="1089782" y="0"/>
                  </a:lnTo>
                  <a:cubicBezTo>
                    <a:pt x="1099542" y="0"/>
                    <a:pt x="1107453" y="7912"/>
                    <a:pt x="1107453" y="17672"/>
                  </a:cubicBezTo>
                  <a:lnTo>
                    <a:pt x="1107453" y="140376"/>
                  </a:lnTo>
                  <a:cubicBezTo>
                    <a:pt x="1107453" y="150136"/>
                    <a:pt x="1099542" y="158048"/>
                    <a:pt x="1089782" y="158048"/>
                  </a:cubicBezTo>
                  <a:lnTo>
                    <a:pt x="17672" y="158048"/>
                  </a:lnTo>
                  <a:cubicBezTo>
                    <a:pt x="7912" y="158048"/>
                    <a:pt x="0" y="150136"/>
                    <a:pt x="0" y="140376"/>
                  </a:cubicBezTo>
                  <a:lnTo>
                    <a:pt x="0" y="17672"/>
                  </a:lnTo>
                  <a:cubicBezTo>
                    <a:pt x="0" y="7912"/>
                    <a:pt x="7912" y="0"/>
                    <a:pt x="17672" y="0"/>
                  </a:cubicBezTo>
                  <a:close/>
                </a:path>
              </a:pathLst>
            </a:custGeom>
            <a:solidFill>
              <a:srgbClr val="62B34E"/>
            </a:solidFill>
            <a:ln cap="sq">
              <a:noFill/>
              <a:prstDash val="solid"/>
              <a:miter/>
            </a:ln>
          </p:spPr>
        </p:sp>
        <p:sp>
          <p:nvSpPr>
            <p:cNvPr name="TextBox 40" id="40"/>
            <p:cNvSpPr txBox="true"/>
            <p:nvPr/>
          </p:nvSpPr>
          <p:spPr>
            <a:xfrm>
              <a:off x="0" y="-38100"/>
              <a:ext cx="1107453" cy="196148"/>
            </a:xfrm>
            <a:prstGeom prst="rect">
              <a:avLst/>
            </a:prstGeom>
          </p:spPr>
          <p:txBody>
            <a:bodyPr anchor="ctr" rtlCol="false" tIns="143065" lIns="143065" bIns="143065" rIns="143065"/>
            <a:lstStyle/>
            <a:p>
              <a:pPr algn="ctr">
                <a:lnSpc>
                  <a:spcPts val="2940"/>
                </a:lnSpc>
              </a:pPr>
              <a:r>
                <a:rPr lang="en-US" b="true" sz="2100">
                  <a:solidFill>
                    <a:srgbClr val="FFFFFF"/>
                  </a:solidFill>
                  <a:latin typeface="Open Sans 1 Bold"/>
                  <a:ea typeface="Open Sans 1 Bold"/>
                  <a:cs typeface="Open Sans 1 Bold"/>
                  <a:sym typeface="Open Sans 1 Bold"/>
                </a:rPr>
                <a:t>  SUSTAINABILITY EDUCATION</a:t>
              </a:r>
            </a:p>
          </p:txBody>
        </p:sp>
      </p:grpSp>
      <p:grpSp>
        <p:nvGrpSpPr>
          <p:cNvPr name="Group 41" id="41"/>
          <p:cNvGrpSpPr/>
          <p:nvPr/>
        </p:nvGrpSpPr>
        <p:grpSpPr>
          <a:xfrm rot="0">
            <a:off x="1028700" y="3421847"/>
            <a:ext cx="1207757" cy="1207757"/>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0" t="-11591" r="0" b="-38221"/>
              </a:stretch>
            </a:blipFill>
            <a:ln w="28575" cap="sq">
              <a:solidFill>
                <a:srgbClr val="EFF1F3"/>
              </a:solidFill>
              <a:prstDash val="solid"/>
              <a:miter/>
            </a:ln>
          </p:spPr>
        </p:sp>
      </p:grpSp>
      <p:sp>
        <p:nvSpPr>
          <p:cNvPr name="TextBox 43" id="43"/>
          <p:cNvSpPr txBox="true"/>
          <p:nvPr/>
        </p:nvSpPr>
        <p:spPr>
          <a:xfrm rot="0">
            <a:off x="10223943" y="5770989"/>
            <a:ext cx="7275101" cy="727710"/>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2. Improve infrastructure for energy efficiency, waste  </a:t>
            </a:r>
          </a:p>
          <a:p>
            <a:pPr algn="l">
              <a:lnSpc>
                <a:spcPts val="2940"/>
              </a:lnSpc>
            </a:pPr>
            <a:r>
              <a:rPr lang="en-US" sz="2100">
                <a:solidFill>
                  <a:srgbClr val="000000"/>
                </a:solidFill>
                <a:latin typeface="Open Sans 1"/>
                <a:ea typeface="Open Sans 1"/>
                <a:cs typeface="Open Sans 1"/>
                <a:sym typeface="Open Sans 1"/>
              </a:rPr>
              <a:t>    </a:t>
            </a:r>
            <a:r>
              <a:rPr lang="en-US" sz="2100">
                <a:solidFill>
                  <a:srgbClr val="000000"/>
                </a:solidFill>
                <a:latin typeface="Open Sans 1"/>
                <a:ea typeface="Open Sans 1"/>
                <a:cs typeface="Open Sans 1"/>
                <a:sym typeface="Open Sans 1"/>
              </a:rPr>
              <a:t>reduction and resilience.</a:t>
            </a:r>
          </a:p>
        </p:txBody>
      </p:sp>
      <p:sp>
        <p:nvSpPr>
          <p:cNvPr name="TextBox 44" id="44"/>
          <p:cNvSpPr txBox="true"/>
          <p:nvPr/>
        </p:nvSpPr>
        <p:spPr>
          <a:xfrm rot="0">
            <a:off x="10172339" y="7463557"/>
            <a:ext cx="7133424" cy="356235"/>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4. Regularly review and update sustainability efforts.</a:t>
            </a:r>
          </a:p>
        </p:txBody>
      </p:sp>
      <p:sp>
        <p:nvSpPr>
          <p:cNvPr name="TextBox 45" id="45"/>
          <p:cNvSpPr txBox="true"/>
          <p:nvPr/>
        </p:nvSpPr>
        <p:spPr>
          <a:xfrm rot="0">
            <a:off x="10172339" y="6763897"/>
            <a:ext cx="7086961" cy="356235"/>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3. Adopt renewable energy and green technologies.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grpSp>
        <p:nvGrpSpPr>
          <p:cNvPr name="Group 2" id="2"/>
          <p:cNvGrpSpPr/>
          <p:nvPr/>
        </p:nvGrpSpPr>
        <p:grpSpPr>
          <a:xfrm rot="0">
            <a:off x="156671" y="6638364"/>
            <a:ext cx="6582664" cy="2031277"/>
            <a:chOff x="0" y="0"/>
            <a:chExt cx="2366807" cy="730349"/>
          </a:xfrm>
        </p:grpSpPr>
        <p:sp>
          <p:nvSpPr>
            <p:cNvPr name="Freeform 3" id="3"/>
            <p:cNvSpPr/>
            <p:nvPr/>
          </p:nvSpPr>
          <p:spPr>
            <a:xfrm flipH="false" flipV="false" rot="0">
              <a:off x="0" y="0"/>
              <a:ext cx="2366807" cy="730349"/>
            </a:xfrm>
            <a:custGeom>
              <a:avLst/>
              <a:gdLst/>
              <a:ahLst/>
              <a:cxnLst/>
              <a:rect r="r" b="b" t="t" l="l"/>
              <a:pathLst>
                <a:path h="730349" w="2366807">
                  <a:moveTo>
                    <a:pt x="16466" y="0"/>
                  </a:moveTo>
                  <a:lnTo>
                    <a:pt x="2350341" y="0"/>
                  </a:lnTo>
                  <a:cubicBezTo>
                    <a:pt x="2359435" y="0"/>
                    <a:pt x="2366807" y="7372"/>
                    <a:pt x="2366807" y="16466"/>
                  </a:cubicBezTo>
                  <a:lnTo>
                    <a:pt x="2366807" y="713883"/>
                  </a:lnTo>
                  <a:cubicBezTo>
                    <a:pt x="2366807" y="722977"/>
                    <a:pt x="2359435" y="730349"/>
                    <a:pt x="2350341" y="730349"/>
                  </a:cubicBezTo>
                  <a:lnTo>
                    <a:pt x="16466" y="730349"/>
                  </a:lnTo>
                  <a:cubicBezTo>
                    <a:pt x="7372" y="730349"/>
                    <a:pt x="0" y="722977"/>
                    <a:pt x="0" y="713883"/>
                  </a:cubicBezTo>
                  <a:lnTo>
                    <a:pt x="0" y="16466"/>
                  </a:lnTo>
                  <a:cubicBezTo>
                    <a:pt x="0" y="7372"/>
                    <a:pt x="7372" y="0"/>
                    <a:pt x="16466" y="0"/>
                  </a:cubicBezTo>
                  <a:close/>
                </a:path>
              </a:pathLst>
            </a:custGeom>
            <a:solidFill>
              <a:srgbClr val="3A777B">
                <a:alpha val="67843"/>
              </a:srgbClr>
            </a:solidFill>
          </p:spPr>
        </p:sp>
        <p:sp>
          <p:nvSpPr>
            <p:cNvPr name="TextBox 4" id="4"/>
            <p:cNvSpPr txBox="true"/>
            <p:nvPr/>
          </p:nvSpPr>
          <p:spPr>
            <a:xfrm>
              <a:off x="0" y="-28575"/>
              <a:ext cx="2366807" cy="758924"/>
            </a:xfrm>
            <a:prstGeom prst="rect">
              <a:avLst/>
            </a:prstGeom>
          </p:spPr>
          <p:txBody>
            <a:bodyPr anchor="ctr" rtlCol="false" tIns="71846" lIns="71846" bIns="71846" rIns="71846"/>
            <a:lstStyle/>
            <a:p>
              <a:pPr algn="ctr">
                <a:lnSpc>
                  <a:spcPts val="2376"/>
                </a:lnSpc>
              </a:pPr>
            </a:p>
          </p:txBody>
        </p:sp>
      </p:grpSp>
      <p:sp>
        <p:nvSpPr>
          <p:cNvPr name="Freeform 5" id="5"/>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grpSp>
        <p:nvGrpSpPr>
          <p:cNvPr name="Group 6" id="6"/>
          <p:cNvGrpSpPr/>
          <p:nvPr/>
        </p:nvGrpSpPr>
        <p:grpSpPr>
          <a:xfrm rot="0">
            <a:off x="11723481" y="5156300"/>
            <a:ext cx="6418253" cy="1716502"/>
            <a:chOff x="0" y="0"/>
            <a:chExt cx="2307692" cy="617171"/>
          </a:xfrm>
        </p:grpSpPr>
        <p:sp>
          <p:nvSpPr>
            <p:cNvPr name="Freeform 7" id="7"/>
            <p:cNvSpPr/>
            <p:nvPr/>
          </p:nvSpPr>
          <p:spPr>
            <a:xfrm flipH="false" flipV="false" rot="0">
              <a:off x="0" y="0"/>
              <a:ext cx="2307692" cy="617171"/>
            </a:xfrm>
            <a:custGeom>
              <a:avLst/>
              <a:gdLst/>
              <a:ahLst/>
              <a:cxnLst/>
              <a:rect r="r" b="b" t="t" l="l"/>
              <a:pathLst>
                <a:path h="617171" w="2307692">
                  <a:moveTo>
                    <a:pt x="16887" y="0"/>
                  </a:moveTo>
                  <a:lnTo>
                    <a:pt x="2290805" y="0"/>
                  </a:lnTo>
                  <a:cubicBezTo>
                    <a:pt x="2295284" y="0"/>
                    <a:pt x="2299579" y="1779"/>
                    <a:pt x="2302746" y="4946"/>
                  </a:cubicBezTo>
                  <a:cubicBezTo>
                    <a:pt x="2305913" y="8113"/>
                    <a:pt x="2307692" y="12408"/>
                    <a:pt x="2307692" y="16887"/>
                  </a:cubicBezTo>
                  <a:lnTo>
                    <a:pt x="2307692" y="600284"/>
                  </a:lnTo>
                  <a:cubicBezTo>
                    <a:pt x="2307692" y="604762"/>
                    <a:pt x="2305913" y="609058"/>
                    <a:pt x="2302746" y="612225"/>
                  </a:cubicBezTo>
                  <a:cubicBezTo>
                    <a:pt x="2299579" y="615392"/>
                    <a:pt x="2295284" y="617171"/>
                    <a:pt x="2290805" y="617171"/>
                  </a:cubicBezTo>
                  <a:lnTo>
                    <a:pt x="16887" y="617171"/>
                  </a:lnTo>
                  <a:cubicBezTo>
                    <a:pt x="7561" y="617171"/>
                    <a:pt x="0" y="609610"/>
                    <a:pt x="0" y="600284"/>
                  </a:cubicBezTo>
                  <a:lnTo>
                    <a:pt x="0" y="16887"/>
                  </a:lnTo>
                  <a:cubicBezTo>
                    <a:pt x="0" y="7561"/>
                    <a:pt x="7561" y="0"/>
                    <a:pt x="16887" y="0"/>
                  </a:cubicBezTo>
                  <a:close/>
                </a:path>
              </a:pathLst>
            </a:custGeom>
            <a:solidFill>
              <a:srgbClr val="3A777B">
                <a:alpha val="67843"/>
              </a:srgbClr>
            </a:solidFill>
          </p:spPr>
        </p:sp>
        <p:sp>
          <p:nvSpPr>
            <p:cNvPr name="TextBox 8" id="8"/>
            <p:cNvSpPr txBox="true"/>
            <p:nvPr/>
          </p:nvSpPr>
          <p:spPr>
            <a:xfrm>
              <a:off x="0" y="-28575"/>
              <a:ext cx="2307692" cy="645746"/>
            </a:xfrm>
            <a:prstGeom prst="rect">
              <a:avLst/>
            </a:prstGeom>
          </p:spPr>
          <p:txBody>
            <a:bodyPr anchor="ctr" rtlCol="false" tIns="71846" lIns="71846" bIns="71846" rIns="71846"/>
            <a:lstStyle/>
            <a:p>
              <a:pPr algn="ctr">
                <a:lnSpc>
                  <a:spcPts val="2376"/>
                </a:lnSpc>
              </a:pPr>
            </a:p>
          </p:txBody>
        </p:sp>
      </p:grpSp>
      <p:sp>
        <p:nvSpPr>
          <p:cNvPr name="TextBox 9" id="9"/>
          <p:cNvSpPr txBox="true"/>
          <p:nvPr/>
        </p:nvSpPr>
        <p:spPr>
          <a:xfrm rot="0">
            <a:off x="11571957" y="5284601"/>
            <a:ext cx="6494442" cy="1470660"/>
          </a:xfrm>
          <a:prstGeom prst="rect">
            <a:avLst/>
          </a:prstGeom>
        </p:spPr>
        <p:txBody>
          <a:bodyPr anchor="t" rtlCol="false" tIns="0" lIns="0" bIns="0" rIns="0">
            <a:spAutoFit/>
          </a:bodyPr>
          <a:lstStyle/>
          <a:p>
            <a:pPr algn="l">
              <a:lnSpc>
                <a:spcPts val="2940"/>
              </a:lnSpc>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4. </a:t>
            </a:r>
            <a:r>
              <a:rPr lang="en-US" sz="2100" b="true">
                <a:solidFill>
                  <a:srgbClr val="FFCE45"/>
                </a:solidFill>
                <a:latin typeface="Open Sans 1 Bold"/>
                <a:ea typeface="Open Sans 1 Bold"/>
                <a:cs typeface="Open Sans 1 Bold"/>
                <a:sym typeface="Open Sans 1 Bold"/>
              </a:rPr>
              <a:t>Green Research &amp; Innovation</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Support research on</a:t>
            </a:r>
            <a:r>
              <a:rPr lang="en-US" sz="2100">
                <a:solidFill>
                  <a:srgbClr val="FFFFFF"/>
                </a:solidFill>
                <a:latin typeface="Open Sans 1"/>
                <a:ea typeface="Open Sans 1"/>
                <a:cs typeface="Open Sans 1"/>
                <a:sym typeface="Open Sans 1"/>
              </a:rPr>
              <a:t> sustainability in education.</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Share best practices and promote new green technologies.</a:t>
            </a:r>
          </a:p>
        </p:txBody>
      </p:sp>
      <p:grpSp>
        <p:nvGrpSpPr>
          <p:cNvPr name="Group 10" id="10"/>
          <p:cNvGrpSpPr/>
          <p:nvPr/>
        </p:nvGrpSpPr>
        <p:grpSpPr>
          <a:xfrm rot="0">
            <a:off x="156671" y="3096729"/>
            <a:ext cx="5934624" cy="2134667"/>
            <a:chOff x="0" y="0"/>
            <a:chExt cx="2133803" cy="767523"/>
          </a:xfrm>
        </p:grpSpPr>
        <p:sp>
          <p:nvSpPr>
            <p:cNvPr name="Freeform 11" id="11"/>
            <p:cNvSpPr/>
            <p:nvPr/>
          </p:nvSpPr>
          <p:spPr>
            <a:xfrm flipH="false" flipV="false" rot="0">
              <a:off x="0" y="0"/>
              <a:ext cx="2133803" cy="767523"/>
            </a:xfrm>
            <a:custGeom>
              <a:avLst/>
              <a:gdLst/>
              <a:ahLst/>
              <a:cxnLst/>
              <a:rect r="r" b="b" t="t" l="l"/>
              <a:pathLst>
                <a:path h="767523" w="2133803">
                  <a:moveTo>
                    <a:pt x="18263" y="0"/>
                  </a:moveTo>
                  <a:lnTo>
                    <a:pt x="2115539" y="0"/>
                  </a:lnTo>
                  <a:cubicBezTo>
                    <a:pt x="2125626" y="0"/>
                    <a:pt x="2133803" y="8177"/>
                    <a:pt x="2133803" y="18263"/>
                  </a:cubicBezTo>
                  <a:lnTo>
                    <a:pt x="2133803" y="749259"/>
                  </a:lnTo>
                  <a:cubicBezTo>
                    <a:pt x="2133803" y="754103"/>
                    <a:pt x="2131879" y="758749"/>
                    <a:pt x="2128453" y="762174"/>
                  </a:cubicBezTo>
                  <a:cubicBezTo>
                    <a:pt x="2125028" y="765599"/>
                    <a:pt x="2120383" y="767523"/>
                    <a:pt x="2115539" y="767523"/>
                  </a:cubicBezTo>
                  <a:lnTo>
                    <a:pt x="18263" y="767523"/>
                  </a:lnTo>
                  <a:cubicBezTo>
                    <a:pt x="8177" y="767523"/>
                    <a:pt x="0" y="759346"/>
                    <a:pt x="0" y="749259"/>
                  </a:cubicBezTo>
                  <a:lnTo>
                    <a:pt x="0" y="18263"/>
                  </a:lnTo>
                  <a:cubicBezTo>
                    <a:pt x="0" y="13420"/>
                    <a:pt x="1924" y="8774"/>
                    <a:pt x="5349" y="5349"/>
                  </a:cubicBezTo>
                  <a:cubicBezTo>
                    <a:pt x="8774" y="1924"/>
                    <a:pt x="13420" y="0"/>
                    <a:pt x="18263" y="0"/>
                  </a:cubicBezTo>
                  <a:close/>
                </a:path>
              </a:pathLst>
            </a:custGeom>
            <a:solidFill>
              <a:srgbClr val="3A777B">
                <a:alpha val="67843"/>
              </a:srgbClr>
            </a:solidFill>
          </p:spPr>
        </p:sp>
        <p:sp>
          <p:nvSpPr>
            <p:cNvPr name="TextBox 12" id="12"/>
            <p:cNvSpPr txBox="true"/>
            <p:nvPr/>
          </p:nvSpPr>
          <p:spPr>
            <a:xfrm>
              <a:off x="0" y="-28575"/>
              <a:ext cx="2133803" cy="796098"/>
            </a:xfrm>
            <a:prstGeom prst="rect">
              <a:avLst/>
            </a:prstGeom>
          </p:spPr>
          <p:txBody>
            <a:bodyPr anchor="ctr" rtlCol="false" tIns="71846" lIns="71846" bIns="71846" rIns="71846"/>
            <a:lstStyle/>
            <a:p>
              <a:pPr algn="ctr">
                <a:lnSpc>
                  <a:spcPts val="2376"/>
                </a:lnSpc>
              </a:pPr>
            </a:p>
          </p:txBody>
        </p:sp>
      </p:grpSp>
      <p:sp>
        <p:nvSpPr>
          <p:cNvPr name="TextBox 13" id="13"/>
          <p:cNvSpPr txBox="true"/>
          <p:nvPr/>
        </p:nvSpPr>
        <p:spPr>
          <a:xfrm rot="0">
            <a:off x="89716" y="3206367"/>
            <a:ext cx="5849178" cy="1842135"/>
          </a:xfrm>
          <a:prstGeom prst="rect">
            <a:avLst/>
          </a:prstGeom>
        </p:spPr>
        <p:txBody>
          <a:bodyPr anchor="t" rtlCol="false" tIns="0" lIns="0" bIns="0" rIns="0">
            <a:spAutoFit/>
          </a:bodyPr>
          <a:lstStyle/>
          <a:p>
            <a:pPr algn="l" marL="453390" indent="-226695" lvl="1">
              <a:lnSpc>
                <a:spcPts val="2940"/>
              </a:lnSpc>
              <a:buAutoNum type="arabicPeriod" startAt="1"/>
            </a:pPr>
            <a:r>
              <a:rPr lang="en-US" b="true" sz="2100">
                <a:solidFill>
                  <a:srgbClr val="FFCE45"/>
                </a:solidFill>
                <a:latin typeface="Open Sans 1 Bold"/>
                <a:ea typeface="Open Sans 1 Bold"/>
                <a:cs typeface="Open Sans 1 Bold"/>
                <a:sym typeface="Open Sans 1 Bold"/>
              </a:rPr>
              <a:t>Green Curriculum &amp; </a:t>
            </a:r>
            <a:r>
              <a:rPr lang="en-US" b="true" sz="2100">
                <a:solidFill>
                  <a:srgbClr val="FFCE45"/>
                </a:solidFill>
                <a:latin typeface="Open Sans 1 Bold"/>
                <a:ea typeface="Open Sans 1 Bold"/>
                <a:cs typeface="Open Sans 1 Bold"/>
                <a:sym typeface="Open Sans 1 Bold"/>
              </a:rPr>
              <a:t>Co-Curriculum</a:t>
            </a:r>
          </a:p>
          <a:p>
            <a:pPr algn="l" marL="453390" indent="-226695" lvl="1">
              <a:lnSpc>
                <a:spcPts val="2940"/>
              </a:lnSpc>
              <a:buFont typeface="Arial"/>
              <a:buChar char="•"/>
            </a:pPr>
            <a:r>
              <a:rPr lang="en-US" sz="2100">
                <a:solidFill>
                  <a:srgbClr val="FAFAFA"/>
                </a:solidFill>
                <a:latin typeface="Open Sans 1"/>
                <a:ea typeface="Open Sans 1"/>
                <a:cs typeface="Open Sans 1"/>
                <a:sym typeface="Open Sans 1"/>
              </a:rPr>
              <a:t>Add sustainability topics to lessons.</a:t>
            </a:r>
          </a:p>
          <a:p>
            <a:pPr algn="l" marL="453390" indent="-226695" lvl="1">
              <a:lnSpc>
                <a:spcPts val="2940"/>
              </a:lnSpc>
              <a:buFont typeface="Arial"/>
              <a:buChar char="•"/>
            </a:pPr>
            <a:r>
              <a:rPr lang="en-US" sz="2100">
                <a:solidFill>
                  <a:srgbClr val="FAFAFA"/>
                </a:solidFill>
                <a:latin typeface="Open Sans 1"/>
                <a:ea typeface="Open Sans 1"/>
                <a:cs typeface="Open Sans 1"/>
                <a:sym typeface="Open Sans 1"/>
              </a:rPr>
              <a:t>Train teachers in environmental education.</a:t>
            </a:r>
          </a:p>
          <a:p>
            <a:pPr algn="l" marL="453390" indent="-226695" lvl="1">
              <a:lnSpc>
                <a:spcPts val="2940"/>
              </a:lnSpc>
              <a:buFont typeface="Arial"/>
              <a:buChar char="•"/>
            </a:pPr>
            <a:r>
              <a:rPr lang="en-US" sz="2100">
                <a:solidFill>
                  <a:srgbClr val="FAFAFA"/>
                </a:solidFill>
                <a:latin typeface="Open Sans 1"/>
                <a:ea typeface="Open Sans 1"/>
                <a:cs typeface="Open Sans 1"/>
                <a:sym typeface="Open Sans 1"/>
              </a:rPr>
              <a:t>Run eco-focused co-curricular programmes.</a:t>
            </a:r>
          </a:p>
        </p:txBody>
      </p:sp>
      <p:grpSp>
        <p:nvGrpSpPr>
          <p:cNvPr name="Group 14" id="14"/>
          <p:cNvGrpSpPr/>
          <p:nvPr/>
        </p:nvGrpSpPr>
        <p:grpSpPr>
          <a:xfrm rot="0">
            <a:off x="11739527" y="2878705"/>
            <a:ext cx="6386162" cy="2124775"/>
            <a:chOff x="0" y="0"/>
            <a:chExt cx="2296154" cy="763966"/>
          </a:xfrm>
        </p:grpSpPr>
        <p:sp>
          <p:nvSpPr>
            <p:cNvPr name="Freeform 15" id="15"/>
            <p:cNvSpPr/>
            <p:nvPr/>
          </p:nvSpPr>
          <p:spPr>
            <a:xfrm flipH="false" flipV="false" rot="0">
              <a:off x="0" y="0"/>
              <a:ext cx="2296154" cy="763966"/>
            </a:xfrm>
            <a:custGeom>
              <a:avLst/>
              <a:gdLst/>
              <a:ahLst/>
              <a:cxnLst/>
              <a:rect r="r" b="b" t="t" l="l"/>
              <a:pathLst>
                <a:path h="763966" w="2296154">
                  <a:moveTo>
                    <a:pt x="16972" y="0"/>
                  </a:moveTo>
                  <a:lnTo>
                    <a:pt x="2279182" y="0"/>
                  </a:lnTo>
                  <a:cubicBezTo>
                    <a:pt x="2288555" y="0"/>
                    <a:pt x="2296154" y="7599"/>
                    <a:pt x="2296154" y="16972"/>
                  </a:cubicBezTo>
                  <a:lnTo>
                    <a:pt x="2296154" y="746994"/>
                  </a:lnTo>
                  <a:cubicBezTo>
                    <a:pt x="2296154" y="751495"/>
                    <a:pt x="2294366" y="755812"/>
                    <a:pt x="2291183" y="758995"/>
                  </a:cubicBezTo>
                  <a:cubicBezTo>
                    <a:pt x="2288000" y="762178"/>
                    <a:pt x="2283683" y="763966"/>
                    <a:pt x="2279182" y="763966"/>
                  </a:cubicBezTo>
                  <a:lnTo>
                    <a:pt x="16972" y="763966"/>
                  </a:lnTo>
                  <a:cubicBezTo>
                    <a:pt x="7599" y="763966"/>
                    <a:pt x="0" y="756367"/>
                    <a:pt x="0" y="746994"/>
                  </a:cubicBezTo>
                  <a:lnTo>
                    <a:pt x="0" y="16972"/>
                  </a:lnTo>
                  <a:cubicBezTo>
                    <a:pt x="0" y="7599"/>
                    <a:pt x="7599" y="0"/>
                    <a:pt x="16972" y="0"/>
                  </a:cubicBezTo>
                  <a:close/>
                </a:path>
              </a:pathLst>
            </a:custGeom>
            <a:solidFill>
              <a:srgbClr val="3A777B">
                <a:alpha val="67843"/>
              </a:srgbClr>
            </a:solidFill>
          </p:spPr>
        </p:sp>
        <p:sp>
          <p:nvSpPr>
            <p:cNvPr name="TextBox 16" id="16"/>
            <p:cNvSpPr txBox="true"/>
            <p:nvPr/>
          </p:nvSpPr>
          <p:spPr>
            <a:xfrm>
              <a:off x="0" y="-28575"/>
              <a:ext cx="2296154" cy="792541"/>
            </a:xfrm>
            <a:prstGeom prst="rect">
              <a:avLst/>
            </a:prstGeom>
          </p:spPr>
          <p:txBody>
            <a:bodyPr anchor="ctr" rtlCol="false" tIns="71846" lIns="71846" bIns="71846" rIns="71846"/>
            <a:lstStyle/>
            <a:p>
              <a:pPr algn="ctr">
                <a:lnSpc>
                  <a:spcPts val="2376"/>
                </a:lnSpc>
              </a:pPr>
            </a:p>
          </p:txBody>
        </p:sp>
      </p:grpSp>
      <p:sp>
        <p:nvSpPr>
          <p:cNvPr name="TextBox 17" id="17"/>
          <p:cNvSpPr txBox="true"/>
          <p:nvPr/>
        </p:nvSpPr>
        <p:spPr>
          <a:xfrm rot="0">
            <a:off x="12019139" y="3046580"/>
            <a:ext cx="5788668" cy="1842135"/>
          </a:xfrm>
          <a:prstGeom prst="rect">
            <a:avLst/>
          </a:prstGeom>
        </p:spPr>
        <p:txBody>
          <a:bodyPr anchor="t" rtlCol="false" tIns="0" lIns="0" bIns="0" rIns="0">
            <a:spAutoFit/>
          </a:bodyPr>
          <a:lstStyle/>
          <a:p>
            <a:pPr algn="l">
              <a:lnSpc>
                <a:spcPts val="2940"/>
              </a:lnSpc>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2. </a:t>
            </a:r>
            <a:r>
              <a:rPr lang="en-US" sz="2100" b="true">
                <a:solidFill>
                  <a:srgbClr val="FFCE45"/>
                </a:solidFill>
                <a:latin typeface="Open Sans 1 Bold"/>
                <a:ea typeface="Open Sans 1 Bold"/>
                <a:cs typeface="Open Sans 1 Bold"/>
                <a:sym typeface="Open Sans 1 Bold"/>
              </a:rPr>
              <a:t>Green Career Pathways</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Prepar</a:t>
            </a:r>
            <a:r>
              <a:rPr lang="en-US" sz="2100">
                <a:solidFill>
                  <a:srgbClr val="FFFFFF"/>
                </a:solidFill>
                <a:latin typeface="Open Sans 1"/>
                <a:ea typeface="Open Sans 1"/>
                <a:cs typeface="Open Sans 1"/>
                <a:sym typeface="Open Sans 1"/>
              </a:rPr>
              <a:t>e students for green jobs </a:t>
            </a:r>
          </a:p>
          <a:p>
            <a:pPr algn="l">
              <a:lnSpc>
                <a:spcPts val="2940"/>
              </a:lnSpc>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(renewable energy, agriculture, green tech).</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Integrate green skills into learning and training.</a:t>
            </a:r>
          </a:p>
        </p:txBody>
      </p:sp>
      <p:sp>
        <p:nvSpPr>
          <p:cNvPr name="TextBox 18" id="18"/>
          <p:cNvSpPr txBox="true"/>
          <p:nvPr/>
        </p:nvSpPr>
        <p:spPr>
          <a:xfrm rot="0">
            <a:off x="223451" y="6709818"/>
            <a:ext cx="6411493" cy="1842135"/>
          </a:xfrm>
          <a:prstGeom prst="rect">
            <a:avLst/>
          </a:prstGeom>
        </p:spPr>
        <p:txBody>
          <a:bodyPr anchor="t" rtlCol="false" tIns="0" lIns="0" bIns="0" rIns="0">
            <a:spAutoFit/>
          </a:bodyPr>
          <a:lstStyle/>
          <a:p>
            <a:pPr algn="l">
              <a:lnSpc>
                <a:spcPts val="2940"/>
              </a:lnSpc>
            </a:pPr>
            <a:r>
              <a:rPr lang="en-US" sz="2100" b="true">
                <a:solidFill>
                  <a:srgbClr val="FFCE45"/>
                </a:solidFill>
                <a:latin typeface="Open Sans 1 Bold"/>
                <a:ea typeface="Open Sans 1 Bold"/>
                <a:cs typeface="Open Sans 1 Bold"/>
                <a:sym typeface="Open Sans 1 Bold"/>
              </a:rPr>
              <a:t>    </a:t>
            </a:r>
            <a:r>
              <a:rPr lang="en-US" sz="2100">
                <a:solidFill>
                  <a:srgbClr val="FFFFFF"/>
                </a:solidFill>
                <a:latin typeface="Open Sans 1"/>
                <a:ea typeface="Open Sans 1"/>
                <a:cs typeface="Open Sans 1"/>
                <a:sym typeface="Open Sans 1"/>
              </a:rPr>
              <a:t> 3.</a:t>
            </a:r>
            <a:r>
              <a:rPr lang="en-US" sz="2100" b="true">
                <a:solidFill>
                  <a:srgbClr val="FFFFFF"/>
                </a:solidFill>
                <a:latin typeface="Open Sans 1 Bold"/>
                <a:ea typeface="Open Sans 1 Bold"/>
                <a:cs typeface="Open Sans 1 Bold"/>
                <a:sym typeface="Open Sans 1 Bold"/>
              </a:rPr>
              <a:t> </a:t>
            </a:r>
            <a:r>
              <a:rPr lang="en-US" sz="2100" b="true">
                <a:solidFill>
                  <a:srgbClr val="FFCE45"/>
                </a:solidFill>
                <a:latin typeface="Open Sans 1 Bold"/>
                <a:ea typeface="Open Sans 1 Bold"/>
                <a:cs typeface="Open Sans 1 Bold"/>
                <a:sym typeface="Open Sans 1 Bold"/>
              </a:rPr>
              <a:t>Green Infrastructure</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Build and retrofit schools with eco-friendly</a:t>
            </a:r>
            <a:r>
              <a:rPr lang="en-US" sz="2100">
                <a:solidFill>
                  <a:srgbClr val="FFFFFF"/>
                </a:solidFill>
                <a:latin typeface="Open Sans 1"/>
                <a:ea typeface="Open Sans 1"/>
                <a:cs typeface="Open Sans 1"/>
                <a:sym typeface="Open Sans 1"/>
              </a:rPr>
              <a:t> standards.</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Use renewable energy and create green spaces.</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Promote sustainable transport options.</a:t>
            </a:r>
          </a:p>
        </p:txBody>
      </p:sp>
      <p:grpSp>
        <p:nvGrpSpPr>
          <p:cNvPr name="Group 19" id="19"/>
          <p:cNvGrpSpPr/>
          <p:nvPr/>
        </p:nvGrpSpPr>
        <p:grpSpPr>
          <a:xfrm rot="0">
            <a:off x="11142900" y="7009357"/>
            <a:ext cx="6982788" cy="1932223"/>
            <a:chOff x="0" y="0"/>
            <a:chExt cx="2510672" cy="694734"/>
          </a:xfrm>
        </p:grpSpPr>
        <p:sp>
          <p:nvSpPr>
            <p:cNvPr name="Freeform 20" id="20"/>
            <p:cNvSpPr/>
            <p:nvPr/>
          </p:nvSpPr>
          <p:spPr>
            <a:xfrm flipH="false" flipV="false" rot="0">
              <a:off x="0" y="0"/>
              <a:ext cx="2510672" cy="694734"/>
            </a:xfrm>
            <a:custGeom>
              <a:avLst/>
              <a:gdLst/>
              <a:ahLst/>
              <a:cxnLst/>
              <a:rect r="r" b="b" t="t" l="l"/>
              <a:pathLst>
                <a:path h="694734" w="2510672">
                  <a:moveTo>
                    <a:pt x="15522" y="0"/>
                  </a:moveTo>
                  <a:lnTo>
                    <a:pt x="2495150" y="0"/>
                  </a:lnTo>
                  <a:cubicBezTo>
                    <a:pt x="2499267" y="0"/>
                    <a:pt x="2503215" y="1635"/>
                    <a:pt x="2506126" y="4546"/>
                  </a:cubicBezTo>
                  <a:cubicBezTo>
                    <a:pt x="2509037" y="7457"/>
                    <a:pt x="2510672" y="11405"/>
                    <a:pt x="2510672" y="15522"/>
                  </a:cubicBezTo>
                  <a:lnTo>
                    <a:pt x="2510672" y="679212"/>
                  </a:lnTo>
                  <a:cubicBezTo>
                    <a:pt x="2510672" y="687784"/>
                    <a:pt x="2503723" y="694734"/>
                    <a:pt x="2495150" y="694734"/>
                  </a:cubicBezTo>
                  <a:lnTo>
                    <a:pt x="15522" y="694734"/>
                  </a:lnTo>
                  <a:cubicBezTo>
                    <a:pt x="6949" y="694734"/>
                    <a:pt x="0" y="687784"/>
                    <a:pt x="0" y="679212"/>
                  </a:cubicBezTo>
                  <a:lnTo>
                    <a:pt x="0" y="15522"/>
                  </a:lnTo>
                  <a:cubicBezTo>
                    <a:pt x="0" y="6949"/>
                    <a:pt x="6949" y="0"/>
                    <a:pt x="15522" y="0"/>
                  </a:cubicBezTo>
                  <a:close/>
                </a:path>
              </a:pathLst>
            </a:custGeom>
            <a:solidFill>
              <a:srgbClr val="3A777B">
                <a:alpha val="67843"/>
              </a:srgbClr>
            </a:solidFill>
          </p:spPr>
        </p:sp>
        <p:sp>
          <p:nvSpPr>
            <p:cNvPr name="TextBox 21" id="21"/>
            <p:cNvSpPr txBox="true"/>
            <p:nvPr/>
          </p:nvSpPr>
          <p:spPr>
            <a:xfrm>
              <a:off x="0" y="-28575"/>
              <a:ext cx="2510672" cy="723309"/>
            </a:xfrm>
            <a:prstGeom prst="rect">
              <a:avLst/>
            </a:prstGeom>
          </p:spPr>
          <p:txBody>
            <a:bodyPr anchor="ctr" rtlCol="false" tIns="71846" lIns="71846" bIns="71846" rIns="71846"/>
            <a:lstStyle/>
            <a:p>
              <a:pPr algn="ctr">
                <a:lnSpc>
                  <a:spcPts val="2376"/>
                </a:lnSpc>
              </a:pPr>
            </a:p>
          </p:txBody>
        </p:sp>
      </p:grpSp>
      <p:sp>
        <p:nvSpPr>
          <p:cNvPr name="TextBox 22" id="22"/>
          <p:cNvSpPr txBox="true"/>
          <p:nvPr/>
        </p:nvSpPr>
        <p:spPr>
          <a:xfrm rot="0">
            <a:off x="11120800" y="7017029"/>
            <a:ext cx="6687007" cy="1842135"/>
          </a:xfrm>
          <a:prstGeom prst="rect">
            <a:avLst/>
          </a:prstGeom>
        </p:spPr>
        <p:txBody>
          <a:bodyPr anchor="t" rtlCol="false" tIns="0" lIns="0" bIns="0" rIns="0">
            <a:spAutoFit/>
          </a:bodyPr>
          <a:lstStyle/>
          <a:p>
            <a:pPr algn="l">
              <a:lnSpc>
                <a:spcPts val="2940"/>
              </a:lnSpc>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5. </a:t>
            </a:r>
            <a:r>
              <a:rPr lang="en-US" sz="2100" b="true">
                <a:solidFill>
                  <a:srgbClr val="FFCE45"/>
                </a:solidFill>
                <a:latin typeface="Open Sans 1 Bold"/>
                <a:ea typeface="Open Sans 1 Bold"/>
                <a:cs typeface="Open Sans 1 Bold"/>
                <a:sym typeface="Open Sans 1 Bold"/>
              </a:rPr>
              <a:t>Eco-Friendly</a:t>
            </a:r>
            <a:r>
              <a:rPr lang="en-US" sz="2100" b="true">
                <a:solidFill>
                  <a:srgbClr val="FFCE45"/>
                </a:solidFill>
                <a:latin typeface="Open Sans 1 Bold"/>
                <a:ea typeface="Open Sans 1 Bold"/>
                <a:cs typeface="Open Sans 1 Bold"/>
                <a:sym typeface="Open Sans 1 Bold"/>
              </a:rPr>
              <a:t> Practices</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Reduce waste, energy and water use.</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Adopt eco-friendly procurement.</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Promote sustainable food systems in schools and institutions.</a:t>
            </a:r>
          </a:p>
        </p:txBody>
      </p:sp>
      <p:sp>
        <p:nvSpPr>
          <p:cNvPr name="Freeform 23" id="23"/>
          <p:cNvSpPr/>
          <p:nvPr/>
        </p:nvSpPr>
        <p:spPr>
          <a:xfrm flipH="false" flipV="false" rot="0">
            <a:off x="5931263" y="2897257"/>
            <a:ext cx="4964183" cy="6615423"/>
          </a:xfrm>
          <a:custGeom>
            <a:avLst/>
            <a:gdLst/>
            <a:ahLst/>
            <a:cxnLst/>
            <a:rect r="r" b="b" t="t" l="l"/>
            <a:pathLst>
              <a:path h="6615423" w="4964183">
                <a:moveTo>
                  <a:pt x="0" y="0"/>
                </a:moveTo>
                <a:lnTo>
                  <a:pt x="4964182" y="0"/>
                </a:lnTo>
                <a:lnTo>
                  <a:pt x="4964182" y="6615423"/>
                </a:lnTo>
                <a:lnTo>
                  <a:pt x="0" y="6615423"/>
                </a:lnTo>
                <a:lnTo>
                  <a:pt x="0" y="0"/>
                </a:lnTo>
                <a:close/>
              </a:path>
            </a:pathLst>
          </a:custGeom>
          <a:blipFill>
            <a:blip r:embed="rId3">
              <a:extLst>
                <a:ext uri="{96DAC541-7B7A-43D3-8B79-37D633B846F1}">
                  <asvg:svgBlip xmlns:asvg="http://schemas.microsoft.com/office/drawing/2016/SVG/main" r:embed="rId4"/>
                </a:ext>
              </a:extLst>
            </a:blip>
            <a:stretch>
              <a:fillRect l="0" t="0" r="0" b="-22015"/>
            </a:stretch>
          </a:blipFill>
        </p:spPr>
      </p:sp>
      <p:grpSp>
        <p:nvGrpSpPr>
          <p:cNvPr name="Group 24" id="24"/>
          <p:cNvGrpSpPr/>
          <p:nvPr/>
        </p:nvGrpSpPr>
        <p:grpSpPr>
          <a:xfrm rot="522843">
            <a:off x="7981670" y="5151480"/>
            <a:ext cx="259842" cy="241068"/>
            <a:chOff x="0" y="0"/>
            <a:chExt cx="750396" cy="696179"/>
          </a:xfrm>
        </p:grpSpPr>
        <p:sp>
          <p:nvSpPr>
            <p:cNvPr name="Freeform 25" id="25"/>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26" id="26"/>
            <p:cNvSpPr txBox="true"/>
            <p:nvPr/>
          </p:nvSpPr>
          <p:spPr>
            <a:xfrm>
              <a:off x="70350" y="46217"/>
              <a:ext cx="609697" cy="584696"/>
            </a:xfrm>
            <a:prstGeom prst="rect">
              <a:avLst/>
            </a:prstGeom>
          </p:spPr>
          <p:txBody>
            <a:bodyPr anchor="ctr" rtlCol="false" tIns="64911" lIns="64911" bIns="64911" rIns="64911"/>
            <a:lstStyle/>
            <a:p>
              <a:pPr algn="ctr">
                <a:lnSpc>
                  <a:spcPts val="1396"/>
                </a:lnSpc>
              </a:pPr>
            </a:p>
          </p:txBody>
        </p:sp>
      </p:grpSp>
      <p:sp>
        <p:nvSpPr>
          <p:cNvPr name="Freeform 27" id="27"/>
          <p:cNvSpPr/>
          <p:nvPr/>
        </p:nvSpPr>
        <p:spPr>
          <a:xfrm flipH="false" flipV="false" rot="522843">
            <a:off x="7994843" y="5150911"/>
            <a:ext cx="229818" cy="241725"/>
          </a:xfrm>
          <a:custGeom>
            <a:avLst/>
            <a:gdLst/>
            <a:ahLst/>
            <a:cxnLst/>
            <a:rect r="r" b="b" t="t" l="l"/>
            <a:pathLst>
              <a:path h="241725" w="229818">
                <a:moveTo>
                  <a:pt x="0" y="0"/>
                </a:moveTo>
                <a:lnTo>
                  <a:pt x="229818" y="0"/>
                </a:lnTo>
                <a:lnTo>
                  <a:pt x="229818" y="241725"/>
                </a:lnTo>
                <a:lnTo>
                  <a:pt x="0" y="241725"/>
                </a:lnTo>
                <a:lnTo>
                  <a:pt x="0" y="0"/>
                </a:lnTo>
                <a:close/>
              </a:path>
            </a:pathLst>
          </a:custGeom>
          <a:blipFill>
            <a:blip r:embed="rId5"/>
            <a:stretch>
              <a:fillRect l="-1098981" t="-70577" r="-940052" b="-973359"/>
            </a:stretch>
          </a:blipFill>
        </p:spPr>
      </p:sp>
      <p:sp>
        <p:nvSpPr>
          <p:cNvPr name="Freeform 28" id="28"/>
          <p:cNvSpPr/>
          <p:nvPr/>
        </p:nvSpPr>
        <p:spPr>
          <a:xfrm flipH="false" flipV="false" rot="522843">
            <a:off x="5295706" y="4786956"/>
            <a:ext cx="2701893" cy="2600572"/>
          </a:xfrm>
          <a:custGeom>
            <a:avLst/>
            <a:gdLst/>
            <a:ahLst/>
            <a:cxnLst/>
            <a:rect r="r" b="b" t="t" l="l"/>
            <a:pathLst>
              <a:path h="2600572" w="2701893">
                <a:moveTo>
                  <a:pt x="0" y="0"/>
                </a:moveTo>
                <a:lnTo>
                  <a:pt x="2701893" y="0"/>
                </a:lnTo>
                <a:lnTo>
                  <a:pt x="2701893" y="2600573"/>
                </a:lnTo>
                <a:lnTo>
                  <a:pt x="0" y="260057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9" id="29"/>
          <p:cNvSpPr/>
          <p:nvPr/>
        </p:nvSpPr>
        <p:spPr>
          <a:xfrm flipH="false" flipV="false" rot="522843">
            <a:off x="5402232" y="4930271"/>
            <a:ext cx="2560054" cy="2464052"/>
          </a:xfrm>
          <a:custGeom>
            <a:avLst/>
            <a:gdLst/>
            <a:ahLst/>
            <a:cxnLst/>
            <a:rect r="r" b="b" t="t" l="l"/>
            <a:pathLst>
              <a:path h="2464052" w="2560054">
                <a:moveTo>
                  <a:pt x="0" y="0"/>
                </a:moveTo>
                <a:lnTo>
                  <a:pt x="2560054" y="0"/>
                </a:lnTo>
                <a:lnTo>
                  <a:pt x="2560054" y="2464052"/>
                </a:lnTo>
                <a:lnTo>
                  <a:pt x="0" y="2464052"/>
                </a:lnTo>
                <a:lnTo>
                  <a:pt x="0" y="0"/>
                </a:lnTo>
                <a:close/>
              </a:path>
            </a:pathLst>
          </a:custGeom>
          <a:blipFill>
            <a:blip r:embed="rId8">
              <a:alphaModFix amt="29000"/>
              <a:extLst>
                <a:ext uri="{96DAC541-7B7A-43D3-8B79-37D633B846F1}">
                  <asvg:svgBlip xmlns:asvg="http://schemas.microsoft.com/office/drawing/2016/SVG/main" r:embed="rId9"/>
                </a:ext>
              </a:extLst>
            </a:blip>
            <a:stretch>
              <a:fillRect l="0" t="0" r="0" b="0"/>
            </a:stretch>
          </a:blipFill>
        </p:spPr>
      </p:sp>
      <p:grpSp>
        <p:nvGrpSpPr>
          <p:cNvPr name="Group 30" id="30"/>
          <p:cNvGrpSpPr/>
          <p:nvPr/>
        </p:nvGrpSpPr>
        <p:grpSpPr>
          <a:xfrm rot="0">
            <a:off x="5425918" y="5645109"/>
            <a:ext cx="2753085" cy="1102809"/>
            <a:chOff x="0" y="0"/>
            <a:chExt cx="360532" cy="144419"/>
          </a:xfrm>
        </p:grpSpPr>
        <p:sp>
          <p:nvSpPr>
            <p:cNvPr name="Freeform 31" id="31"/>
            <p:cNvSpPr/>
            <p:nvPr/>
          </p:nvSpPr>
          <p:spPr>
            <a:xfrm flipH="false" flipV="false" rot="0">
              <a:off x="0" y="0"/>
              <a:ext cx="360532" cy="144419"/>
            </a:xfrm>
            <a:custGeom>
              <a:avLst/>
              <a:gdLst/>
              <a:ahLst/>
              <a:cxnLst/>
              <a:rect r="r" b="b" t="t" l="l"/>
              <a:pathLst>
                <a:path h="144419" w="360532">
                  <a:moveTo>
                    <a:pt x="28121" y="0"/>
                  </a:moveTo>
                  <a:lnTo>
                    <a:pt x="332412" y="0"/>
                  </a:lnTo>
                  <a:cubicBezTo>
                    <a:pt x="339870" y="0"/>
                    <a:pt x="347022" y="2963"/>
                    <a:pt x="352296" y="8236"/>
                  </a:cubicBezTo>
                  <a:cubicBezTo>
                    <a:pt x="357570" y="13510"/>
                    <a:pt x="360532" y="20663"/>
                    <a:pt x="360532" y="28121"/>
                  </a:cubicBezTo>
                  <a:lnTo>
                    <a:pt x="360532" y="116298"/>
                  </a:lnTo>
                  <a:cubicBezTo>
                    <a:pt x="360532" y="123757"/>
                    <a:pt x="357570" y="130909"/>
                    <a:pt x="352296" y="136183"/>
                  </a:cubicBezTo>
                  <a:cubicBezTo>
                    <a:pt x="347022" y="141457"/>
                    <a:pt x="339870" y="144419"/>
                    <a:pt x="332412" y="144419"/>
                  </a:cubicBezTo>
                  <a:lnTo>
                    <a:pt x="28121" y="144419"/>
                  </a:lnTo>
                  <a:cubicBezTo>
                    <a:pt x="20663" y="144419"/>
                    <a:pt x="13510" y="141457"/>
                    <a:pt x="8236" y="136183"/>
                  </a:cubicBezTo>
                  <a:cubicBezTo>
                    <a:pt x="2963" y="130909"/>
                    <a:pt x="0" y="123757"/>
                    <a:pt x="0" y="116298"/>
                  </a:cubicBezTo>
                  <a:lnTo>
                    <a:pt x="0" y="28121"/>
                  </a:lnTo>
                  <a:cubicBezTo>
                    <a:pt x="0" y="20663"/>
                    <a:pt x="2963" y="13510"/>
                    <a:pt x="8236" y="8236"/>
                  </a:cubicBezTo>
                  <a:cubicBezTo>
                    <a:pt x="13510" y="2963"/>
                    <a:pt x="20663" y="0"/>
                    <a:pt x="28121" y="0"/>
                  </a:cubicBezTo>
                  <a:close/>
                </a:path>
              </a:pathLst>
            </a:custGeom>
            <a:ln cap="sq">
              <a:noFill/>
              <a:prstDash val="solid"/>
              <a:miter/>
            </a:ln>
          </p:spPr>
        </p:sp>
        <p:sp>
          <p:nvSpPr>
            <p:cNvPr name="TextBox 32" id="32"/>
            <p:cNvSpPr txBox="true"/>
            <p:nvPr/>
          </p:nvSpPr>
          <p:spPr>
            <a:xfrm>
              <a:off x="0" y="-38100"/>
              <a:ext cx="360532" cy="182519"/>
            </a:xfrm>
            <a:prstGeom prst="rect">
              <a:avLst/>
            </a:prstGeom>
          </p:spPr>
          <p:txBody>
            <a:bodyPr anchor="ctr" rtlCol="false" tIns="196897" lIns="196897" bIns="196897" rIns="196897"/>
            <a:lstStyle/>
            <a:p>
              <a:pPr algn="l">
                <a:lnSpc>
                  <a:spcPts val="2940"/>
                </a:lnSpc>
              </a:pPr>
              <a:r>
                <a:rPr lang="en-US" b="true" sz="2100">
                  <a:solidFill>
                    <a:srgbClr val="FFFFFF"/>
                  </a:solidFill>
                  <a:latin typeface="Open Sans 2 Bold"/>
                  <a:ea typeface="Open Sans 2 Bold"/>
                  <a:cs typeface="Open Sans 2 Bold"/>
                  <a:sym typeface="Open Sans 2 Bold"/>
                </a:rPr>
                <a:t>GREEN INFRASTRUCTURE</a:t>
              </a:r>
            </a:p>
          </p:txBody>
        </p:sp>
      </p:grpSp>
      <p:sp>
        <p:nvSpPr>
          <p:cNvPr name="Freeform 33" id="33"/>
          <p:cNvSpPr/>
          <p:nvPr/>
        </p:nvSpPr>
        <p:spPr>
          <a:xfrm flipH="false" flipV="false" rot="0">
            <a:off x="5931263" y="3096729"/>
            <a:ext cx="2608083" cy="2510280"/>
          </a:xfrm>
          <a:custGeom>
            <a:avLst/>
            <a:gdLst/>
            <a:ahLst/>
            <a:cxnLst/>
            <a:rect r="r" b="b" t="t" l="l"/>
            <a:pathLst>
              <a:path h="2510280" w="2608083">
                <a:moveTo>
                  <a:pt x="0" y="0"/>
                </a:moveTo>
                <a:lnTo>
                  <a:pt x="2608083" y="0"/>
                </a:lnTo>
                <a:lnTo>
                  <a:pt x="2608083" y="2510280"/>
                </a:lnTo>
                <a:lnTo>
                  <a:pt x="0" y="2510280"/>
                </a:lnTo>
                <a:lnTo>
                  <a:pt x="0" y="0"/>
                </a:lnTo>
                <a:close/>
              </a:path>
            </a:pathLst>
          </a:custGeom>
          <a:blipFill>
            <a:blip r:embed="rId10"/>
            <a:stretch>
              <a:fillRect l="0" t="0" r="0" b="0"/>
            </a:stretch>
          </a:blipFill>
        </p:spPr>
      </p:sp>
      <p:sp>
        <p:nvSpPr>
          <p:cNvPr name="Freeform 34" id="34"/>
          <p:cNvSpPr/>
          <p:nvPr/>
        </p:nvSpPr>
        <p:spPr>
          <a:xfrm flipH="false" flipV="false" rot="0">
            <a:off x="6053194" y="3214088"/>
            <a:ext cx="2486152" cy="2392921"/>
          </a:xfrm>
          <a:custGeom>
            <a:avLst/>
            <a:gdLst/>
            <a:ahLst/>
            <a:cxnLst/>
            <a:rect r="r" b="b" t="t" l="l"/>
            <a:pathLst>
              <a:path h="2392921" w="2486152">
                <a:moveTo>
                  <a:pt x="0" y="0"/>
                </a:moveTo>
                <a:lnTo>
                  <a:pt x="2486152" y="0"/>
                </a:lnTo>
                <a:lnTo>
                  <a:pt x="2486152" y="2392921"/>
                </a:lnTo>
                <a:lnTo>
                  <a:pt x="0" y="2392921"/>
                </a:lnTo>
                <a:lnTo>
                  <a:pt x="0" y="0"/>
                </a:lnTo>
                <a:close/>
              </a:path>
            </a:pathLst>
          </a:custGeom>
          <a:blipFill>
            <a:blip r:embed="rId11">
              <a:alphaModFix amt="29000"/>
              <a:extLst>
                <a:ext uri="{96DAC541-7B7A-43D3-8B79-37D633B846F1}">
                  <asvg:svgBlip xmlns:asvg="http://schemas.microsoft.com/office/drawing/2016/SVG/main" r:embed="rId12"/>
                </a:ext>
              </a:extLst>
            </a:blip>
            <a:stretch>
              <a:fillRect l="0" t="0" r="0" b="0"/>
            </a:stretch>
          </a:blipFill>
        </p:spPr>
      </p:sp>
      <p:grpSp>
        <p:nvGrpSpPr>
          <p:cNvPr name="Group 35" id="35"/>
          <p:cNvGrpSpPr/>
          <p:nvPr/>
        </p:nvGrpSpPr>
        <p:grpSpPr>
          <a:xfrm rot="0">
            <a:off x="7886283" y="4987361"/>
            <a:ext cx="526081" cy="488071"/>
            <a:chOff x="0" y="0"/>
            <a:chExt cx="750396" cy="696179"/>
          </a:xfrm>
        </p:grpSpPr>
        <p:sp>
          <p:nvSpPr>
            <p:cNvPr name="Freeform 36" id="36"/>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37" id="37"/>
            <p:cNvSpPr txBox="true"/>
            <p:nvPr/>
          </p:nvSpPr>
          <p:spPr>
            <a:xfrm>
              <a:off x="70350" y="46217"/>
              <a:ext cx="609697" cy="584696"/>
            </a:xfrm>
            <a:prstGeom prst="rect">
              <a:avLst/>
            </a:prstGeom>
          </p:spPr>
          <p:txBody>
            <a:bodyPr anchor="ctr" rtlCol="false" tIns="107064" lIns="107064" bIns="107064" rIns="107064"/>
            <a:lstStyle/>
            <a:p>
              <a:pPr algn="ctr">
                <a:lnSpc>
                  <a:spcPts val="1396"/>
                </a:lnSpc>
              </a:pPr>
            </a:p>
          </p:txBody>
        </p:sp>
      </p:grpSp>
      <p:sp>
        <p:nvSpPr>
          <p:cNvPr name="Freeform 38" id="38"/>
          <p:cNvSpPr/>
          <p:nvPr/>
        </p:nvSpPr>
        <p:spPr>
          <a:xfrm flipH="false" flipV="false" rot="0">
            <a:off x="7957892" y="5003480"/>
            <a:ext cx="414900" cy="452438"/>
          </a:xfrm>
          <a:custGeom>
            <a:avLst/>
            <a:gdLst/>
            <a:ahLst/>
            <a:cxnLst/>
            <a:rect r="r" b="b" t="t" l="l"/>
            <a:pathLst>
              <a:path h="452438" w="414900">
                <a:moveTo>
                  <a:pt x="0" y="0"/>
                </a:moveTo>
                <a:lnTo>
                  <a:pt x="414900" y="0"/>
                </a:lnTo>
                <a:lnTo>
                  <a:pt x="414900" y="452438"/>
                </a:lnTo>
                <a:lnTo>
                  <a:pt x="0" y="452438"/>
                </a:lnTo>
                <a:lnTo>
                  <a:pt x="0" y="0"/>
                </a:lnTo>
                <a:close/>
              </a:path>
            </a:pathLst>
          </a:custGeom>
          <a:blipFill>
            <a:blip r:embed="rId5"/>
            <a:stretch>
              <a:fillRect l="-35655" t="-63979" r="-1900709" b="-886439"/>
            </a:stretch>
          </a:blipFill>
        </p:spPr>
      </p:sp>
      <p:grpSp>
        <p:nvGrpSpPr>
          <p:cNvPr name="Group 39" id="39"/>
          <p:cNvGrpSpPr/>
          <p:nvPr/>
        </p:nvGrpSpPr>
        <p:grpSpPr>
          <a:xfrm rot="0">
            <a:off x="6053194" y="3409135"/>
            <a:ext cx="2914446" cy="1740674"/>
            <a:chOff x="0" y="0"/>
            <a:chExt cx="405753" cy="242339"/>
          </a:xfrm>
        </p:grpSpPr>
        <p:sp>
          <p:nvSpPr>
            <p:cNvPr name="Freeform 40" id="40"/>
            <p:cNvSpPr/>
            <p:nvPr/>
          </p:nvSpPr>
          <p:spPr>
            <a:xfrm flipH="false" flipV="false" rot="0">
              <a:off x="0" y="0"/>
              <a:ext cx="405753" cy="242339"/>
            </a:xfrm>
            <a:custGeom>
              <a:avLst/>
              <a:gdLst/>
              <a:ahLst/>
              <a:cxnLst/>
              <a:rect r="r" b="b" t="t" l="l"/>
              <a:pathLst>
                <a:path h="242339" w="405753">
                  <a:moveTo>
                    <a:pt x="26564" y="0"/>
                  </a:moveTo>
                  <a:lnTo>
                    <a:pt x="379190" y="0"/>
                  </a:lnTo>
                  <a:cubicBezTo>
                    <a:pt x="393860" y="0"/>
                    <a:pt x="405753" y="11893"/>
                    <a:pt x="405753" y="26564"/>
                  </a:cubicBezTo>
                  <a:lnTo>
                    <a:pt x="405753" y="215775"/>
                  </a:lnTo>
                  <a:cubicBezTo>
                    <a:pt x="405753" y="230446"/>
                    <a:pt x="393860" y="242339"/>
                    <a:pt x="379190" y="242339"/>
                  </a:cubicBezTo>
                  <a:lnTo>
                    <a:pt x="26564" y="242339"/>
                  </a:lnTo>
                  <a:cubicBezTo>
                    <a:pt x="11893" y="242339"/>
                    <a:pt x="0" y="230446"/>
                    <a:pt x="0" y="215775"/>
                  </a:cubicBezTo>
                  <a:lnTo>
                    <a:pt x="0" y="26564"/>
                  </a:lnTo>
                  <a:cubicBezTo>
                    <a:pt x="0" y="11893"/>
                    <a:pt x="11893" y="0"/>
                    <a:pt x="26564" y="0"/>
                  </a:cubicBezTo>
                  <a:close/>
                </a:path>
              </a:pathLst>
            </a:custGeom>
            <a:ln cap="sq">
              <a:noFill/>
              <a:prstDash val="solid"/>
              <a:miter/>
            </a:ln>
          </p:spPr>
        </p:sp>
        <p:sp>
          <p:nvSpPr>
            <p:cNvPr name="TextBox 41" id="41"/>
            <p:cNvSpPr txBox="true"/>
            <p:nvPr/>
          </p:nvSpPr>
          <p:spPr>
            <a:xfrm>
              <a:off x="0" y="-38100"/>
              <a:ext cx="405753" cy="280439"/>
            </a:xfrm>
            <a:prstGeom prst="rect">
              <a:avLst/>
            </a:prstGeom>
          </p:spPr>
          <p:txBody>
            <a:bodyPr anchor="ctr" rtlCol="false" tIns="191864" lIns="191864" bIns="191864" rIns="191864"/>
            <a:lstStyle/>
            <a:p>
              <a:pPr algn="l">
                <a:lnSpc>
                  <a:spcPts val="2940"/>
                </a:lnSpc>
              </a:pPr>
              <a:r>
                <a:rPr lang="en-US" sz="2100" b="true">
                  <a:solidFill>
                    <a:srgbClr val="FFFFFF"/>
                  </a:solidFill>
                  <a:latin typeface="Open Sans 1 Bold"/>
                  <a:ea typeface="Open Sans 1 Bold"/>
                  <a:cs typeface="Open Sans 1 Bold"/>
                  <a:sym typeface="Open Sans 1 Bold"/>
                </a:rPr>
                <a:t>GREEN CURRICULUM &amp;</a:t>
              </a:r>
            </a:p>
            <a:p>
              <a:pPr algn="l">
                <a:lnSpc>
                  <a:spcPts val="2940"/>
                </a:lnSpc>
              </a:pPr>
              <a:r>
                <a:rPr lang="en-US" b="true" sz="2100">
                  <a:solidFill>
                    <a:srgbClr val="FFFFFF"/>
                  </a:solidFill>
                  <a:latin typeface="Open Sans 1 Bold"/>
                  <a:ea typeface="Open Sans 1 Bold"/>
                  <a:cs typeface="Open Sans 1 Bold"/>
                  <a:sym typeface="Open Sans 1 Bold"/>
                </a:rPr>
                <a:t>CO-CURRICULUM</a:t>
              </a:r>
            </a:p>
          </p:txBody>
        </p:sp>
      </p:grpSp>
      <p:sp>
        <p:nvSpPr>
          <p:cNvPr name="Freeform 42" id="42"/>
          <p:cNvSpPr/>
          <p:nvPr/>
        </p:nvSpPr>
        <p:spPr>
          <a:xfrm flipH="false" flipV="false" rot="6116272">
            <a:off x="9189798" y="3915808"/>
            <a:ext cx="2353649" cy="2265387"/>
          </a:xfrm>
          <a:custGeom>
            <a:avLst/>
            <a:gdLst/>
            <a:ahLst/>
            <a:cxnLst/>
            <a:rect r="r" b="b" t="t" l="l"/>
            <a:pathLst>
              <a:path h="2265387" w="2353649">
                <a:moveTo>
                  <a:pt x="0" y="0"/>
                </a:moveTo>
                <a:lnTo>
                  <a:pt x="2353648" y="0"/>
                </a:lnTo>
                <a:lnTo>
                  <a:pt x="2353648" y="2265387"/>
                </a:lnTo>
                <a:lnTo>
                  <a:pt x="0" y="226538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43" id="43"/>
          <p:cNvSpPr/>
          <p:nvPr/>
        </p:nvSpPr>
        <p:spPr>
          <a:xfrm flipH="false" flipV="false" rot="6076745">
            <a:off x="9260335" y="3669032"/>
            <a:ext cx="2534406" cy="2439365"/>
          </a:xfrm>
          <a:custGeom>
            <a:avLst/>
            <a:gdLst/>
            <a:ahLst/>
            <a:cxnLst/>
            <a:rect r="r" b="b" t="t" l="l"/>
            <a:pathLst>
              <a:path h="2439365" w="2534406">
                <a:moveTo>
                  <a:pt x="0" y="0"/>
                </a:moveTo>
                <a:lnTo>
                  <a:pt x="2534406" y="0"/>
                </a:lnTo>
                <a:lnTo>
                  <a:pt x="2534406" y="2439366"/>
                </a:lnTo>
                <a:lnTo>
                  <a:pt x="0" y="243936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44" id="44"/>
          <p:cNvSpPr/>
          <p:nvPr/>
        </p:nvSpPr>
        <p:spPr>
          <a:xfrm flipH="false" flipV="false" rot="6076745">
            <a:off x="9267528" y="3610760"/>
            <a:ext cx="2637536" cy="2538628"/>
          </a:xfrm>
          <a:custGeom>
            <a:avLst/>
            <a:gdLst/>
            <a:ahLst/>
            <a:cxnLst/>
            <a:rect r="r" b="b" t="t" l="l"/>
            <a:pathLst>
              <a:path h="2538628" w="2637536">
                <a:moveTo>
                  <a:pt x="0" y="0"/>
                </a:moveTo>
                <a:lnTo>
                  <a:pt x="2637536" y="0"/>
                </a:lnTo>
                <a:lnTo>
                  <a:pt x="2637536" y="2538629"/>
                </a:lnTo>
                <a:lnTo>
                  <a:pt x="0" y="2538629"/>
                </a:lnTo>
                <a:lnTo>
                  <a:pt x="0" y="0"/>
                </a:lnTo>
                <a:close/>
              </a:path>
            </a:pathLst>
          </a:custGeom>
          <a:blipFill>
            <a:blip r:embed="rId13">
              <a:alphaModFix amt="44999"/>
              <a:extLst>
                <a:ext uri="{96DAC541-7B7A-43D3-8B79-37D633B846F1}">
                  <asvg:svgBlip xmlns:asvg="http://schemas.microsoft.com/office/drawing/2016/SVG/main" r:embed="rId14"/>
                </a:ext>
              </a:extLst>
            </a:blip>
            <a:stretch>
              <a:fillRect l="0" t="0" r="0" b="0"/>
            </a:stretch>
          </a:blipFill>
        </p:spPr>
      </p:sp>
      <p:grpSp>
        <p:nvGrpSpPr>
          <p:cNvPr name="Group 45" id="45"/>
          <p:cNvGrpSpPr/>
          <p:nvPr/>
        </p:nvGrpSpPr>
        <p:grpSpPr>
          <a:xfrm rot="0">
            <a:off x="9553154" y="4013422"/>
            <a:ext cx="2087559" cy="1474284"/>
            <a:chOff x="0" y="0"/>
            <a:chExt cx="273880" cy="193421"/>
          </a:xfrm>
        </p:grpSpPr>
        <p:sp>
          <p:nvSpPr>
            <p:cNvPr name="Freeform 46" id="46"/>
            <p:cNvSpPr/>
            <p:nvPr/>
          </p:nvSpPr>
          <p:spPr>
            <a:xfrm flipH="false" flipV="false" rot="0">
              <a:off x="0" y="0"/>
              <a:ext cx="273880" cy="193421"/>
            </a:xfrm>
            <a:custGeom>
              <a:avLst/>
              <a:gdLst/>
              <a:ahLst/>
              <a:cxnLst/>
              <a:rect r="r" b="b" t="t" l="l"/>
              <a:pathLst>
                <a:path h="193421" w="273880">
                  <a:moveTo>
                    <a:pt x="37086" y="0"/>
                  </a:moveTo>
                  <a:lnTo>
                    <a:pt x="236794" y="0"/>
                  </a:lnTo>
                  <a:cubicBezTo>
                    <a:pt x="246630" y="0"/>
                    <a:pt x="256063" y="3907"/>
                    <a:pt x="263018" y="10862"/>
                  </a:cubicBezTo>
                  <a:cubicBezTo>
                    <a:pt x="269973" y="17817"/>
                    <a:pt x="273880" y="27250"/>
                    <a:pt x="273880" y="37086"/>
                  </a:cubicBezTo>
                  <a:lnTo>
                    <a:pt x="273880" y="156335"/>
                  </a:lnTo>
                  <a:cubicBezTo>
                    <a:pt x="273880" y="176817"/>
                    <a:pt x="257276" y="193421"/>
                    <a:pt x="236794" y="193421"/>
                  </a:cubicBezTo>
                  <a:lnTo>
                    <a:pt x="37086" y="193421"/>
                  </a:lnTo>
                  <a:cubicBezTo>
                    <a:pt x="16604" y="193421"/>
                    <a:pt x="0" y="176817"/>
                    <a:pt x="0" y="156335"/>
                  </a:cubicBezTo>
                  <a:lnTo>
                    <a:pt x="0" y="37086"/>
                  </a:lnTo>
                  <a:cubicBezTo>
                    <a:pt x="0" y="16604"/>
                    <a:pt x="16604" y="0"/>
                    <a:pt x="37086" y="0"/>
                  </a:cubicBezTo>
                  <a:close/>
                </a:path>
              </a:pathLst>
            </a:custGeom>
            <a:ln cap="sq">
              <a:noFill/>
              <a:prstDash val="solid"/>
              <a:miter/>
            </a:ln>
          </p:spPr>
        </p:sp>
        <p:sp>
          <p:nvSpPr>
            <p:cNvPr name="TextBox 47" id="47"/>
            <p:cNvSpPr txBox="true"/>
            <p:nvPr/>
          </p:nvSpPr>
          <p:spPr>
            <a:xfrm>
              <a:off x="0" y="-38100"/>
              <a:ext cx="273880" cy="231521"/>
            </a:xfrm>
            <a:prstGeom prst="rect">
              <a:avLst/>
            </a:prstGeom>
          </p:spPr>
          <p:txBody>
            <a:bodyPr anchor="ctr" rtlCol="false" tIns="196897" lIns="196897" bIns="196897" rIns="196897"/>
            <a:lstStyle/>
            <a:p>
              <a:pPr algn="r">
                <a:lnSpc>
                  <a:spcPts val="2940"/>
                </a:lnSpc>
              </a:pPr>
              <a:r>
                <a:rPr lang="en-US" b="true" sz="2100">
                  <a:solidFill>
                    <a:srgbClr val="FFFFFF"/>
                  </a:solidFill>
                  <a:latin typeface="Open Sans 2 Bold"/>
                  <a:ea typeface="Open Sans 2 Bold"/>
                  <a:cs typeface="Open Sans 2 Bold"/>
                  <a:sym typeface="Open Sans 2 Bold"/>
                </a:rPr>
                <a:t>GREEN RESEARCH &amp; INNOVATION</a:t>
              </a:r>
            </a:p>
          </p:txBody>
        </p:sp>
      </p:grpSp>
      <p:grpSp>
        <p:nvGrpSpPr>
          <p:cNvPr name="Group 48" id="48"/>
          <p:cNvGrpSpPr/>
          <p:nvPr/>
        </p:nvGrpSpPr>
        <p:grpSpPr>
          <a:xfrm rot="0">
            <a:off x="9392816" y="5289419"/>
            <a:ext cx="516882" cy="479537"/>
            <a:chOff x="0" y="0"/>
            <a:chExt cx="750396" cy="696179"/>
          </a:xfrm>
        </p:grpSpPr>
        <p:sp>
          <p:nvSpPr>
            <p:cNvPr name="Freeform 49" id="49"/>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50" id="50"/>
            <p:cNvSpPr txBox="true"/>
            <p:nvPr/>
          </p:nvSpPr>
          <p:spPr>
            <a:xfrm>
              <a:off x="70350" y="46217"/>
              <a:ext cx="609697" cy="584696"/>
            </a:xfrm>
            <a:prstGeom prst="rect">
              <a:avLst/>
            </a:prstGeom>
          </p:spPr>
          <p:txBody>
            <a:bodyPr anchor="ctr" rtlCol="false" tIns="56715" lIns="56715" bIns="56715" rIns="56715"/>
            <a:lstStyle/>
            <a:p>
              <a:pPr algn="ctr">
                <a:lnSpc>
                  <a:spcPts val="1396"/>
                </a:lnSpc>
              </a:pPr>
            </a:p>
          </p:txBody>
        </p:sp>
      </p:grpSp>
      <p:sp>
        <p:nvSpPr>
          <p:cNvPr name="Freeform 51" id="51"/>
          <p:cNvSpPr/>
          <p:nvPr/>
        </p:nvSpPr>
        <p:spPr>
          <a:xfrm flipH="false" flipV="false" rot="6959445">
            <a:off x="9438955" y="5298480"/>
            <a:ext cx="441280" cy="378452"/>
          </a:xfrm>
          <a:custGeom>
            <a:avLst/>
            <a:gdLst/>
            <a:ahLst/>
            <a:cxnLst/>
            <a:rect r="r" b="b" t="t" l="l"/>
            <a:pathLst>
              <a:path h="378452" w="441280">
                <a:moveTo>
                  <a:pt x="0" y="0"/>
                </a:moveTo>
                <a:lnTo>
                  <a:pt x="441279" y="0"/>
                </a:lnTo>
                <a:lnTo>
                  <a:pt x="441279" y="378452"/>
                </a:lnTo>
                <a:lnTo>
                  <a:pt x="0" y="378452"/>
                </a:lnTo>
                <a:lnTo>
                  <a:pt x="0" y="0"/>
                </a:lnTo>
                <a:close/>
              </a:path>
            </a:pathLst>
          </a:custGeom>
          <a:blipFill>
            <a:blip r:embed="rId5"/>
            <a:stretch>
              <a:fillRect l="-18726" t="-736484" r="-1655559" b="-327237"/>
            </a:stretch>
          </a:blipFill>
        </p:spPr>
      </p:sp>
      <p:sp>
        <p:nvSpPr>
          <p:cNvPr name="Freeform 52" id="52"/>
          <p:cNvSpPr/>
          <p:nvPr/>
        </p:nvSpPr>
        <p:spPr>
          <a:xfrm flipH="false" flipV="false" rot="5177082">
            <a:off x="8517357" y="2207828"/>
            <a:ext cx="2455784" cy="2363692"/>
          </a:xfrm>
          <a:custGeom>
            <a:avLst/>
            <a:gdLst/>
            <a:ahLst/>
            <a:cxnLst/>
            <a:rect r="r" b="b" t="t" l="l"/>
            <a:pathLst>
              <a:path h="2363692" w="2455784">
                <a:moveTo>
                  <a:pt x="0" y="0"/>
                </a:moveTo>
                <a:lnTo>
                  <a:pt x="2455784" y="0"/>
                </a:lnTo>
                <a:lnTo>
                  <a:pt x="2455784" y="2363692"/>
                </a:lnTo>
                <a:lnTo>
                  <a:pt x="0" y="236369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53" id="53"/>
          <p:cNvSpPr/>
          <p:nvPr/>
        </p:nvSpPr>
        <p:spPr>
          <a:xfrm flipH="false" flipV="false" rot="5108053">
            <a:off x="8581519" y="2437387"/>
            <a:ext cx="2249666" cy="2165304"/>
          </a:xfrm>
          <a:custGeom>
            <a:avLst/>
            <a:gdLst/>
            <a:ahLst/>
            <a:cxnLst/>
            <a:rect r="r" b="b" t="t" l="l"/>
            <a:pathLst>
              <a:path h="2165304" w="2249666">
                <a:moveTo>
                  <a:pt x="0" y="0"/>
                </a:moveTo>
                <a:lnTo>
                  <a:pt x="2249666" y="0"/>
                </a:lnTo>
                <a:lnTo>
                  <a:pt x="2249666" y="2165304"/>
                </a:lnTo>
                <a:lnTo>
                  <a:pt x="0" y="2165304"/>
                </a:lnTo>
                <a:lnTo>
                  <a:pt x="0" y="0"/>
                </a:lnTo>
                <a:close/>
              </a:path>
            </a:pathLst>
          </a:custGeom>
          <a:blipFill>
            <a:blip r:embed="rId17">
              <a:alphaModFix amt="29000"/>
              <a:extLst>
                <a:ext uri="{96DAC541-7B7A-43D3-8B79-37D633B846F1}">
                  <asvg:svgBlip xmlns:asvg="http://schemas.microsoft.com/office/drawing/2016/SVG/main" r:embed="rId18"/>
                </a:ext>
              </a:extLst>
            </a:blip>
            <a:stretch>
              <a:fillRect l="0" t="0" r="0" b="0"/>
            </a:stretch>
          </a:blipFill>
        </p:spPr>
      </p:sp>
      <p:grpSp>
        <p:nvGrpSpPr>
          <p:cNvPr name="Group 54" id="54"/>
          <p:cNvGrpSpPr/>
          <p:nvPr/>
        </p:nvGrpSpPr>
        <p:grpSpPr>
          <a:xfrm rot="0">
            <a:off x="8412364" y="2202639"/>
            <a:ext cx="2212674" cy="2308716"/>
            <a:chOff x="0" y="0"/>
            <a:chExt cx="276383" cy="288379"/>
          </a:xfrm>
        </p:grpSpPr>
        <p:sp>
          <p:nvSpPr>
            <p:cNvPr name="Freeform 55" id="55"/>
            <p:cNvSpPr/>
            <p:nvPr/>
          </p:nvSpPr>
          <p:spPr>
            <a:xfrm flipH="false" flipV="false" rot="0">
              <a:off x="0" y="0"/>
              <a:ext cx="276383" cy="288379"/>
            </a:xfrm>
            <a:custGeom>
              <a:avLst/>
              <a:gdLst/>
              <a:ahLst/>
              <a:cxnLst/>
              <a:rect r="r" b="b" t="t" l="l"/>
              <a:pathLst>
                <a:path h="288379" w="276383">
                  <a:moveTo>
                    <a:pt x="34989" y="0"/>
                  </a:moveTo>
                  <a:lnTo>
                    <a:pt x="241394" y="0"/>
                  </a:lnTo>
                  <a:cubicBezTo>
                    <a:pt x="250674" y="0"/>
                    <a:pt x="259573" y="3686"/>
                    <a:pt x="266135" y="10248"/>
                  </a:cubicBezTo>
                  <a:cubicBezTo>
                    <a:pt x="272697" y="16810"/>
                    <a:pt x="276383" y="25709"/>
                    <a:pt x="276383" y="34989"/>
                  </a:cubicBezTo>
                  <a:lnTo>
                    <a:pt x="276383" y="253391"/>
                  </a:lnTo>
                  <a:cubicBezTo>
                    <a:pt x="276383" y="262670"/>
                    <a:pt x="272697" y="271570"/>
                    <a:pt x="266135" y="278131"/>
                  </a:cubicBezTo>
                  <a:cubicBezTo>
                    <a:pt x="259573" y="284693"/>
                    <a:pt x="250674" y="288379"/>
                    <a:pt x="241394" y="288379"/>
                  </a:cubicBezTo>
                  <a:lnTo>
                    <a:pt x="34989" y="288379"/>
                  </a:lnTo>
                  <a:cubicBezTo>
                    <a:pt x="25709" y="288379"/>
                    <a:pt x="16810" y="284693"/>
                    <a:pt x="10248" y="278131"/>
                  </a:cubicBezTo>
                  <a:cubicBezTo>
                    <a:pt x="3686" y="271570"/>
                    <a:pt x="0" y="262670"/>
                    <a:pt x="0" y="253391"/>
                  </a:cubicBezTo>
                  <a:lnTo>
                    <a:pt x="0" y="34989"/>
                  </a:lnTo>
                  <a:cubicBezTo>
                    <a:pt x="0" y="25709"/>
                    <a:pt x="3686" y="16810"/>
                    <a:pt x="10248" y="10248"/>
                  </a:cubicBezTo>
                  <a:cubicBezTo>
                    <a:pt x="16810" y="3686"/>
                    <a:pt x="25709" y="0"/>
                    <a:pt x="34989" y="0"/>
                  </a:cubicBezTo>
                  <a:close/>
                </a:path>
              </a:pathLst>
            </a:custGeom>
            <a:ln cap="sq">
              <a:noFill/>
              <a:prstDash val="solid"/>
              <a:miter/>
            </a:ln>
          </p:spPr>
        </p:sp>
        <p:sp>
          <p:nvSpPr>
            <p:cNvPr name="TextBox 56" id="56"/>
            <p:cNvSpPr txBox="true"/>
            <p:nvPr/>
          </p:nvSpPr>
          <p:spPr>
            <a:xfrm>
              <a:off x="0" y="-38100"/>
              <a:ext cx="276383" cy="326479"/>
            </a:xfrm>
            <a:prstGeom prst="rect">
              <a:avLst/>
            </a:prstGeom>
          </p:spPr>
          <p:txBody>
            <a:bodyPr anchor="ctr" rtlCol="false" tIns="206808" lIns="206808" bIns="206808" rIns="206808"/>
            <a:lstStyle/>
            <a:p>
              <a:pPr algn="r">
                <a:lnSpc>
                  <a:spcPts val="2940"/>
                </a:lnSpc>
              </a:pPr>
              <a:r>
                <a:rPr lang="en-US" b="true" sz="2100">
                  <a:solidFill>
                    <a:srgbClr val="FFFFFF"/>
                  </a:solidFill>
                  <a:latin typeface="Open Sans 2 Bold"/>
                  <a:ea typeface="Open Sans 2 Bold"/>
                  <a:cs typeface="Open Sans 2 Bold"/>
                  <a:sym typeface="Open Sans 2 Bold"/>
                </a:rPr>
                <a:t>GREEN CAREER PATHWAY</a:t>
              </a:r>
            </a:p>
          </p:txBody>
        </p:sp>
      </p:grpSp>
      <p:grpSp>
        <p:nvGrpSpPr>
          <p:cNvPr name="Group 57" id="57"/>
          <p:cNvGrpSpPr/>
          <p:nvPr/>
        </p:nvGrpSpPr>
        <p:grpSpPr>
          <a:xfrm rot="0">
            <a:off x="8782338" y="3955294"/>
            <a:ext cx="599365" cy="556061"/>
            <a:chOff x="0" y="0"/>
            <a:chExt cx="750396" cy="696179"/>
          </a:xfrm>
        </p:grpSpPr>
        <p:sp>
          <p:nvSpPr>
            <p:cNvPr name="Freeform 58" id="58"/>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59" id="59"/>
            <p:cNvSpPr txBox="true"/>
            <p:nvPr/>
          </p:nvSpPr>
          <p:spPr>
            <a:xfrm>
              <a:off x="70350" y="46217"/>
              <a:ext cx="609697" cy="584696"/>
            </a:xfrm>
            <a:prstGeom prst="rect">
              <a:avLst/>
            </a:prstGeom>
          </p:spPr>
          <p:txBody>
            <a:bodyPr anchor="ctr" rtlCol="false" tIns="63090" lIns="63090" bIns="63090" rIns="63090"/>
            <a:lstStyle/>
            <a:p>
              <a:pPr algn="ctr">
                <a:lnSpc>
                  <a:spcPts val="1396"/>
                </a:lnSpc>
              </a:pPr>
            </a:p>
          </p:txBody>
        </p:sp>
      </p:grpSp>
      <p:sp>
        <p:nvSpPr>
          <p:cNvPr name="Freeform 60" id="60"/>
          <p:cNvSpPr/>
          <p:nvPr/>
        </p:nvSpPr>
        <p:spPr>
          <a:xfrm flipH="false" flipV="false" rot="0">
            <a:off x="8782338" y="3911554"/>
            <a:ext cx="566098" cy="685739"/>
          </a:xfrm>
          <a:custGeom>
            <a:avLst/>
            <a:gdLst/>
            <a:ahLst/>
            <a:cxnLst/>
            <a:rect r="r" b="b" t="t" l="l"/>
            <a:pathLst>
              <a:path h="685739" w="566098">
                <a:moveTo>
                  <a:pt x="0" y="0"/>
                </a:moveTo>
                <a:lnTo>
                  <a:pt x="566098" y="0"/>
                </a:lnTo>
                <a:lnTo>
                  <a:pt x="566098" y="685739"/>
                </a:lnTo>
                <a:lnTo>
                  <a:pt x="0" y="685739"/>
                </a:lnTo>
                <a:lnTo>
                  <a:pt x="0" y="0"/>
                </a:lnTo>
                <a:close/>
              </a:path>
            </a:pathLst>
          </a:custGeom>
          <a:blipFill>
            <a:blip r:embed="rId5"/>
            <a:stretch>
              <a:fillRect l="-37186" t="-390773" r="-1986629" b="-495443"/>
            </a:stretch>
          </a:blipFill>
        </p:spPr>
      </p:sp>
      <p:sp>
        <p:nvSpPr>
          <p:cNvPr name="Freeform 61" id="61"/>
          <p:cNvSpPr/>
          <p:nvPr/>
        </p:nvSpPr>
        <p:spPr>
          <a:xfrm flipH="false" flipV="false" rot="6086127">
            <a:off x="8453561" y="5987680"/>
            <a:ext cx="2618599" cy="2520401"/>
          </a:xfrm>
          <a:custGeom>
            <a:avLst/>
            <a:gdLst/>
            <a:ahLst/>
            <a:cxnLst/>
            <a:rect r="r" b="b" t="t" l="l"/>
            <a:pathLst>
              <a:path h="2520401" w="2618599">
                <a:moveTo>
                  <a:pt x="0" y="0"/>
                </a:moveTo>
                <a:lnTo>
                  <a:pt x="2618599" y="0"/>
                </a:lnTo>
                <a:lnTo>
                  <a:pt x="2618599" y="2520402"/>
                </a:lnTo>
                <a:lnTo>
                  <a:pt x="0" y="252040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62" id="62"/>
          <p:cNvSpPr/>
          <p:nvPr/>
        </p:nvSpPr>
        <p:spPr>
          <a:xfrm flipH="false" flipV="false" rot="6118810">
            <a:off x="8410536" y="6114891"/>
            <a:ext cx="2498467" cy="2404774"/>
          </a:xfrm>
          <a:custGeom>
            <a:avLst/>
            <a:gdLst/>
            <a:ahLst/>
            <a:cxnLst/>
            <a:rect r="r" b="b" t="t" l="l"/>
            <a:pathLst>
              <a:path h="2404774" w="2498467">
                <a:moveTo>
                  <a:pt x="0" y="0"/>
                </a:moveTo>
                <a:lnTo>
                  <a:pt x="2498467" y="0"/>
                </a:lnTo>
                <a:lnTo>
                  <a:pt x="2498467" y="2404774"/>
                </a:lnTo>
                <a:lnTo>
                  <a:pt x="0" y="2404774"/>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63" id="63"/>
          <p:cNvGrpSpPr/>
          <p:nvPr/>
        </p:nvGrpSpPr>
        <p:grpSpPr>
          <a:xfrm rot="-82583">
            <a:off x="8503713" y="6510739"/>
            <a:ext cx="2181528" cy="1474284"/>
            <a:chOff x="0" y="0"/>
            <a:chExt cx="287692" cy="194423"/>
          </a:xfrm>
        </p:grpSpPr>
        <p:sp>
          <p:nvSpPr>
            <p:cNvPr name="Freeform 64" id="64"/>
            <p:cNvSpPr/>
            <p:nvPr/>
          </p:nvSpPr>
          <p:spPr>
            <a:xfrm flipH="false" flipV="false" rot="0">
              <a:off x="0" y="0"/>
              <a:ext cx="287692" cy="194423"/>
            </a:xfrm>
            <a:custGeom>
              <a:avLst/>
              <a:gdLst/>
              <a:ahLst/>
              <a:cxnLst/>
              <a:rect r="r" b="b" t="t" l="l"/>
              <a:pathLst>
                <a:path h="194423" w="287692">
                  <a:moveTo>
                    <a:pt x="35489" y="0"/>
                  </a:moveTo>
                  <a:lnTo>
                    <a:pt x="252203" y="0"/>
                  </a:lnTo>
                  <a:cubicBezTo>
                    <a:pt x="261615" y="0"/>
                    <a:pt x="270642" y="3739"/>
                    <a:pt x="277297" y="10394"/>
                  </a:cubicBezTo>
                  <a:cubicBezTo>
                    <a:pt x="283953" y="17050"/>
                    <a:pt x="287692" y="26076"/>
                    <a:pt x="287692" y="35489"/>
                  </a:cubicBezTo>
                  <a:lnTo>
                    <a:pt x="287692" y="158935"/>
                  </a:lnTo>
                  <a:cubicBezTo>
                    <a:pt x="287692" y="178534"/>
                    <a:pt x="271803" y="194423"/>
                    <a:pt x="252203" y="194423"/>
                  </a:cubicBezTo>
                  <a:lnTo>
                    <a:pt x="35489" y="194423"/>
                  </a:lnTo>
                  <a:cubicBezTo>
                    <a:pt x="15889" y="194423"/>
                    <a:pt x="0" y="178534"/>
                    <a:pt x="0" y="158935"/>
                  </a:cubicBezTo>
                  <a:lnTo>
                    <a:pt x="0" y="35489"/>
                  </a:lnTo>
                  <a:cubicBezTo>
                    <a:pt x="0" y="15889"/>
                    <a:pt x="15889" y="0"/>
                    <a:pt x="35489" y="0"/>
                  </a:cubicBezTo>
                  <a:close/>
                </a:path>
              </a:pathLst>
            </a:custGeom>
            <a:ln cap="sq">
              <a:noFill/>
              <a:prstDash val="solid"/>
              <a:miter/>
            </a:ln>
          </p:spPr>
        </p:sp>
        <p:sp>
          <p:nvSpPr>
            <p:cNvPr name="TextBox 65" id="65"/>
            <p:cNvSpPr txBox="true"/>
            <p:nvPr/>
          </p:nvSpPr>
          <p:spPr>
            <a:xfrm>
              <a:off x="0" y="-38100"/>
              <a:ext cx="287692" cy="232523"/>
            </a:xfrm>
            <a:prstGeom prst="rect">
              <a:avLst/>
            </a:prstGeom>
          </p:spPr>
          <p:txBody>
            <a:bodyPr anchor="ctr" rtlCol="false" tIns="196897" lIns="196897" bIns="196897" rIns="196897"/>
            <a:lstStyle/>
            <a:p>
              <a:pPr algn="r">
                <a:lnSpc>
                  <a:spcPts val="2940"/>
                </a:lnSpc>
              </a:pPr>
              <a:r>
                <a:rPr lang="en-US" b="true" sz="2100">
                  <a:solidFill>
                    <a:srgbClr val="FFFFFF"/>
                  </a:solidFill>
                  <a:latin typeface="Open Sans 2 Bold"/>
                  <a:ea typeface="Open Sans 2 Bold"/>
                  <a:cs typeface="Open Sans 2 Bold"/>
                  <a:sym typeface="Open Sans 2 Bold"/>
                </a:rPr>
                <a:t>ECO- FRIENDLY PRACTICES</a:t>
              </a:r>
            </a:p>
          </p:txBody>
        </p:sp>
      </p:grpSp>
      <p:grpSp>
        <p:nvGrpSpPr>
          <p:cNvPr name="Group 66" id="66"/>
          <p:cNvGrpSpPr/>
          <p:nvPr/>
        </p:nvGrpSpPr>
        <p:grpSpPr>
          <a:xfrm rot="394450">
            <a:off x="8382390" y="7838760"/>
            <a:ext cx="457598" cy="424536"/>
            <a:chOff x="0" y="0"/>
            <a:chExt cx="750396" cy="696179"/>
          </a:xfrm>
        </p:grpSpPr>
        <p:sp>
          <p:nvSpPr>
            <p:cNvPr name="Freeform 67" id="67"/>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68" id="68"/>
            <p:cNvSpPr txBox="true"/>
            <p:nvPr/>
          </p:nvSpPr>
          <p:spPr>
            <a:xfrm>
              <a:off x="70350" y="46217"/>
              <a:ext cx="609697" cy="584696"/>
            </a:xfrm>
            <a:prstGeom prst="rect">
              <a:avLst/>
            </a:prstGeom>
          </p:spPr>
          <p:txBody>
            <a:bodyPr anchor="ctr" rtlCol="false" tIns="31578" lIns="31578" bIns="31578" rIns="31578"/>
            <a:lstStyle/>
            <a:p>
              <a:pPr algn="ctr">
                <a:lnSpc>
                  <a:spcPts val="1396"/>
                </a:lnSpc>
              </a:pPr>
            </a:p>
          </p:txBody>
        </p:sp>
      </p:grpSp>
      <p:sp>
        <p:nvSpPr>
          <p:cNvPr name="Freeform 69" id="69"/>
          <p:cNvSpPr/>
          <p:nvPr/>
        </p:nvSpPr>
        <p:spPr>
          <a:xfrm flipH="false" flipV="false" rot="394450">
            <a:off x="8382822" y="7824644"/>
            <a:ext cx="418645" cy="429837"/>
          </a:xfrm>
          <a:custGeom>
            <a:avLst/>
            <a:gdLst/>
            <a:ahLst/>
            <a:cxnLst/>
            <a:rect r="r" b="b" t="t" l="l"/>
            <a:pathLst>
              <a:path h="429837" w="418645">
                <a:moveTo>
                  <a:pt x="0" y="0"/>
                </a:moveTo>
                <a:lnTo>
                  <a:pt x="418645" y="0"/>
                </a:lnTo>
                <a:lnTo>
                  <a:pt x="418645" y="429837"/>
                </a:lnTo>
                <a:lnTo>
                  <a:pt x="0" y="429837"/>
                </a:lnTo>
                <a:lnTo>
                  <a:pt x="0" y="0"/>
                </a:lnTo>
                <a:close/>
              </a:path>
            </a:pathLst>
          </a:custGeom>
          <a:blipFill>
            <a:blip r:embed="rId5"/>
            <a:stretch>
              <a:fillRect l="-1050539" t="-553761" r="-849818" b="-442142"/>
            </a:stretch>
          </a:blipFill>
        </p:spPr>
      </p:sp>
      <p:grpSp>
        <p:nvGrpSpPr>
          <p:cNvPr name="Group 70" id="70"/>
          <p:cNvGrpSpPr/>
          <p:nvPr/>
        </p:nvGrpSpPr>
        <p:grpSpPr>
          <a:xfrm rot="522843">
            <a:off x="7338282" y="7085083"/>
            <a:ext cx="425495" cy="394752"/>
            <a:chOff x="0" y="0"/>
            <a:chExt cx="750396" cy="696179"/>
          </a:xfrm>
        </p:grpSpPr>
        <p:sp>
          <p:nvSpPr>
            <p:cNvPr name="Freeform 71" id="71"/>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72" id="72"/>
            <p:cNvSpPr txBox="true"/>
            <p:nvPr/>
          </p:nvSpPr>
          <p:spPr>
            <a:xfrm>
              <a:off x="70350" y="46217"/>
              <a:ext cx="609697" cy="584696"/>
            </a:xfrm>
            <a:prstGeom prst="rect">
              <a:avLst/>
            </a:prstGeom>
          </p:spPr>
          <p:txBody>
            <a:bodyPr anchor="ctr" rtlCol="false" tIns="61007" lIns="61007" bIns="61007" rIns="61007"/>
            <a:lstStyle/>
            <a:p>
              <a:pPr algn="ctr">
                <a:lnSpc>
                  <a:spcPts val="1396"/>
                </a:lnSpc>
              </a:pPr>
            </a:p>
          </p:txBody>
        </p:sp>
      </p:grpSp>
      <p:sp>
        <p:nvSpPr>
          <p:cNvPr name="Freeform 73" id="73"/>
          <p:cNvSpPr/>
          <p:nvPr/>
        </p:nvSpPr>
        <p:spPr>
          <a:xfrm flipH="false" flipV="false" rot="522843">
            <a:off x="7385691" y="7050240"/>
            <a:ext cx="377625" cy="397190"/>
          </a:xfrm>
          <a:custGeom>
            <a:avLst/>
            <a:gdLst/>
            <a:ahLst/>
            <a:cxnLst/>
            <a:rect r="r" b="b" t="t" l="l"/>
            <a:pathLst>
              <a:path h="397190" w="377625">
                <a:moveTo>
                  <a:pt x="0" y="0"/>
                </a:moveTo>
                <a:lnTo>
                  <a:pt x="377625" y="0"/>
                </a:lnTo>
                <a:lnTo>
                  <a:pt x="377625" y="397190"/>
                </a:lnTo>
                <a:lnTo>
                  <a:pt x="0" y="397190"/>
                </a:lnTo>
                <a:lnTo>
                  <a:pt x="0" y="0"/>
                </a:lnTo>
                <a:close/>
              </a:path>
            </a:pathLst>
          </a:custGeom>
          <a:blipFill>
            <a:blip r:embed="rId5"/>
            <a:stretch>
              <a:fillRect l="-1098981" t="-70577" r="-940052" b="-973359"/>
            </a:stretch>
          </a:blipFill>
        </p:spPr>
      </p:sp>
      <p:grpSp>
        <p:nvGrpSpPr>
          <p:cNvPr name="Group 74" id="74"/>
          <p:cNvGrpSpPr/>
          <p:nvPr/>
        </p:nvGrpSpPr>
        <p:grpSpPr>
          <a:xfrm rot="0">
            <a:off x="510103" y="8779150"/>
            <a:ext cx="17777897" cy="1467061"/>
            <a:chOff x="0" y="0"/>
            <a:chExt cx="23703863" cy="1956081"/>
          </a:xfrm>
        </p:grpSpPr>
        <p:sp>
          <p:nvSpPr>
            <p:cNvPr name="AutoShape 75" id="75"/>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76" id="76"/>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grpSp>
          <p:nvGrpSpPr>
            <p:cNvPr name="Group 77" id="77"/>
            <p:cNvGrpSpPr/>
            <p:nvPr/>
          </p:nvGrpSpPr>
          <p:grpSpPr>
            <a:xfrm rot="0">
              <a:off x="21107916" y="319434"/>
              <a:ext cx="1224346" cy="1317214"/>
              <a:chOff x="0" y="0"/>
              <a:chExt cx="447181" cy="481100"/>
            </a:xfrm>
          </p:grpSpPr>
          <p:sp>
            <p:nvSpPr>
              <p:cNvPr name="Freeform 78" id="78"/>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79" id="79"/>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80" id="80"/>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06</a:t>
              </a:r>
            </a:p>
          </p:txBody>
        </p:sp>
      </p:grpSp>
      <p:sp>
        <p:nvSpPr>
          <p:cNvPr name="AutoShape 81" id="81"/>
          <p:cNvSpPr/>
          <p:nvPr/>
        </p:nvSpPr>
        <p:spPr>
          <a:xfrm flipV="true">
            <a:off x="-483509" y="1010096"/>
            <a:ext cx="19555361" cy="18604"/>
          </a:xfrm>
          <a:prstGeom prst="line">
            <a:avLst/>
          </a:prstGeom>
          <a:ln cap="flat" w="47625">
            <a:solidFill>
              <a:srgbClr val="0F887C"/>
            </a:solidFill>
            <a:prstDash val="solid"/>
            <a:headEnd type="none" len="sm" w="sm"/>
            <a:tailEnd type="none" len="sm" w="sm"/>
          </a:ln>
        </p:spPr>
      </p:sp>
      <p:sp>
        <p:nvSpPr>
          <p:cNvPr name="Freeform 82" id="82"/>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grpSp>
        <p:nvGrpSpPr>
          <p:cNvPr name="Group 83" id="83"/>
          <p:cNvGrpSpPr/>
          <p:nvPr/>
        </p:nvGrpSpPr>
        <p:grpSpPr>
          <a:xfrm rot="0">
            <a:off x="11166914" y="636773"/>
            <a:ext cx="6092386" cy="2030165"/>
            <a:chOff x="0" y="0"/>
            <a:chExt cx="8123181" cy="2706886"/>
          </a:xfrm>
        </p:grpSpPr>
        <p:grpSp>
          <p:nvGrpSpPr>
            <p:cNvPr name="Group 84" id="84"/>
            <p:cNvGrpSpPr/>
            <p:nvPr/>
          </p:nvGrpSpPr>
          <p:grpSpPr>
            <a:xfrm rot="0">
              <a:off x="0" y="0"/>
              <a:ext cx="8123181" cy="2706886"/>
              <a:chOff x="0" y="0"/>
              <a:chExt cx="2665254" cy="888142"/>
            </a:xfrm>
          </p:grpSpPr>
          <p:sp>
            <p:nvSpPr>
              <p:cNvPr name="Freeform 85" id="85"/>
              <p:cNvSpPr/>
              <p:nvPr/>
            </p:nvSpPr>
            <p:spPr>
              <a:xfrm flipH="false" flipV="false" rot="0">
                <a:off x="0" y="0"/>
                <a:ext cx="2665254" cy="888142"/>
              </a:xfrm>
              <a:custGeom>
                <a:avLst/>
                <a:gdLst/>
                <a:ahLst/>
                <a:cxnLst/>
                <a:rect r="r" b="b" t="t" l="l"/>
                <a:pathLst>
                  <a:path h="888142" w="2665254">
                    <a:moveTo>
                      <a:pt x="0" y="0"/>
                    </a:moveTo>
                    <a:lnTo>
                      <a:pt x="2665254" y="0"/>
                    </a:lnTo>
                    <a:lnTo>
                      <a:pt x="2665254" y="888142"/>
                    </a:lnTo>
                    <a:lnTo>
                      <a:pt x="0" y="888142"/>
                    </a:lnTo>
                    <a:close/>
                  </a:path>
                </a:pathLst>
              </a:custGeom>
              <a:solidFill>
                <a:srgbClr val="FAFAFA"/>
              </a:solidFill>
              <a:ln w="142875" cap="sq">
                <a:solidFill>
                  <a:srgbClr val="069C87"/>
                </a:solidFill>
                <a:prstDash val="solid"/>
                <a:miter/>
              </a:ln>
            </p:spPr>
          </p:sp>
          <p:sp>
            <p:nvSpPr>
              <p:cNvPr name="TextBox 86" id="86"/>
              <p:cNvSpPr txBox="true"/>
              <p:nvPr/>
            </p:nvSpPr>
            <p:spPr>
              <a:xfrm>
                <a:off x="0" y="19050"/>
                <a:ext cx="2665254" cy="869092"/>
              </a:xfrm>
              <a:prstGeom prst="rect">
                <a:avLst/>
              </a:prstGeom>
            </p:spPr>
            <p:txBody>
              <a:bodyPr anchor="ctr" rtlCol="false" tIns="53768" lIns="53768" bIns="53768" rIns="53768"/>
              <a:lstStyle/>
              <a:p>
                <a:pPr algn="ctr">
                  <a:lnSpc>
                    <a:spcPts val="1615"/>
                  </a:lnSpc>
                </a:pPr>
              </a:p>
            </p:txBody>
          </p:sp>
        </p:grpSp>
        <p:sp>
          <p:nvSpPr>
            <p:cNvPr name="TextBox 87" id="87"/>
            <p:cNvSpPr txBox="true"/>
            <p:nvPr/>
          </p:nvSpPr>
          <p:spPr>
            <a:xfrm rot="0">
              <a:off x="870492" y="537140"/>
              <a:ext cx="6382198" cy="165324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STRATEGIC FRAMEWORK</a:t>
              </a:r>
            </a:p>
          </p:txBody>
        </p:sp>
      </p:grpSp>
      <p:sp>
        <p:nvSpPr>
          <p:cNvPr name="TextBox 88" id="88"/>
          <p:cNvSpPr txBox="true"/>
          <p:nvPr/>
        </p:nvSpPr>
        <p:spPr>
          <a:xfrm rot="0">
            <a:off x="-468251" y="1608207"/>
            <a:ext cx="6965113" cy="688975"/>
          </a:xfrm>
          <a:prstGeom prst="rect">
            <a:avLst/>
          </a:prstGeom>
        </p:spPr>
        <p:txBody>
          <a:bodyPr anchor="t" rtlCol="false" tIns="0" lIns="0" bIns="0" rIns="0">
            <a:spAutoFit/>
          </a:bodyPr>
          <a:lstStyle/>
          <a:p>
            <a:pPr algn="ctr" marL="0" indent="0" lvl="0">
              <a:lnSpc>
                <a:spcPts val="5599"/>
              </a:lnSpc>
            </a:pPr>
            <a:r>
              <a:rPr lang="en-US" sz="3999" spc="-7">
                <a:solidFill>
                  <a:srgbClr val="000000"/>
                </a:solidFill>
                <a:latin typeface="Lilita One"/>
                <a:ea typeface="Lilita One"/>
                <a:cs typeface="Lilita One"/>
                <a:sym typeface="Lilita One"/>
              </a:rPr>
              <a:t>STRATEGI</a:t>
            </a:r>
            <a:r>
              <a:rPr lang="en-US" sz="3999" spc="-7" strike="noStrike" u="none">
                <a:solidFill>
                  <a:srgbClr val="000000"/>
                </a:solidFill>
                <a:latin typeface="Lilita One"/>
                <a:ea typeface="Lilita One"/>
                <a:cs typeface="Lilita One"/>
                <a:sym typeface="Lilita One"/>
              </a:rPr>
              <a:t>C </a:t>
            </a:r>
            <a:r>
              <a:rPr lang="en-US" sz="3999" spc="-7" strike="noStrike" u="none">
                <a:solidFill>
                  <a:srgbClr val="000000"/>
                </a:solidFill>
                <a:latin typeface="Lilita One"/>
                <a:ea typeface="Lilita One"/>
                <a:cs typeface="Lilita One"/>
                <a:sym typeface="Lilita One"/>
              </a:rPr>
              <a:t>PILL</a:t>
            </a:r>
            <a:r>
              <a:rPr lang="en-US" sz="3999" spc="-7" strike="noStrike" u="none">
                <a:solidFill>
                  <a:srgbClr val="000000"/>
                </a:solidFill>
                <a:latin typeface="Lilita One"/>
                <a:ea typeface="Lilita One"/>
                <a:cs typeface="Lilita One"/>
                <a:sym typeface="Lilita One"/>
              </a:rPr>
              <a:t>AR</a:t>
            </a:r>
            <a:r>
              <a:rPr lang="en-US" sz="3999" spc="-7" strike="noStrike" u="none">
                <a:solidFill>
                  <a:srgbClr val="000000"/>
                </a:solidFill>
                <a:latin typeface="Lilita One"/>
                <a:ea typeface="Lilita One"/>
                <a:cs typeface="Lilita One"/>
                <a:sym typeface="Lilita One"/>
              </a:rPr>
              <a:t>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43803" y="2863745"/>
            <a:ext cx="18331803" cy="8370420"/>
          </a:xfrm>
          <a:custGeom>
            <a:avLst/>
            <a:gdLst/>
            <a:ahLst/>
            <a:cxnLst/>
            <a:rect r="r" b="b" t="t" l="l"/>
            <a:pathLst>
              <a:path h="8370420" w="18331803">
                <a:moveTo>
                  <a:pt x="0" y="0"/>
                </a:moveTo>
                <a:lnTo>
                  <a:pt x="18331803" y="0"/>
                </a:lnTo>
                <a:lnTo>
                  <a:pt x="18331803" y="8370419"/>
                </a:lnTo>
                <a:lnTo>
                  <a:pt x="0" y="8370419"/>
                </a:lnTo>
                <a:lnTo>
                  <a:pt x="0" y="0"/>
                </a:lnTo>
                <a:close/>
              </a:path>
            </a:pathLst>
          </a:custGeom>
          <a:blipFill>
            <a:blip r:embed="rId2">
              <a:extLst>
                <a:ext uri="{96DAC541-7B7A-43D3-8B79-37D633B846F1}">
                  <asvg:svgBlip xmlns:asvg="http://schemas.microsoft.com/office/drawing/2016/SVG/main" r:embed="rId3"/>
                </a:ext>
              </a:extLst>
            </a:blip>
            <a:stretch>
              <a:fillRect l="-79940" t="0" r="-197094" b="-116754"/>
            </a:stretch>
          </a:blipFill>
        </p:spPr>
      </p:sp>
      <p:sp>
        <p:nvSpPr>
          <p:cNvPr name="Freeform 3" id="3"/>
          <p:cNvSpPr/>
          <p:nvPr/>
        </p:nvSpPr>
        <p:spPr>
          <a:xfrm flipH="true" flipV="false" rot="0">
            <a:off x="5955956" y="2667364"/>
            <a:ext cx="5890367" cy="7276780"/>
          </a:xfrm>
          <a:custGeom>
            <a:avLst/>
            <a:gdLst/>
            <a:ahLst/>
            <a:cxnLst/>
            <a:rect r="r" b="b" t="t" l="l"/>
            <a:pathLst>
              <a:path h="7276780" w="5890367">
                <a:moveTo>
                  <a:pt x="5890368" y="0"/>
                </a:moveTo>
                <a:lnTo>
                  <a:pt x="0" y="0"/>
                </a:lnTo>
                <a:lnTo>
                  <a:pt x="0" y="7276780"/>
                </a:lnTo>
                <a:lnTo>
                  <a:pt x="5890368" y="7276780"/>
                </a:lnTo>
                <a:lnTo>
                  <a:pt x="5890368" y="0"/>
                </a:lnTo>
                <a:close/>
              </a:path>
            </a:pathLst>
          </a:custGeom>
          <a:blipFill>
            <a:blip r:embed="rId4">
              <a:extLst>
                <a:ext uri="{96DAC541-7B7A-43D3-8B79-37D633B846F1}">
                  <asvg:svgBlip xmlns:asvg="http://schemas.microsoft.com/office/drawing/2016/SVG/main" r:embed="rId5"/>
                </a:ext>
              </a:extLst>
            </a:blip>
            <a:stretch>
              <a:fillRect l="-402" t="-13272" r="0" b="0"/>
            </a:stretch>
          </a:blipFill>
        </p:spPr>
      </p:sp>
      <p:sp>
        <p:nvSpPr>
          <p:cNvPr name="Freeform 4" id="4"/>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6">
              <a:alphaModFix amt="6000"/>
            </a:blip>
            <a:stretch>
              <a:fillRect l="0" t="0" r="0" b="0"/>
            </a:stretch>
          </a:blipFill>
        </p:spPr>
      </p:sp>
      <p:sp>
        <p:nvSpPr>
          <p:cNvPr name="AutoShape 5" id="5"/>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6" id="6"/>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7" id="7"/>
          <p:cNvGrpSpPr/>
          <p:nvPr/>
        </p:nvGrpSpPr>
        <p:grpSpPr>
          <a:xfrm rot="0">
            <a:off x="11166914" y="636773"/>
            <a:ext cx="6092386" cy="2044897"/>
            <a:chOff x="0" y="0"/>
            <a:chExt cx="8123181" cy="2726529"/>
          </a:xfrm>
        </p:grpSpPr>
        <p:grpSp>
          <p:nvGrpSpPr>
            <p:cNvPr name="Group 8" id="8"/>
            <p:cNvGrpSpPr/>
            <p:nvPr/>
          </p:nvGrpSpPr>
          <p:grpSpPr>
            <a:xfrm rot="0">
              <a:off x="0" y="0"/>
              <a:ext cx="8123181" cy="2726529"/>
              <a:chOff x="0" y="0"/>
              <a:chExt cx="2665254" cy="894587"/>
            </a:xfrm>
          </p:grpSpPr>
          <p:sp>
            <p:nvSpPr>
              <p:cNvPr name="Freeform 9" id="9"/>
              <p:cNvSpPr/>
              <p:nvPr/>
            </p:nvSpPr>
            <p:spPr>
              <a:xfrm flipH="false" flipV="false" rot="0">
                <a:off x="0" y="0"/>
                <a:ext cx="2665254" cy="894587"/>
              </a:xfrm>
              <a:custGeom>
                <a:avLst/>
                <a:gdLst/>
                <a:ahLst/>
                <a:cxnLst/>
                <a:rect r="r" b="b" t="t" l="l"/>
                <a:pathLst>
                  <a:path h="894587" w="2665254">
                    <a:moveTo>
                      <a:pt x="17791" y="0"/>
                    </a:moveTo>
                    <a:lnTo>
                      <a:pt x="2647464" y="0"/>
                    </a:lnTo>
                    <a:cubicBezTo>
                      <a:pt x="2652182" y="0"/>
                      <a:pt x="2656707" y="1874"/>
                      <a:pt x="2660044" y="5211"/>
                    </a:cubicBezTo>
                    <a:cubicBezTo>
                      <a:pt x="2663380" y="8547"/>
                      <a:pt x="2665254" y="13072"/>
                      <a:pt x="2665254" y="17791"/>
                    </a:cubicBezTo>
                    <a:lnTo>
                      <a:pt x="2665254" y="876796"/>
                    </a:lnTo>
                    <a:cubicBezTo>
                      <a:pt x="2665254" y="881515"/>
                      <a:pt x="2663380" y="886040"/>
                      <a:pt x="2660044" y="889376"/>
                    </a:cubicBezTo>
                    <a:cubicBezTo>
                      <a:pt x="2656707" y="892713"/>
                      <a:pt x="2652182" y="894587"/>
                      <a:pt x="2647464" y="894587"/>
                    </a:cubicBezTo>
                    <a:lnTo>
                      <a:pt x="17791" y="894587"/>
                    </a:lnTo>
                    <a:cubicBezTo>
                      <a:pt x="13072" y="894587"/>
                      <a:pt x="8547" y="892713"/>
                      <a:pt x="5211" y="889376"/>
                    </a:cubicBezTo>
                    <a:cubicBezTo>
                      <a:pt x="1874" y="886040"/>
                      <a:pt x="0" y="881515"/>
                      <a:pt x="0" y="876796"/>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10" id="10"/>
              <p:cNvSpPr txBox="true"/>
              <p:nvPr/>
            </p:nvSpPr>
            <p:spPr>
              <a:xfrm>
                <a:off x="0" y="19050"/>
                <a:ext cx="2665254" cy="875537"/>
              </a:xfrm>
              <a:prstGeom prst="rect">
                <a:avLst/>
              </a:prstGeom>
            </p:spPr>
            <p:txBody>
              <a:bodyPr anchor="ctr" rtlCol="false" tIns="53768" lIns="53768" bIns="53768" rIns="53768"/>
              <a:lstStyle/>
              <a:p>
                <a:pPr algn="ctr">
                  <a:lnSpc>
                    <a:spcPts val="1615"/>
                  </a:lnSpc>
                </a:pPr>
              </a:p>
            </p:txBody>
          </p:sp>
        </p:grpSp>
        <p:sp>
          <p:nvSpPr>
            <p:cNvPr name="TextBox 11" id="11"/>
            <p:cNvSpPr txBox="true"/>
            <p:nvPr/>
          </p:nvSpPr>
          <p:spPr>
            <a:xfrm rot="0">
              <a:off x="870492" y="527615"/>
              <a:ext cx="6382198" cy="1682411"/>
            </a:xfrm>
            <a:prstGeom prst="rect">
              <a:avLst/>
            </a:prstGeom>
          </p:spPr>
          <p:txBody>
            <a:bodyPr anchor="t" rtlCol="false" tIns="0" lIns="0" bIns="0" rIns="0">
              <a:spAutoFit/>
            </a:bodyPr>
            <a:lstStyle/>
            <a:p>
              <a:pPr algn="ctr">
                <a:lnSpc>
                  <a:spcPts val="4752"/>
                </a:lnSpc>
              </a:pPr>
              <a:r>
                <a:rPr lang="en-US" b="true" sz="4800" spc="-144">
                  <a:solidFill>
                    <a:srgbClr val="000000"/>
                  </a:solidFill>
                  <a:latin typeface="Neue Montreal Bold"/>
                  <a:ea typeface="Neue Montreal Bold"/>
                  <a:cs typeface="Neue Montreal Bold"/>
                  <a:sym typeface="Neue Montreal Bold"/>
                </a:rPr>
                <a:t>STRATEGIC </a:t>
              </a:r>
            </a:p>
            <a:p>
              <a:pPr algn="ctr">
                <a:lnSpc>
                  <a:spcPts val="4752"/>
                </a:lnSpc>
              </a:pPr>
              <a:r>
                <a:rPr lang="en-US" b="true" sz="4800" spc="-144">
                  <a:solidFill>
                    <a:srgbClr val="000000"/>
                  </a:solidFill>
                  <a:latin typeface="Neue Montreal Bold"/>
                  <a:ea typeface="Neue Montreal Bold"/>
                  <a:cs typeface="Neue Montreal Bold"/>
                  <a:sym typeface="Neue Montreal Bold"/>
                </a:rPr>
                <a:t>FRAMEWORK</a:t>
              </a:r>
            </a:p>
          </p:txBody>
        </p:sp>
      </p:grpSp>
      <p:grpSp>
        <p:nvGrpSpPr>
          <p:cNvPr name="Group 12" id="12"/>
          <p:cNvGrpSpPr/>
          <p:nvPr/>
        </p:nvGrpSpPr>
        <p:grpSpPr>
          <a:xfrm rot="0">
            <a:off x="-273758" y="8822751"/>
            <a:ext cx="17819266" cy="1464249"/>
            <a:chOff x="0" y="0"/>
            <a:chExt cx="23759021" cy="1952332"/>
          </a:xfrm>
        </p:grpSpPr>
        <p:sp>
          <p:nvSpPr>
            <p:cNvPr name="AutoShape 13" id="13"/>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14" id="14"/>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grpSp>
        <p:nvGrpSpPr>
          <p:cNvPr name="Group 15" id="15"/>
          <p:cNvGrpSpPr/>
          <p:nvPr/>
        </p:nvGrpSpPr>
        <p:grpSpPr>
          <a:xfrm rot="0">
            <a:off x="1028700" y="9060920"/>
            <a:ext cx="918260" cy="987911"/>
            <a:chOff x="0" y="0"/>
            <a:chExt cx="1224346" cy="1317214"/>
          </a:xfrm>
        </p:grpSpPr>
        <p:grpSp>
          <p:nvGrpSpPr>
            <p:cNvPr name="Group 16" id="16"/>
            <p:cNvGrpSpPr/>
            <p:nvPr/>
          </p:nvGrpSpPr>
          <p:grpSpPr>
            <a:xfrm rot="0">
              <a:off x="0" y="0"/>
              <a:ext cx="1224346" cy="1317214"/>
              <a:chOff x="0" y="0"/>
              <a:chExt cx="447181" cy="481100"/>
            </a:xfrm>
          </p:grpSpPr>
          <p:sp>
            <p:nvSpPr>
              <p:cNvPr name="Freeform 17" id="17"/>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18" id="18"/>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19" id="19"/>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07</a:t>
              </a:r>
            </a:p>
          </p:txBody>
        </p:sp>
      </p:grpSp>
      <p:sp>
        <p:nvSpPr>
          <p:cNvPr name="Freeform 20" id="20"/>
          <p:cNvSpPr/>
          <p:nvPr/>
        </p:nvSpPr>
        <p:spPr>
          <a:xfrm flipH="false" flipV="false" rot="0">
            <a:off x="6409374" y="-318827"/>
            <a:ext cx="5896563" cy="3386067"/>
          </a:xfrm>
          <a:custGeom>
            <a:avLst/>
            <a:gdLst/>
            <a:ahLst/>
            <a:cxnLst/>
            <a:rect r="r" b="b" t="t" l="l"/>
            <a:pathLst>
              <a:path h="3386067" w="5896563">
                <a:moveTo>
                  <a:pt x="0" y="0"/>
                </a:moveTo>
                <a:lnTo>
                  <a:pt x="5896563" y="0"/>
                </a:lnTo>
                <a:lnTo>
                  <a:pt x="5896563" y="3386066"/>
                </a:lnTo>
                <a:lnTo>
                  <a:pt x="0" y="3386066"/>
                </a:lnTo>
                <a:lnTo>
                  <a:pt x="0" y="0"/>
                </a:lnTo>
                <a:close/>
              </a:path>
            </a:pathLst>
          </a:custGeom>
          <a:blipFill>
            <a:blip r:embed="rId11">
              <a:extLst>
                <a:ext uri="{96DAC541-7B7A-43D3-8B79-37D633B846F1}">
                  <asvg:svgBlip xmlns:asvg="http://schemas.microsoft.com/office/drawing/2016/SVG/main" r:embed="rId12"/>
                </a:ext>
              </a:extLst>
            </a:blip>
            <a:stretch>
              <a:fillRect l="0" t="-132066" r="0" b="-51090"/>
            </a:stretch>
          </a:blipFill>
        </p:spPr>
      </p:sp>
      <p:grpSp>
        <p:nvGrpSpPr>
          <p:cNvPr name="Group 21" id="21"/>
          <p:cNvGrpSpPr/>
          <p:nvPr/>
        </p:nvGrpSpPr>
        <p:grpSpPr>
          <a:xfrm rot="0">
            <a:off x="1487830" y="4223975"/>
            <a:ext cx="6596819" cy="2166458"/>
            <a:chOff x="0" y="0"/>
            <a:chExt cx="1178053" cy="386884"/>
          </a:xfrm>
        </p:grpSpPr>
        <p:sp>
          <p:nvSpPr>
            <p:cNvPr name="Freeform 22" id="22"/>
            <p:cNvSpPr/>
            <p:nvPr/>
          </p:nvSpPr>
          <p:spPr>
            <a:xfrm flipH="false" flipV="false" rot="0">
              <a:off x="0" y="0"/>
              <a:ext cx="1178053" cy="386884"/>
            </a:xfrm>
            <a:custGeom>
              <a:avLst/>
              <a:gdLst/>
              <a:ahLst/>
              <a:cxnLst/>
              <a:rect r="r" b="b" t="t" l="l"/>
              <a:pathLst>
                <a:path h="386884" w="1178053">
                  <a:moveTo>
                    <a:pt x="16430" y="0"/>
                  </a:moveTo>
                  <a:lnTo>
                    <a:pt x="1161622" y="0"/>
                  </a:lnTo>
                  <a:cubicBezTo>
                    <a:pt x="1165980" y="0"/>
                    <a:pt x="1170159" y="1731"/>
                    <a:pt x="1173240" y="4812"/>
                  </a:cubicBezTo>
                  <a:cubicBezTo>
                    <a:pt x="1176322" y="7894"/>
                    <a:pt x="1178053" y="12073"/>
                    <a:pt x="1178053" y="16430"/>
                  </a:cubicBezTo>
                  <a:lnTo>
                    <a:pt x="1178053" y="370454"/>
                  </a:lnTo>
                  <a:cubicBezTo>
                    <a:pt x="1178053" y="374811"/>
                    <a:pt x="1176322" y="378990"/>
                    <a:pt x="1173240" y="382071"/>
                  </a:cubicBezTo>
                  <a:cubicBezTo>
                    <a:pt x="1170159" y="385153"/>
                    <a:pt x="1165980" y="386884"/>
                    <a:pt x="1161622" y="386884"/>
                  </a:cubicBezTo>
                  <a:lnTo>
                    <a:pt x="16430" y="386884"/>
                  </a:lnTo>
                  <a:cubicBezTo>
                    <a:pt x="12073" y="386884"/>
                    <a:pt x="7894" y="385153"/>
                    <a:pt x="4812" y="382071"/>
                  </a:cubicBezTo>
                  <a:cubicBezTo>
                    <a:pt x="1731" y="378990"/>
                    <a:pt x="0" y="374811"/>
                    <a:pt x="0" y="370454"/>
                  </a:cubicBezTo>
                  <a:lnTo>
                    <a:pt x="0" y="16430"/>
                  </a:lnTo>
                  <a:cubicBezTo>
                    <a:pt x="0" y="12073"/>
                    <a:pt x="1731" y="7894"/>
                    <a:pt x="4812" y="4812"/>
                  </a:cubicBezTo>
                  <a:cubicBezTo>
                    <a:pt x="7894" y="1731"/>
                    <a:pt x="12073" y="0"/>
                    <a:pt x="16430" y="0"/>
                  </a:cubicBezTo>
                  <a:close/>
                </a:path>
              </a:pathLst>
            </a:custGeom>
            <a:solidFill>
              <a:srgbClr val="3A777B">
                <a:alpha val="67843"/>
              </a:srgbClr>
            </a:solidFill>
          </p:spPr>
        </p:sp>
        <p:sp>
          <p:nvSpPr>
            <p:cNvPr name="TextBox 23" id="23"/>
            <p:cNvSpPr txBox="true"/>
            <p:nvPr/>
          </p:nvSpPr>
          <p:spPr>
            <a:xfrm>
              <a:off x="0" y="-28575"/>
              <a:ext cx="1178053" cy="415459"/>
            </a:xfrm>
            <a:prstGeom prst="rect">
              <a:avLst/>
            </a:prstGeom>
          </p:spPr>
          <p:txBody>
            <a:bodyPr anchor="ctr" rtlCol="false" tIns="144654" lIns="144654" bIns="144654" rIns="144654"/>
            <a:lstStyle/>
            <a:p>
              <a:pPr algn="ctr">
                <a:lnSpc>
                  <a:spcPts val="2376"/>
                </a:lnSpc>
              </a:pPr>
            </a:p>
          </p:txBody>
        </p:sp>
      </p:grpSp>
      <p:sp>
        <p:nvSpPr>
          <p:cNvPr name="TextBox 24" id="24"/>
          <p:cNvSpPr txBox="true"/>
          <p:nvPr/>
        </p:nvSpPr>
        <p:spPr>
          <a:xfrm rot="0">
            <a:off x="1737456" y="4760595"/>
            <a:ext cx="5391856" cy="727710"/>
          </a:xfrm>
          <a:prstGeom prst="rect">
            <a:avLst/>
          </a:prstGeom>
        </p:spPr>
        <p:txBody>
          <a:bodyPr anchor="t" rtlCol="false" tIns="0" lIns="0" bIns="0" rIns="0">
            <a:spAutoFit/>
          </a:bodyPr>
          <a:lstStyle/>
          <a:p>
            <a:pPr algn="l">
              <a:lnSpc>
                <a:spcPts val="2939"/>
              </a:lnSpc>
              <a:spcBef>
                <a:spcPct val="0"/>
              </a:spcBef>
            </a:pPr>
            <a:r>
              <a:rPr lang="en-US" b="true" sz="2099">
                <a:solidFill>
                  <a:srgbClr val="FFFFFF"/>
                </a:solidFill>
                <a:latin typeface="Open Sans 2 Bold"/>
                <a:ea typeface="Open Sans 2 Bold"/>
                <a:cs typeface="Open Sans 2 Bold"/>
                <a:sym typeface="Open Sans 2 Bold"/>
              </a:rPr>
              <a:t>Sustainable Funding</a:t>
            </a:r>
            <a:r>
              <a:rPr lang="en-US" sz="2099">
                <a:solidFill>
                  <a:srgbClr val="FFFFFF"/>
                </a:solidFill>
                <a:latin typeface="Open Sans 2"/>
                <a:ea typeface="Open Sans 2"/>
                <a:cs typeface="Open Sans 2"/>
                <a:sym typeface="Open Sans 2"/>
              </a:rPr>
              <a:t> - Secure long-term funding for environmental initiatives.</a:t>
            </a:r>
          </a:p>
        </p:txBody>
      </p:sp>
      <p:grpSp>
        <p:nvGrpSpPr>
          <p:cNvPr name="Group 25" id="25"/>
          <p:cNvGrpSpPr/>
          <p:nvPr/>
        </p:nvGrpSpPr>
        <p:grpSpPr>
          <a:xfrm rot="0">
            <a:off x="1644659" y="4020691"/>
            <a:ext cx="4111216" cy="925834"/>
            <a:chOff x="0" y="0"/>
            <a:chExt cx="733018" cy="165073"/>
          </a:xfrm>
        </p:grpSpPr>
        <p:sp>
          <p:nvSpPr>
            <p:cNvPr name="Freeform 26" id="26"/>
            <p:cNvSpPr/>
            <p:nvPr/>
          </p:nvSpPr>
          <p:spPr>
            <a:xfrm flipH="false" flipV="false" rot="0">
              <a:off x="0" y="0"/>
              <a:ext cx="733018" cy="165073"/>
            </a:xfrm>
            <a:custGeom>
              <a:avLst/>
              <a:gdLst/>
              <a:ahLst/>
              <a:cxnLst/>
              <a:rect r="r" b="b" t="t" l="l"/>
              <a:pathLst>
                <a:path h="165073" w="733018">
                  <a:moveTo>
                    <a:pt x="18831" y="0"/>
                  </a:moveTo>
                  <a:lnTo>
                    <a:pt x="714187" y="0"/>
                  </a:lnTo>
                  <a:cubicBezTo>
                    <a:pt x="724587" y="0"/>
                    <a:pt x="733018" y="8431"/>
                    <a:pt x="733018" y="18831"/>
                  </a:cubicBezTo>
                  <a:lnTo>
                    <a:pt x="733018" y="146242"/>
                  </a:lnTo>
                  <a:cubicBezTo>
                    <a:pt x="733018" y="151237"/>
                    <a:pt x="731034" y="156026"/>
                    <a:pt x="727502" y="159558"/>
                  </a:cubicBezTo>
                  <a:cubicBezTo>
                    <a:pt x="723971" y="163089"/>
                    <a:pt x="719181" y="165073"/>
                    <a:pt x="714187" y="165073"/>
                  </a:cubicBezTo>
                  <a:lnTo>
                    <a:pt x="18831" y="165073"/>
                  </a:lnTo>
                  <a:cubicBezTo>
                    <a:pt x="13837" y="165073"/>
                    <a:pt x="9047" y="163089"/>
                    <a:pt x="5516" y="159558"/>
                  </a:cubicBezTo>
                  <a:cubicBezTo>
                    <a:pt x="1984" y="156026"/>
                    <a:pt x="0" y="151237"/>
                    <a:pt x="0" y="146242"/>
                  </a:cubicBezTo>
                  <a:lnTo>
                    <a:pt x="0" y="18831"/>
                  </a:lnTo>
                  <a:cubicBezTo>
                    <a:pt x="0" y="13837"/>
                    <a:pt x="1984" y="9047"/>
                    <a:pt x="5516" y="5516"/>
                  </a:cubicBezTo>
                  <a:cubicBezTo>
                    <a:pt x="9047" y="1984"/>
                    <a:pt x="13837" y="0"/>
                    <a:pt x="18831" y="0"/>
                  </a:cubicBezTo>
                  <a:close/>
                </a:path>
              </a:pathLst>
            </a:custGeom>
            <a:ln cap="sq">
              <a:noFill/>
              <a:prstDash val="solid"/>
              <a:miter/>
            </a:ln>
          </p:spPr>
        </p:sp>
        <p:sp>
          <p:nvSpPr>
            <p:cNvPr name="TextBox 27" id="27"/>
            <p:cNvSpPr txBox="true"/>
            <p:nvPr/>
          </p:nvSpPr>
          <p:spPr>
            <a:xfrm>
              <a:off x="0" y="-38100"/>
              <a:ext cx="733018" cy="203173"/>
            </a:xfrm>
            <a:prstGeom prst="rect">
              <a:avLst/>
            </a:prstGeom>
          </p:spPr>
          <p:txBody>
            <a:bodyPr anchor="ctr" rtlCol="false" tIns="144883" lIns="144883" bIns="144883" rIns="144883"/>
            <a:lstStyle/>
            <a:p>
              <a:pPr algn="l">
                <a:lnSpc>
                  <a:spcPts val="2940"/>
                </a:lnSpc>
              </a:pPr>
              <a:r>
                <a:rPr lang="en-US" sz="2100" b="true">
                  <a:solidFill>
                    <a:srgbClr val="FFCE45"/>
                  </a:solidFill>
                  <a:latin typeface="Open Sans 2 Bold"/>
                  <a:ea typeface="Open Sans 2 Bold"/>
                  <a:cs typeface="Open Sans 2 Bold"/>
                  <a:sym typeface="Open Sans 2 Bold"/>
                </a:rPr>
                <a:t>Governance &amp; Finance</a:t>
              </a:r>
            </a:p>
          </p:txBody>
        </p:sp>
      </p:grpSp>
      <p:sp>
        <p:nvSpPr>
          <p:cNvPr name="TextBox 28" id="28"/>
          <p:cNvSpPr txBox="true"/>
          <p:nvPr/>
        </p:nvSpPr>
        <p:spPr>
          <a:xfrm rot="0">
            <a:off x="1723392" y="5554980"/>
            <a:ext cx="5140502"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Resource Allocation</a:t>
            </a:r>
            <a:r>
              <a:rPr lang="en-US" sz="2100">
                <a:solidFill>
                  <a:srgbClr val="FFFFFF"/>
                </a:solidFill>
                <a:latin typeface="Open Sans 2"/>
                <a:ea typeface="Open Sans 2"/>
                <a:cs typeface="Open Sans 2"/>
                <a:sym typeface="Open Sans 2"/>
              </a:rPr>
              <a:t> - Ensure efficient use of resources for maximum impact.</a:t>
            </a:r>
          </a:p>
        </p:txBody>
      </p:sp>
      <p:grpSp>
        <p:nvGrpSpPr>
          <p:cNvPr name="Group 29" id="29"/>
          <p:cNvGrpSpPr/>
          <p:nvPr/>
        </p:nvGrpSpPr>
        <p:grpSpPr>
          <a:xfrm rot="0">
            <a:off x="1487830" y="2791326"/>
            <a:ext cx="5872708" cy="1229365"/>
            <a:chOff x="0" y="0"/>
            <a:chExt cx="1048742" cy="219539"/>
          </a:xfrm>
        </p:grpSpPr>
        <p:sp>
          <p:nvSpPr>
            <p:cNvPr name="Freeform 30" id="30"/>
            <p:cNvSpPr/>
            <p:nvPr/>
          </p:nvSpPr>
          <p:spPr>
            <a:xfrm flipH="false" flipV="false" rot="0">
              <a:off x="0" y="0"/>
              <a:ext cx="1048742" cy="219539"/>
            </a:xfrm>
            <a:custGeom>
              <a:avLst/>
              <a:gdLst/>
              <a:ahLst/>
              <a:cxnLst/>
              <a:rect r="r" b="b" t="t" l="l"/>
              <a:pathLst>
                <a:path h="219539" w="1048742">
                  <a:moveTo>
                    <a:pt x="18456" y="0"/>
                  </a:moveTo>
                  <a:lnTo>
                    <a:pt x="1030286" y="0"/>
                  </a:lnTo>
                  <a:cubicBezTo>
                    <a:pt x="1040479" y="0"/>
                    <a:pt x="1048742" y="8263"/>
                    <a:pt x="1048742" y="18456"/>
                  </a:cubicBezTo>
                  <a:lnTo>
                    <a:pt x="1048742" y="201083"/>
                  </a:lnTo>
                  <a:cubicBezTo>
                    <a:pt x="1048742" y="211276"/>
                    <a:pt x="1040479" y="219539"/>
                    <a:pt x="1030286" y="219539"/>
                  </a:cubicBezTo>
                  <a:lnTo>
                    <a:pt x="18456" y="219539"/>
                  </a:lnTo>
                  <a:cubicBezTo>
                    <a:pt x="8263" y="219539"/>
                    <a:pt x="0" y="211276"/>
                    <a:pt x="0" y="201083"/>
                  </a:cubicBezTo>
                  <a:lnTo>
                    <a:pt x="0" y="18456"/>
                  </a:lnTo>
                  <a:cubicBezTo>
                    <a:pt x="0" y="8263"/>
                    <a:pt x="8263" y="0"/>
                    <a:pt x="18456" y="0"/>
                  </a:cubicBezTo>
                  <a:close/>
                </a:path>
              </a:pathLst>
            </a:custGeom>
            <a:solidFill>
              <a:srgbClr val="3A777B">
                <a:alpha val="67843"/>
              </a:srgbClr>
            </a:solidFill>
          </p:spPr>
        </p:sp>
        <p:sp>
          <p:nvSpPr>
            <p:cNvPr name="TextBox 31" id="31"/>
            <p:cNvSpPr txBox="true"/>
            <p:nvPr/>
          </p:nvSpPr>
          <p:spPr>
            <a:xfrm>
              <a:off x="0" y="-28575"/>
              <a:ext cx="1048742" cy="248114"/>
            </a:xfrm>
            <a:prstGeom prst="rect">
              <a:avLst/>
            </a:prstGeom>
          </p:spPr>
          <p:txBody>
            <a:bodyPr anchor="ctr" rtlCol="false" tIns="144654" lIns="144654" bIns="144654" rIns="144654"/>
            <a:lstStyle/>
            <a:p>
              <a:pPr algn="ctr">
                <a:lnSpc>
                  <a:spcPts val="2376"/>
                </a:lnSpc>
              </a:pPr>
            </a:p>
          </p:txBody>
        </p:sp>
      </p:grpSp>
      <p:grpSp>
        <p:nvGrpSpPr>
          <p:cNvPr name="Group 32" id="32"/>
          <p:cNvGrpSpPr/>
          <p:nvPr/>
        </p:nvGrpSpPr>
        <p:grpSpPr>
          <a:xfrm rot="0">
            <a:off x="1487830" y="6705005"/>
            <a:ext cx="6596819" cy="2298501"/>
            <a:chOff x="0" y="0"/>
            <a:chExt cx="1178053" cy="410464"/>
          </a:xfrm>
        </p:grpSpPr>
        <p:sp>
          <p:nvSpPr>
            <p:cNvPr name="Freeform 33" id="33"/>
            <p:cNvSpPr/>
            <p:nvPr/>
          </p:nvSpPr>
          <p:spPr>
            <a:xfrm flipH="false" flipV="false" rot="0">
              <a:off x="0" y="0"/>
              <a:ext cx="1178053" cy="410464"/>
            </a:xfrm>
            <a:custGeom>
              <a:avLst/>
              <a:gdLst/>
              <a:ahLst/>
              <a:cxnLst/>
              <a:rect r="r" b="b" t="t" l="l"/>
              <a:pathLst>
                <a:path h="410464" w="1178053">
                  <a:moveTo>
                    <a:pt x="16430" y="0"/>
                  </a:moveTo>
                  <a:lnTo>
                    <a:pt x="1161622" y="0"/>
                  </a:lnTo>
                  <a:cubicBezTo>
                    <a:pt x="1165980" y="0"/>
                    <a:pt x="1170159" y="1731"/>
                    <a:pt x="1173240" y="4812"/>
                  </a:cubicBezTo>
                  <a:cubicBezTo>
                    <a:pt x="1176322" y="7894"/>
                    <a:pt x="1178053" y="12073"/>
                    <a:pt x="1178053" y="16430"/>
                  </a:cubicBezTo>
                  <a:lnTo>
                    <a:pt x="1178053" y="394034"/>
                  </a:lnTo>
                  <a:cubicBezTo>
                    <a:pt x="1178053" y="398391"/>
                    <a:pt x="1176322" y="402570"/>
                    <a:pt x="1173240" y="405652"/>
                  </a:cubicBezTo>
                  <a:cubicBezTo>
                    <a:pt x="1170159" y="408733"/>
                    <a:pt x="1165980" y="410464"/>
                    <a:pt x="1161622" y="410464"/>
                  </a:cubicBezTo>
                  <a:lnTo>
                    <a:pt x="16430" y="410464"/>
                  </a:lnTo>
                  <a:cubicBezTo>
                    <a:pt x="12073" y="410464"/>
                    <a:pt x="7894" y="408733"/>
                    <a:pt x="4812" y="405652"/>
                  </a:cubicBezTo>
                  <a:cubicBezTo>
                    <a:pt x="1731" y="402570"/>
                    <a:pt x="0" y="398391"/>
                    <a:pt x="0" y="394034"/>
                  </a:cubicBezTo>
                  <a:lnTo>
                    <a:pt x="0" y="16430"/>
                  </a:lnTo>
                  <a:cubicBezTo>
                    <a:pt x="0" y="12073"/>
                    <a:pt x="1731" y="7894"/>
                    <a:pt x="4812" y="4812"/>
                  </a:cubicBezTo>
                  <a:cubicBezTo>
                    <a:pt x="7894" y="1731"/>
                    <a:pt x="12073" y="0"/>
                    <a:pt x="16430" y="0"/>
                  </a:cubicBezTo>
                  <a:close/>
                </a:path>
              </a:pathLst>
            </a:custGeom>
            <a:solidFill>
              <a:srgbClr val="3A777B">
                <a:alpha val="67843"/>
              </a:srgbClr>
            </a:solidFill>
          </p:spPr>
        </p:sp>
        <p:sp>
          <p:nvSpPr>
            <p:cNvPr name="TextBox 34" id="34"/>
            <p:cNvSpPr txBox="true"/>
            <p:nvPr/>
          </p:nvSpPr>
          <p:spPr>
            <a:xfrm>
              <a:off x="0" y="-28575"/>
              <a:ext cx="1178053" cy="439039"/>
            </a:xfrm>
            <a:prstGeom prst="rect">
              <a:avLst/>
            </a:prstGeom>
          </p:spPr>
          <p:txBody>
            <a:bodyPr anchor="ctr" rtlCol="false" tIns="144654" lIns="144654" bIns="144654" rIns="144654"/>
            <a:lstStyle/>
            <a:p>
              <a:pPr algn="ctr">
                <a:lnSpc>
                  <a:spcPts val="2376"/>
                </a:lnSpc>
              </a:pPr>
            </a:p>
          </p:txBody>
        </p:sp>
      </p:grpSp>
      <p:grpSp>
        <p:nvGrpSpPr>
          <p:cNvPr name="Group 35" id="35"/>
          <p:cNvGrpSpPr/>
          <p:nvPr/>
        </p:nvGrpSpPr>
        <p:grpSpPr>
          <a:xfrm rot="0">
            <a:off x="1644659" y="6506173"/>
            <a:ext cx="5095307" cy="925834"/>
            <a:chOff x="0" y="0"/>
            <a:chExt cx="908478" cy="165073"/>
          </a:xfrm>
        </p:grpSpPr>
        <p:sp>
          <p:nvSpPr>
            <p:cNvPr name="Freeform 36" id="36"/>
            <p:cNvSpPr/>
            <p:nvPr/>
          </p:nvSpPr>
          <p:spPr>
            <a:xfrm flipH="false" flipV="false" rot="0">
              <a:off x="0" y="0"/>
              <a:ext cx="908478" cy="165073"/>
            </a:xfrm>
            <a:custGeom>
              <a:avLst/>
              <a:gdLst/>
              <a:ahLst/>
              <a:cxnLst/>
              <a:rect r="r" b="b" t="t" l="l"/>
              <a:pathLst>
                <a:path h="165073" w="908478">
                  <a:moveTo>
                    <a:pt x="15194" y="0"/>
                  </a:moveTo>
                  <a:lnTo>
                    <a:pt x="893284" y="0"/>
                  </a:lnTo>
                  <a:cubicBezTo>
                    <a:pt x="901676" y="0"/>
                    <a:pt x="908478" y="6803"/>
                    <a:pt x="908478" y="15194"/>
                  </a:cubicBezTo>
                  <a:lnTo>
                    <a:pt x="908478" y="149879"/>
                  </a:lnTo>
                  <a:cubicBezTo>
                    <a:pt x="908478" y="158271"/>
                    <a:pt x="901676" y="165073"/>
                    <a:pt x="893284" y="165073"/>
                  </a:cubicBezTo>
                  <a:lnTo>
                    <a:pt x="15194" y="165073"/>
                  </a:lnTo>
                  <a:cubicBezTo>
                    <a:pt x="6803" y="165073"/>
                    <a:pt x="0" y="158271"/>
                    <a:pt x="0" y="149879"/>
                  </a:cubicBezTo>
                  <a:lnTo>
                    <a:pt x="0" y="15194"/>
                  </a:lnTo>
                  <a:cubicBezTo>
                    <a:pt x="0" y="6803"/>
                    <a:pt x="6803" y="0"/>
                    <a:pt x="15194" y="0"/>
                  </a:cubicBezTo>
                  <a:close/>
                </a:path>
              </a:pathLst>
            </a:custGeom>
            <a:ln cap="sq">
              <a:noFill/>
              <a:prstDash val="solid"/>
              <a:miter/>
            </a:ln>
          </p:spPr>
        </p:sp>
        <p:sp>
          <p:nvSpPr>
            <p:cNvPr name="TextBox 37" id="37"/>
            <p:cNvSpPr txBox="true"/>
            <p:nvPr/>
          </p:nvSpPr>
          <p:spPr>
            <a:xfrm>
              <a:off x="0" y="-38100"/>
              <a:ext cx="908478" cy="203173"/>
            </a:xfrm>
            <a:prstGeom prst="rect">
              <a:avLst/>
            </a:prstGeom>
          </p:spPr>
          <p:txBody>
            <a:bodyPr anchor="ctr" rtlCol="false" tIns="144883" lIns="144883" bIns="144883" rIns="144883"/>
            <a:lstStyle/>
            <a:p>
              <a:pPr algn="l">
                <a:lnSpc>
                  <a:spcPts val="2940"/>
                </a:lnSpc>
              </a:pPr>
              <a:r>
                <a:rPr lang="en-US" sz="2100" b="true">
                  <a:solidFill>
                    <a:srgbClr val="FFCE45"/>
                  </a:solidFill>
                  <a:latin typeface="Open Sans 2 Bold"/>
                  <a:ea typeface="Open Sans 2 Bold"/>
                  <a:cs typeface="Open Sans 2 Bold"/>
                  <a:sym typeface="Open Sans 2 Bold"/>
                </a:rPr>
                <a:t>Technology Integration</a:t>
              </a:r>
            </a:p>
          </p:txBody>
        </p:sp>
      </p:grpSp>
      <p:sp>
        <p:nvSpPr>
          <p:cNvPr name="TextBox 38" id="38"/>
          <p:cNvSpPr txBox="true"/>
          <p:nvPr/>
        </p:nvSpPr>
        <p:spPr>
          <a:xfrm rot="0">
            <a:off x="1737456" y="7250810"/>
            <a:ext cx="5623081"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Virtual Learning</a:t>
            </a:r>
            <a:r>
              <a:rPr lang="en-US" sz="2100">
                <a:solidFill>
                  <a:srgbClr val="FFFFFF"/>
                </a:solidFill>
                <a:latin typeface="Open Sans 2"/>
                <a:ea typeface="Open Sans 2"/>
                <a:cs typeface="Open Sans 2"/>
                <a:sym typeface="Open Sans 2"/>
              </a:rPr>
              <a:t> - Leverage technology for environmental education.</a:t>
            </a:r>
          </a:p>
        </p:txBody>
      </p:sp>
      <p:sp>
        <p:nvSpPr>
          <p:cNvPr name="TextBox 39" id="39"/>
          <p:cNvSpPr txBox="true"/>
          <p:nvPr/>
        </p:nvSpPr>
        <p:spPr>
          <a:xfrm rot="0">
            <a:off x="1709328" y="8045195"/>
            <a:ext cx="6375321"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Environmental Impact Tracking</a:t>
            </a:r>
            <a:r>
              <a:rPr lang="en-US" sz="2100">
                <a:solidFill>
                  <a:srgbClr val="FFFFFF"/>
                </a:solidFill>
                <a:latin typeface="Open Sans 2"/>
                <a:ea typeface="Open Sans 2"/>
                <a:cs typeface="Open Sans 2"/>
                <a:sym typeface="Open Sans 2"/>
              </a:rPr>
              <a:t> - Use digital tools to monitor and reduce environmental impact.</a:t>
            </a:r>
          </a:p>
        </p:txBody>
      </p:sp>
      <p:sp>
        <p:nvSpPr>
          <p:cNvPr name="TextBox 40" id="40"/>
          <p:cNvSpPr txBox="true"/>
          <p:nvPr/>
        </p:nvSpPr>
        <p:spPr>
          <a:xfrm rot="0">
            <a:off x="1737456" y="3191699"/>
            <a:ext cx="5112374" cy="727710"/>
          </a:xfrm>
          <a:prstGeom prst="rect">
            <a:avLst/>
          </a:prstGeom>
        </p:spPr>
        <p:txBody>
          <a:bodyPr anchor="t" rtlCol="false" tIns="0" lIns="0" bIns="0" rIns="0">
            <a:spAutoFit/>
          </a:bodyPr>
          <a:lstStyle/>
          <a:p>
            <a:pPr algn="l">
              <a:lnSpc>
                <a:spcPts val="2940"/>
              </a:lnSpc>
              <a:spcBef>
                <a:spcPct val="0"/>
              </a:spcBef>
            </a:pPr>
            <a:r>
              <a:rPr lang="en-US" sz="2100">
                <a:solidFill>
                  <a:srgbClr val="FFFFFF"/>
                </a:solidFill>
                <a:latin typeface="Open Sans 2"/>
                <a:ea typeface="Open Sans 2"/>
                <a:cs typeface="Open Sans 2"/>
                <a:sym typeface="Open Sans 2"/>
              </a:rPr>
              <a:t>Develop the skills and knowledge needed for successful implementation.</a:t>
            </a:r>
          </a:p>
        </p:txBody>
      </p:sp>
      <p:grpSp>
        <p:nvGrpSpPr>
          <p:cNvPr name="Group 41" id="41"/>
          <p:cNvGrpSpPr/>
          <p:nvPr/>
        </p:nvGrpSpPr>
        <p:grpSpPr>
          <a:xfrm rot="0">
            <a:off x="1644659" y="2667364"/>
            <a:ext cx="3711438" cy="782206"/>
            <a:chOff x="0" y="0"/>
            <a:chExt cx="661738" cy="139465"/>
          </a:xfrm>
        </p:grpSpPr>
        <p:sp>
          <p:nvSpPr>
            <p:cNvPr name="Freeform 42" id="42"/>
            <p:cNvSpPr/>
            <p:nvPr/>
          </p:nvSpPr>
          <p:spPr>
            <a:xfrm flipH="false" flipV="false" rot="0">
              <a:off x="0" y="0"/>
              <a:ext cx="661738" cy="139465"/>
            </a:xfrm>
            <a:custGeom>
              <a:avLst/>
              <a:gdLst/>
              <a:ahLst/>
              <a:cxnLst/>
              <a:rect r="r" b="b" t="t" l="l"/>
              <a:pathLst>
                <a:path h="139465" w="661738">
                  <a:moveTo>
                    <a:pt x="20860" y="0"/>
                  </a:moveTo>
                  <a:lnTo>
                    <a:pt x="640879" y="0"/>
                  </a:lnTo>
                  <a:cubicBezTo>
                    <a:pt x="646411" y="0"/>
                    <a:pt x="651717" y="2198"/>
                    <a:pt x="655629" y="6110"/>
                  </a:cubicBezTo>
                  <a:cubicBezTo>
                    <a:pt x="659541" y="10022"/>
                    <a:pt x="661738" y="15327"/>
                    <a:pt x="661738" y="20860"/>
                  </a:cubicBezTo>
                  <a:lnTo>
                    <a:pt x="661738" y="118605"/>
                  </a:lnTo>
                  <a:cubicBezTo>
                    <a:pt x="661738" y="124138"/>
                    <a:pt x="659541" y="129443"/>
                    <a:pt x="655629" y="133355"/>
                  </a:cubicBezTo>
                  <a:cubicBezTo>
                    <a:pt x="651717" y="137267"/>
                    <a:pt x="646411" y="139465"/>
                    <a:pt x="640879" y="139465"/>
                  </a:cubicBezTo>
                  <a:lnTo>
                    <a:pt x="20860" y="139465"/>
                  </a:lnTo>
                  <a:cubicBezTo>
                    <a:pt x="15327" y="139465"/>
                    <a:pt x="10022" y="137267"/>
                    <a:pt x="6110" y="133355"/>
                  </a:cubicBezTo>
                  <a:cubicBezTo>
                    <a:pt x="2198" y="129443"/>
                    <a:pt x="0" y="124138"/>
                    <a:pt x="0" y="118605"/>
                  </a:cubicBezTo>
                  <a:lnTo>
                    <a:pt x="0" y="20860"/>
                  </a:lnTo>
                  <a:cubicBezTo>
                    <a:pt x="0" y="15327"/>
                    <a:pt x="2198" y="10022"/>
                    <a:pt x="6110" y="6110"/>
                  </a:cubicBezTo>
                  <a:cubicBezTo>
                    <a:pt x="10022" y="2198"/>
                    <a:pt x="15327" y="0"/>
                    <a:pt x="20860" y="0"/>
                  </a:cubicBezTo>
                  <a:close/>
                </a:path>
              </a:pathLst>
            </a:custGeom>
            <a:ln cap="sq">
              <a:noFill/>
              <a:prstDash val="solid"/>
              <a:miter/>
            </a:ln>
          </p:spPr>
        </p:sp>
        <p:sp>
          <p:nvSpPr>
            <p:cNvPr name="TextBox 43" id="43"/>
            <p:cNvSpPr txBox="true"/>
            <p:nvPr/>
          </p:nvSpPr>
          <p:spPr>
            <a:xfrm>
              <a:off x="0" y="-38100"/>
              <a:ext cx="661738" cy="177565"/>
            </a:xfrm>
            <a:prstGeom prst="rect">
              <a:avLst/>
            </a:prstGeom>
          </p:spPr>
          <p:txBody>
            <a:bodyPr anchor="ctr" rtlCol="false" tIns="144883" lIns="144883" bIns="144883" rIns="144883"/>
            <a:lstStyle/>
            <a:p>
              <a:pPr algn="l">
                <a:lnSpc>
                  <a:spcPts val="2940"/>
                </a:lnSpc>
              </a:pPr>
              <a:r>
                <a:rPr lang="en-US" sz="2100" b="true">
                  <a:solidFill>
                    <a:srgbClr val="FFCE45"/>
                  </a:solidFill>
                  <a:latin typeface="Open Sans 2 Bold"/>
                  <a:ea typeface="Open Sans 2 Bold"/>
                  <a:cs typeface="Open Sans 2 Bold"/>
                  <a:sym typeface="Open Sans 2 Bold"/>
                </a:rPr>
                <a:t>Capacity Building</a:t>
              </a:r>
            </a:p>
          </p:txBody>
        </p:sp>
      </p:grpSp>
      <p:grpSp>
        <p:nvGrpSpPr>
          <p:cNvPr name="Group 44" id="44"/>
          <p:cNvGrpSpPr/>
          <p:nvPr/>
        </p:nvGrpSpPr>
        <p:grpSpPr>
          <a:xfrm rot="0">
            <a:off x="9915485" y="5937885"/>
            <a:ext cx="7757811" cy="2835019"/>
            <a:chOff x="0" y="0"/>
            <a:chExt cx="1254397" cy="458408"/>
          </a:xfrm>
        </p:grpSpPr>
        <p:sp>
          <p:nvSpPr>
            <p:cNvPr name="Freeform 45" id="45"/>
            <p:cNvSpPr/>
            <p:nvPr/>
          </p:nvSpPr>
          <p:spPr>
            <a:xfrm flipH="false" flipV="false" rot="0">
              <a:off x="0" y="0"/>
              <a:ext cx="1254397" cy="458408"/>
            </a:xfrm>
            <a:custGeom>
              <a:avLst/>
              <a:gdLst/>
              <a:ahLst/>
              <a:cxnLst/>
              <a:rect r="r" b="b" t="t" l="l"/>
              <a:pathLst>
                <a:path h="458408" w="1254397">
                  <a:moveTo>
                    <a:pt x="13971" y="0"/>
                  </a:moveTo>
                  <a:lnTo>
                    <a:pt x="1240426" y="0"/>
                  </a:lnTo>
                  <a:cubicBezTo>
                    <a:pt x="1244131" y="0"/>
                    <a:pt x="1247685" y="1472"/>
                    <a:pt x="1250305" y="4092"/>
                  </a:cubicBezTo>
                  <a:cubicBezTo>
                    <a:pt x="1252925" y="6712"/>
                    <a:pt x="1254397" y="10266"/>
                    <a:pt x="1254397" y="13971"/>
                  </a:cubicBezTo>
                  <a:lnTo>
                    <a:pt x="1254397" y="444436"/>
                  </a:lnTo>
                  <a:cubicBezTo>
                    <a:pt x="1254397" y="448142"/>
                    <a:pt x="1252925" y="451695"/>
                    <a:pt x="1250305" y="454316"/>
                  </a:cubicBezTo>
                  <a:cubicBezTo>
                    <a:pt x="1247685" y="456936"/>
                    <a:pt x="1244131" y="458408"/>
                    <a:pt x="1240426" y="458408"/>
                  </a:cubicBezTo>
                  <a:lnTo>
                    <a:pt x="13971" y="458408"/>
                  </a:lnTo>
                  <a:cubicBezTo>
                    <a:pt x="10266" y="458408"/>
                    <a:pt x="6712" y="456936"/>
                    <a:pt x="4092" y="454316"/>
                  </a:cubicBezTo>
                  <a:cubicBezTo>
                    <a:pt x="1472" y="451695"/>
                    <a:pt x="0" y="448142"/>
                    <a:pt x="0" y="444436"/>
                  </a:cubicBezTo>
                  <a:lnTo>
                    <a:pt x="0" y="13971"/>
                  </a:lnTo>
                  <a:cubicBezTo>
                    <a:pt x="0" y="10266"/>
                    <a:pt x="1472" y="6712"/>
                    <a:pt x="4092" y="4092"/>
                  </a:cubicBezTo>
                  <a:cubicBezTo>
                    <a:pt x="6712" y="1472"/>
                    <a:pt x="10266" y="0"/>
                    <a:pt x="13971" y="0"/>
                  </a:cubicBezTo>
                  <a:close/>
                </a:path>
              </a:pathLst>
            </a:custGeom>
            <a:solidFill>
              <a:srgbClr val="3A777B">
                <a:alpha val="67843"/>
              </a:srgbClr>
            </a:solidFill>
          </p:spPr>
        </p:sp>
        <p:sp>
          <p:nvSpPr>
            <p:cNvPr name="TextBox 46" id="46"/>
            <p:cNvSpPr txBox="true"/>
            <p:nvPr/>
          </p:nvSpPr>
          <p:spPr>
            <a:xfrm>
              <a:off x="0" y="-28575"/>
              <a:ext cx="1254397" cy="486983"/>
            </a:xfrm>
            <a:prstGeom prst="rect">
              <a:avLst/>
            </a:prstGeom>
          </p:spPr>
          <p:txBody>
            <a:bodyPr anchor="ctr" rtlCol="false" tIns="159759" lIns="159759" bIns="159759" rIns="159759"/>
            <a:lstStyle/>
            <a:p>
              <a:pPr algn="ctr">
                <a:lnSpc>
                  <a:spcPts val="2376"/>
                </a:lnSpc>
              </a:pPr>
            </a:p>
          </p:txBody>
        </p:sp>
      </p:grpSp>
      <p:grpSp>
        <p:nvGrpSpPr>
          <p:cNvPr name="Group 47" id="47"/>
          <p:cNvGrpSpPr/>
          <p:nvPr/>
        </p:nvGrpSpPr>
        <p:grpSpPr>
          <a:xfrm rot="0">
            <a:off x="9992999" y="5874238"/>
            <a:ext cx="7121552" cy="674614"/>
            <a:chOff x="0" y="0"/>
            <a:chExt cx="1149700" cy="108909"/>
          </a:xfrm>
        </p:grpSpPr>
        <p:sp>
          <p:nvSpPr>
            <p:cNvPr name="Freeform 48" id="48"/>
            <p:cNvSpPr/>
            <p:nvPr/>
          </p:nvSpPr>
          <p:spPr>
            <a:xfrm flipH="false" flipV="false" rot="0">
              <a:off x="0" y="0"/>
              <a:ext cx="1149700" cy="108909"/>
            </a:xfrm>
            <a:custGeom>
              <a:avLst/>
              <a:gdLst/>
              <a:ahLst/>
              <a:cxnLst/>
              <a:rect r="r" b="b" t="t" l="l"/>
              <a:pathLst>
                <a:path h="108909" w="1149700">
                  <a:moveTo>
                    <a:pt x="10871" y="0"/>
                  </a:moveTo>
                  <a:lnTo>
                    <a:pt x="1138829" y="0"/>
                  </a:lnTo>
                  <a:cubicBezTo>
                    <a:pt x="1144833" y="0"/>
                    <a:pt x="1149700" y="4867"/>
                    <a:pt x="1149700" y="10871"/>
                  </a:cubicBezTo>
                  <a:lnTo>
                    <a:pt x="1149700" y="98038"/>
                  </a:lnTo>
                  <a:cubicBezTo>
                    <a:pt x="1149700" y="100921"/>
                    <a:pt x="1148555" y="103687"/>
                    <a:pt x="1146516" y="105725"/>
                  </a:cubicBezTo>
                  <a:cubicBezTo>
                    <a:pt x="1144477" y="107764"/>
                    <a:pt x="1141712" y="108909"/>
                    <a:pt x="1138829" y="108909"/>
                  </a:cubicBezTo>
                  <a:lnTo>
                    <a:pt x="10871" y="108909"/>
                  </a:lnTo>
                  <a:cubicBezTo>
                    <a:pt x="7988" y="108909"/>
                    <a:pt x="5223" y="107764"/>
                    <a:pt x="3184" y="105725"/>
                  </a:cubicBezTo>
                  <a:cubicBezTo>
                    <a:pt x="1145" y="103687"/>
                    <a:pt x="0" y="100921"/>
                    <a:pt x="0" y="98038"/>
                  </a:cubicBezTo>
                  <a:lnTo>
                    <a:pt x="0" y="10871"/>
                  </a:lnTo>
                  <a:cubicBezTo>
                    <a:pt x="0" y="7988"/>
                    <a:pt x="1145" y="5223"/>
                    <a:pt x="3184" y="3184"/>
                  </a:cubicBezTo>
                  <a:cubicBezTo>
                    <a:pt x="5223" y="1145"/>
                    <a:pt x="7988" y="0"/>
                    <a:pt x="10871" y="0"/>
                  </a:cubicBezTo>
                  <a:close/>
                </a:path>
              </a:pathLst>
            </a:custGeom>
            <a:ln cap="sq">
              <a:noFill/>
              <a:prstDash val="solid"/>
              <a:miter/>
            </a:ln>
          </p:spPr>
        </p:sp>
        <p:sp>
          <p:nvSpPr>
            <p:cNvPr name="TextBox 49" id="49"/>
            <p:cNvSpPr txBox="true"/>
            <p:nvPr/>
          </p:nvSpPr>
          <p:spPr>
            <a:xfrm>
              <a:off x="0" y="-47625"/>
              <a:ext cx="1149700" cy="156534"/>
            </a:xfrm>
            <a:prstGeom prst="rect">
              <a:avLst/>
            </a:prstGeom>
          </p:spPr>
          <p:txBody>
            <a:bodyPr anchor="ctr" rtlCol="false" tIns="160012" lIns="160012" bIns="160012" rIns="160012"/>
            <a:lstStyle/>
            <a:p>
              <a:pPr algn="l">
                <a:lnSpc>
                  <a:spcPts val="2939"/>
                </a:lnSpc>
              </a:pPr>
              <a:r>
                <a:rPr lang="en-US" sz="2099" b="true">
                  <a:solidFill>
                    <a:srgbClr val="FFCE45"/>
                  </a:solidFill>
                  <a:latin typeface="Open Sauce Bold"/>
                  <a:ea typeface="Open Sauce Bold"/>
                  <a:cs typeface="Open Sauce Bold"/>
                  <a:sym typeface="Open Sauce Bold"/>
                </a:rPr>
                <a:t>Stakeholder Engagement &amp; Collaboration</a:t>
              </a:r>
            </a:p>
          </p:txBody>
        </p:sp>
      </p:grpSp>
      <p:sp>
        <p:nvSpPr>
          <p:cNvPr name="TextBox 50" id="50"/>
          <p:cNvSpPr txBox="true"/>
          <p:nvPr/>
        </p:nvSpPr>
        <p:spPr>
          <a:xfrm rot="0">
            <a:off x="10103101" y="6469985"/>
            <a:ext cx="7156199"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Strategic Partnership</a:t>
            </a:r>
            <a:r>
              <a:rPr lang="en-US" sz="2100">
                <a:solidFill>
                  <a:srgbClr val="FFFFFF"/>
                </a:solidFill>
                <a:latin typeface="Open Sans 2"/>
                <a:ea typeface="Open Sans 2"/>
                <a:cs typeface="Open Sans 2"/>
                <a:sym typeface="Open Sans 2"/>
              </a:rPr>
              <a:t> - Build partnerships with local and international organisations and business.</a:t>
            </a:r>
          </a:p>
        </p:txBody>
      </p:sp>
      <p:sp>
        <p:nvSpPr>
          <p:cNvPr name="TextBox 51" id="51"/>
          <p:cNvSpPr txBox="true"/>
          <p:nvPr/>
        </p:nvSpPr>
        <p:spPr>
          <a:xfrm rot="0">
            <a:off x="10103101" y="7250810"/>
            <a:ext cx="7442406"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Public Awareness</a:t>
            </a:r>
            <a:r>
              <a:rPr lang="en-US" b="true" sz="2100">
                <a:solidFill>
                  <a:srgbClr val="E0C85A"/>
                </a:solidFill>
                <a:latin typeface="Open Sans 2 Bold"/>
                <a:ea typeface="Open Sans 2 Bold"/>
                <a:cs typeface="Open Sans 2 Bold"/>
                <a:sym typeface="Open Sans 2 Bold"/>
              </a:rPr>
              <a:t> </a:t>
            </a:r>
            <a:r>
              <a:rPr lang="en-US" sz="2100">
                <a:solidFill>
                  <a:srgbClr val="FFFFFF"/>
                </a:solidFill>
                <a:latin typeface="Open Sans 2"/>
                <a:ea typeface="Open Sans 2"/>
                <a:cs typeface="Open Sans 2"/>
                <a:sym typeface="Open Sans 2"/>
              </a:rPr>
              <a:t>- Raise awareness about environmental issues within the broader community.</a:t>
            </a:r>
          </a:p>
        </p:txBody>
      </p:sp>
      <p:grpSp>
        <p:nvGrpSpPr>
          <p:cNvPr name="Group 52" id="52"/>
          <p:cNvGrpSpPr/>
          <p:nvPr/>
        </p:nvGrpSpPr>
        <p:grpSpPr>
          <a:xfrm rot="0">
            <a:off x="10406162" y="2785137"/>
            <a:ext cx="7391510" cy="2984326"/>
            <a:chOff x="0" y="0"/>
            <a:chExt cx="1195168" cy="482550"/>
          </a:xfrm>
        </p:grpSpPr>
        <p:sp>
          <p:nvSpPr>
            <p:cNvPr name="Freeform 53" id="53"/>
            <p:cNvSpPr/>
            <p:nvPr/>
          </p:nvSpPr>
          <p:spPr>
            <a:xfrm flipH="false" flipV="false" rot="0">
              <a:off x="0" y="0"/>
              <a:ext cx="1195168" cy="482550"/>
            </a:xfrm>
            <a:custGeom>
              <a:avLst/>
              <a:gdLst/>
              <a:ahLst/>
              <a:cxnLst/>
              <a:rect r="r" b="b" t="t" l="l"/>
              <a:pathLst>
                <a:path h="482550" w="1195168">
                  <a:moveTo>
                    <a:pt x="14664" y="0"/>
                  </a:moveTo>
                  <a:lnTo>
                    <a:pt x="1180505" y="0"/>
                  </a:lnTo>
                  <a:cubicBezTo>
                    <a:pt x="1188603" y="0"/>
                    <a:pt x="1195168" y="6565"/>
                    <a:pt x="1195168" y="14664"/>
                  </a:cubicBezTo>
                  <a:lnTo>
                    <a:pt x="1195168" y="467886"/>
                  </a:lnTo>
                  <a:cubicBezTo>
                    <a:pt x="1195168" y="475985"/>
                    <a:pt x="1188603" y="482550"/>
                    <a:pt x="1180505" y="482550"/>
                  </a:cubicBezTo>
                  <a:lnTo>
                    <a:pt x="14664" y="482550"/>
                  </a:lnTo>
                  <a:cubicBezTo>
                    <a:pt x="6565" y="482550"/>
                    <a:pt x="0" y="475985"/>
                    <a:pt x="0" y="467886"/>
                  </a:cubicBezTo>
                  <a:lnTo>
                    <a:pt x="0" y="14664"/>
                  </a:lnTo>
                  <a:cubicBezTo>
                    <a:pt x="0" y="6565"/>
                    <a:pt x="6565" y="0"/>
                    <a:pt x="14664" y="0"/>
                  </a:cubicBezTo>
                  <a:close/>
                </a:path>
              </a:pathLst>
            </a:custGeom>
            <a:solidFill>
              <a:srgbClr val="3A777B">
                <a:alpha val="67843"/>
              </a:srgbClr>
            </a:solidFill>
          </p:spPr>
        </p:sp>
        <p:sp>
          <p:nvSpPr>
            <p:cNvPr name="TextBox 54" id="54"/>
            <p:cNvSpPr txBox="true"/>
            <p:nvPr/>
          </p:nvSpPr>
          <p:spPr>
            <a:xfrm>
              <a:off x="0" y="-28575"/>
              <a:ext cx="1195168" cy="511125"/>
            </a:xfrm>
            <a:prstGeom prst="rect">
              <a:avLst/>
            </a:prstGeom>
          </p:spPr>
          <p:txBody>
            <a:bodyPr anchor="ctr" rtlCol="false" tIns="159759" lIns="159759" bIns="159759" rIns="159759"/>
            <a:lstStyle/>
            <a:p>
              <a:pPr algn="ctr">
                <a:lnSpc>
                  <a:spcPts val="2376"/>
                </a:lnSpc>
              </a:pPr>
            </a:p>
          </p:txBody>
        </p:sp>
      </p:grpSp>
      <p:sp>
        <p:nvSpPr>
          <p:cNvPr name="TextBox 55" id="55"/>
          <p:cNvSpPr txBox="true"/>
          <p:nvPr/>
        </p:nvSpPr>
        <p:spPr>
          <a:xfrm rot="0">
            <a:off x="10639086" y="3367909"/>
            <a:ext cx="6620214" cy="727710"/>
          </a:xfrm>
          <a:prstGeom prst="rect">
            <a:avLst/>
          </a:prstGeom>
        </p:spPr>
        <p:txBody>
          <a:bodyPr anchor="t" rtlCol="false" tIns="0" lIns="0" bIns="0" rIns="0">
            <a:spAutoFit/>
          </a:bodyPr>
          <a:lstStyle/>
          <a:p>
            <a:pPr algn="just">
              <a:lnSpc>
                <a:spcPts val="2940"/>
              </a:lnSpc>
              <a:spcBef>
                <a:spcPct val="0"/>
              </a:spcBef>
            </a:pPr>
            <a:r>
              <a:rPr lang="en-US" b="true" sz="2100">
                <a:solidFill>
                  <a:srgbClr val="FFFFFF"/>
                </a:solidFill>
                <a:latin typeface="Open Sans 2 Bold"/>
                <a:ea typeface="Open Sans 2 Bold"/>
                <a:cs typeface="Open Sans 2 Bold"/>
                <a:sym typeface="Open Sans 2 Bold"/>
              </a:rPr>
              <a:t>Performance Indicators</a:t>
            </a:r>
            <a:r>
              <a:rPr lang="en-US" sz="2100">
                <a:solidFill>
                  <a:srgbClr val="FFFFFF"/>
                </a:solidFill>
                <a:latin typeface="Open Sans 2"/>
                <a:ea typeface="Open Sans 2"/>
                <a:cs typeface="Open Sans 2"/>
                <a:sym typeface="Open Sans 2"/>
              </a:rPr>
              <a:t> - Develop clear metrics to track progress.</a:t>
            </a:r>
          </a:p>
        </p:txBody>
      </p:sp>
      <p:grpSp>
        <p:nvGrpSpPr>
          <p:cNvPr name="Group 56" id="56"/>
          <p:cNvGrpSpPr/>
          <p:nvPr/>
        </p:nvGrpSpPr>
        <p:grpSpPr>
          <a:xfrm rot="0">
            <a:off x="10499731" y="2718078"/>
            <a:ext cx="5250749" cy="687930"/>
            <a:chOff x="0" y="0"/>
            <a:chExt cx="847678" cy="111059"/>
          </a:xfrm>
        </p:grpSpPr>
        <p:sp>
          <p:nvSpPr>
            <p:cNvPr name="Freeform 57" id="57"/>
            <p:cNvSpPr/>
            <p:nvPr/>
          </p:nvSpPr>
          <p:spPr>
            <a:xfrm flipH="false" flipV="false" rot="0">
              <a:off x="0" y="0"/>
              <a:ext cx="847678" cy="111059"/>
            </a:xfrm>
            <a:custGeom>
              <a:avLst/>
              <a:gdLst/>
              <a:ahLst/>
              <a:cxnLst/>
              <a:rect r="r" b="b" t="t" l="l"/>
              <a:pathLst>
                <a:path h="111059" w="847678">
                  <a:moveTo>
                    <a:pt x="14744" y="0"/>
                  </a:moveTo>
                  <a:lnTo>
                    <a:pt x="832934" y="0"/>
                  </a:lnTo>
                  <a:cubicBezTo>
                    <a:pt x="841077" y="0"/>
                    <a:pt x="847678" y="6601"/>
                    <a:pt x="847678" y="14744"/>
                  </a:cubicBezTo>
                  <a:lnTo>
                    <a:pt x="847678" y="96315"/>
                  </a:lnTo>
                  <a:cubicBezTo>
                    <a:pt x="847678" y="104458"/>
                    <a:pt x="841077" y="111059"/>
                    <a:pt x="832934" y="111059"/>
                  </a:cubicBezTo>
                  <a:lnTo>
                    <a:pt x="14744" y="111059"/>
                  </a:lnTo>
                  <a:cubicBezTo>
                    <a:pt x="6601" y="111059"/>
                    <a:pt x="0" y="104458"/>
                    <a:pt x="0" y="96315"/>
                  </a:cubicBezTo>
                  <a:lnTo>
                    <a:pt x="0" y="14744"/>
                  </a:lnTo>
                  <a:cubicBezTo>
                    <a:pt x="0" y="6601"/>
                    <a:pt x="6601" y="0"/>
                    <a:pt x="14744" y="0"/>
                  </a:cubicBezTo>
                  <a:close/>
                </a:path>
              </a:pathLst>
            </a:custGeom>
            <a:ln cap="sq">
              <a:noFill/>
              <a:prstDash val="solid"/>
              <a:miter/>
            </a:ln>
          </p:spPr>
        </p:sp>
        <p:sp>
          <p:nvSpPr>
            <p:cNvPr name="TextBox 58" id="58"/>
            <p:cNvSpPr txBox="true"/>
            <p:nvPr/>
          </p:nvSpPr>
          <p:spPr>
            <a:xfrm>
              <a:off x="0" y="-47625"/>
              <a:ext cx="847678" cy="158684"/>
            </a:xfrm>
            <a:prstGeom prst="rect">
              <a:avLst/>
            </a:prstGeom>
          </p:spPr>
          <p:txBody>
            <a:bodyPr anchor="ctr" rtlCol="false" tIns="160012" lIns="160012" bIns="160012" rIns="160012"/>
            <a:lstStyle/>
            <a:p>
              <a:pPr algn="l">
                <a:lnSpc>
                  <a:spcPts val="2939"/>
                </a:lnSpc>
              </a:pPr>
              <a:r>
                <a:rPr lang="en-US" sz="2099" b="true">
                  <a:solidFill>
                    <a:srgbClr val="FFCE45"/>
                  </a:solidFill>
                  <a:latin typeface="Open Sauce Bold"/>
                  <a:ea typeface="Open Sauce Bold"/>
                  <a:cs typeface="Open Sauce Bold"/>
                  <a:sym typeface="Open Sauce Bold"/>
                </a:rPr>
                <a:t>Monitoring &amp; Evaluation</a:t>
              </a:r>
            </a:p>
          </p:txBody>
        </p:sp>
      </p:grpSp>
      <p:sp>
        <p:nvSpPr>
          <p:cNvPr name="TextBox 59" id="59"/>
          <p:cNvSpPr txBox="true"/>
          <p:nvPr/>
        </p:nvSpPr>
        <p:spPr>
          <a:xfrm rot="0">
            <a:off x="10639086" y="4155320"/>
            <a:ext cx="6620214"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Feedback Mechanism</a:t>
            </a:r>
            <a:r>
              <a:rPr lang="en-US" sz="2100">
                <a:solidFill>
                  <a:srgbClr val="FFFFFF"/>
                </a:solidFill>
                <a:latin typeface="Open Sans 2"/>
                <a:ea typeface="Open Sans 2"/>
                <a:cs typeface="Open Sans 2"/>
                <a:sym typeface="Open Sans 2"/>
              </a:rPr>
              <a:t> - Establish systems for gathering feedback from stakeholders.</a:t>
            </a:r>
          </a:p>
        </p:txBody>
      </p:sp>
      <p:sp>
        <p:nvSpPr>
          <p:cNvPr name="TextBox 60" id="60"/>
          <p:cNvSpPr txBox="true"/>
          <p:nvPr/>
        </p:nvSpPr>
        <p:spPr>
          <a:xfrm rot="0">
            <a:off x="10639086" y="4940180"/>
            <a:ext cx="6620214"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Annual Reviews</a:t>
            </a:r>
            <a:r>
              <a:rPr lang="en-US" sz="2100">
                <a:solidFill>
                  <a:srgbClr val="FFFFFF"/>
                </a:solidFill>
                <a:latin typeface="Open Sans 2"/>
                <a:ea typeface="Open Sans 2"/>
                <a:cs typeface="Open Sans 2"/>
                <a:sym typeface="Open Sans 2"/>
              </a:rPr>
              <a:t> - Conduct annual reviews of the strategic plan.</a:t>
            </a:r>
          </a:p>
        </p:txBody>
      </p:sp>
      <p:sp>
        <p:nvSpPr>
          <p:cNvPr name="TextBox 61" id="61"/>
          <p:cNvSpPr txBox="true"/>
          <p:nvPr/>
        </p:nvSpPr>
        <p:spPr>
          <a:xfrm rot="0">
            <a:off x="10103101" y="7978520"/>
            <a:ext cx="7570195"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Involvement</a:t>
            </a:r>
            <a:r>
              <a:rPr lang="en-US" sz="2100">
                <a:solidFill>
                  <a:srgbClr val="E0C85A"/>
                </a:solidFill>
                <a:latin typeface="Open Sans 2"/>
                <a:ea typeface="Open Sans 2"/>
                <a:cs typeface="Open Sans 2"/>
                <a:sym typeface="Open Sans 2"/>
              </a:rPr>
              <a:t> </a:t>
            </a:r>
            <a:r>
              <a:rPr lang="en-US" sz="2100">
                <a:solidFill>
                  <a:srgbClr val="FFFFFF"/>
                </a:solidFill>
                <a:latin typeface="Open Sans 2"/>
                <a:ea typeface="Open Sans 2"/>
                <a:cs typeface="Open Sans 2"/>
                <a:sym typeface="Open Sans 2"/>
              </a:rPr>
              <a:t>- Encourage parents and community to participate in environmental education initiatives.</a:t>
            </a:r>
          </a:p>
        </p:txBody>
      </p:sp>
      <p:sp>
        <p:nvSpPr>
          <p:cNvPr name="TextBox 62" id="62"/>
          <p:cNvSpPr txBox="true"/>
          <p:nvPr/>
        </p:nvSpPr>
        <p:spPr>
          <a:xfrm rot="0">
            <a:off x="-43803" y="1681844"/>
            <a:ext cx="8461947"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CROSS-CUTTING ENABLERS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DAGwBtudM6Y</dc:identifier>
  <dcterms:modified xsi:type="dcterms:W3CDTF">2011-08-01T06:04:30Z</dcterms:modified>
  <cp:revision>1</cp:revision>
  <dc:title>Greening Education Plan (English)</dc:title>
</cp:coreProperties>
</file>