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8288000" cy="10287000"/>
  <p:notesSz cx="6858000" cy="9144000"/>
  <p:embeddedFontLst>
    <p:embeddedFont>
      <p:font typeface="Open Sans 2 Bold" charset="1" panose="00000000000000000000"/>
      <p:regular r:id="rId28"/>
    </p:embeddedFont>
    <p:embeddedFont>
      <p:font typeface="Open Sans 2" charset="1" panose="00000000000000000000"/>
      <p:regular r:id="rId29"/>
    </p:embeddedFont>
    <p:embeddedFont>
      <p:font typeface="Lilita One" charset="1" panose="02000000000000000000"/>
      <p:regular r:id="rId30"/>
    </p:embeddedFont>
    <p:embeddedFont>
      <p:font typeface="Open Sans 1 Bold" charset="1" panose="020B0806030504020204"/>
      <p:regular r:id="rId31"/>
    </p:embeddedFont>
    <p:embeddedFont>
      <p:font typeface="Open Sans 1 Italics" charset="1" panose="020B0606030504020204"/>
      <p:regular r:id="rId32"/>
    </p:embeddedFont>
    <p:embeddedFont>
      <p:font typeface="Rumble Brave Script" charset="1" panose="02000505060000090004"/>
      <p:regular r:id="rId33"/>
    </p:embeddedFont>
    <p:embeddedFont>
      <p:font typeface="Canva Sans Bold" charset="1" panose="020B0803030501040103"/>
      <p:regular r:id="rId34"/>
    </p:embeddedFont>
    <p:embeddedFont>
      <p:font typeface="Neue Montreal Bold" charset="1" panose="00000400000000000000"/>
      <p:regular r:id="rId35"/>
    </p:embeddedFont>
    <p:embeddedFont>
      <p:font typeface="Open Sans 1" charset="1" panose="020B0606030504020204"/>
      <p:regular r:id="rId36"/>
    </p:embeddedFont>
    <p:embeddedFont>
      <p:font typeface="Open Sauce Bold" charset="1" panose="00000800000000000000"/>
      <p:regular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jpeg" Type="http://schemas.openxmlformats.org/officeDocument/2006/relationships/image"/><Relationship Id="rId4" Target="https://www.canva.com/design/DAGwBtudM6Y/SC3W-NNNQArPw_-O5UGt2w/edit" TargetMode="External" Type="http://schemas.openxmlformats.org/officeDocument/2006/relationships/hyperlink"/><Relationship Id="rId5" Target="../media/image3.jpeg" Type="http://schemas.openxmlformats.org/officeDocument/2006/relationships/image"/><Relationship Id="rId6" Target="../media/image4.jpeg" Type="http://schemas.openxmlformats.org/officeDocument/2006/relationships/image"/><Relationship Id="rId7" Target="../media/image5.png" Type="http://schemas.openxmlformats.org/officeDocument/2006/relationships/image"/><Relationship Id="rId8" Target="../media/image6.png" Type="http://schemas.openxmlformats.org/officeDocument/2006/relationships/image"/><Relationship Id="rId9" Target="../media/image7.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8.png" Type="http://schemas.openxmlformats.org/officeDocument/2006/relationships/image"/><Relationship Id="rId3" Target="../media/image10.pn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36.png" Type="http://schemas.openxmlformats.org/officeDocument/2006/relationships/image"/><Relationship Id="rId7" Target="../media/image37.svg" Type="http://schemas.openxmlformats.org/officeDocument/2006/relationships/image"/><Relationship Id="rId8" Target="../media/image49.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svg" Type="http://schemas.openxmlformats.org/officeDocument/2006/relationships/image"/><Relationship Id="rId2" Target="../media/image50.png" Type="http://schemas.openxmlformats.org/officeDocument/2006/relationships/image"/><Relationship Id="rId3" Target="../media/image11.pn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4.jpeg" Type="http://schemas.openxmlformats.org/officeDocument/2006/relationships/image"/><Relationship Id="rId7" Target="../media/image51.jpeg" Type="http://schemas.openxmlformats.org/officeDocument/2006/relationships/image"/><Relationship Id="rId8" Target="../media/image52.jpeg" Type="http://schemas.openxmlformats.org/officeDocument/2006/relationships/image"/><Relationship Id="rId9" Target="../media/image6.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53.jpeg" Type="http://schemas.openxmlformats.org/officeDocument/2006/relationships/image"/><Relationship Id="rId9" Target="../media/image54.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8.png" Type="http://schemas.openxmlformats.org/officeDocument/2006/relationships/image"/><Relationship Id="rId11" Target="../media/image59.jpeg" Type="http://schemas.openxmlformats.org/officeDocument/2006/relationships/image"/><Relationship Id="rId2" Target="../media/image55.jpeg" Type="http://schemas.openxmlformats.org/officeDocument/2006/relationships/image"/><Relationship Id="rId3" Target="../media/image11.pn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56.jpeg" Type="http://schemas.openxmlformats.org/officeDocument/2006/relationships/image"/><Relationship Id="rId9" Target="../media/image57.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0.jpeg" Type="http://schemas.openxmlformats.org/officeDocument/2006/relationships/image"/><Relationship Id="rId3" Target="../media/image36.png" Type="http://schemas.openxmlformats.org/officeDocument/2006/relationships/image"/><Relationship Id="rId4" Target="../media/image37.svg" Type="http://schemas.openxmlformats.org/officeDocument/2006/relationships/image"/><Relationship Id="rId5" Target="../media/image61.jpeg" Type="http://schemas.openxmlformats.org/officeDocument/2006/relationships/image"/><Relationship Id="rId6" Target="../media/image62.jpeg" Type="http://schemas.openxmlformats.org/officeDocument/2006/relationships/image"/><Relationship Id="rId7" Target="../media/image63.jpeg" Type="http://schemas.openxmlformats.org/officeDocument/2006/relationships/image"/><Relationship Id="rId8" Target="../media/image6.png" Type="http://schemas.openxmlformats.org/officeDocument/2006/relationships/image"/><Relationship Id="rId9" Target="../media/image7.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5.jpeg" Type="http://schemas.openxmlformats.org/officeDocument/2006/relationships/image"/><Relationship Id="rId11" Target="../media/image66.jpeg" Type="http://schemas.openxmlformats.org/officeDocument/2006/relationships/image"/><Relationship Id="rId12" Target="../media/image67.png" Type="http://schemas.openxmlformats.org/officeDocument/2006/relationships/image"/><Relationship Id="rId2" Target="../media/image10.png" Type="http://schemas.openxmlformats.org/officeDocument/2006/relationships/image"/><Relationship Id="rId3" Target="../media/image11.pn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 Id="rId8" Target="../media/image41.jpeg" Type="http://schemas.openxmlformats.org/officeDocument/2006/relationships/image"/><Relationship Id="rId9" Target="../media/image64.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68.jpe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36.png" Type="http://schemas.openxmlformats.org/officeDocument/2006/relationships/image"/><Relationship Id="rId4" Target="../media/image37.svg" Type="http://schemas.openxmlformats.org/officeDocument/2006/relationships/image"/><Relationship Id="rId5" Target="../media/image10.pn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36.png" Type="http://schemas.openxmlformats.org/officeDocument/2006/relationships/image"/><Relationship Id="rId7" Target="../media/image37.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66.jpeg" Type="http://schemas.openxmlformats.org/officeDocument/2006/relationships/image"/><Relationship Id="rId4" Target="../media/image11.png" Type="http://schemas.openxmlformats.org/officeDocument/2006/relationships/image"/><Relationship Id="rId5" Target="../media/image36.png" Type="http://schemas.openxmlformats.org/officeDocument/2006/relationships/image"/><Relationship Id="rId6" Target="../media/image37.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6.svg" Type="http://schemas.openxmlformats.org/officeDocument/2006/relationships/image"/><Relationship Id="rId11" Target="../media/image17.png" Type="http://schemas.openxmlformats.org/officeDocument/2006/relationships/image"/><Relationship Id="rId12" Target="../media/image18.svg" Type="http://schemas.openxmlformats.org/officeDocument/2006/relationships/image"/><Relationship Id="rId13" Target="../media/image19.png" Type="http://schemas.openxmlformats.org/officeDocument/2006/relationships/image"/><Relationship Id="rId14" Target="../media/image20.svg" Type="http://schemas.openxmlformats.org/officeDocument/2006/relationships/image"/><Relationship Id="rId15" Target="../media/image21.png" Type="http://schemas.openxmlformats.org/officeDocument/2006/relationships/image"/><Relationship Id="rId16" Target="../media/image22.svg" Type="http://schemas.openxmlformats.org/officeDocument/2006/relationships/image"/><Relationship Id="rId17" Target="../media/image23.png" Type="http://schemas.openxmlformats.org/officeDocument/2006/relationships/image"/><Relationship Id="rId18" Target="../media/image24.svg" Type="http://schemas.openxmlformats.org/officeDocument/2006/relationships/image"/><Relationship Id="rId19" Target="../media/image25.png" Type="http://schemas.openxmlformats.org/officeDocument/2006/relationships/image"/><Relationship Id="rId2" Target="../media/image8.png" Type="http://schemas.openxmlformats.org/officeDocument/2006/relationships/image"/><Relationship Id="rId20" Target="../media/image26.svg" Type="http://schemas.openxmlformats.org/officeDocument/2006/relationships/image"/><Relationship Id="rId21" Target="../media/image27.png" Type="http://schemas.openxmlformats.org/officeDocument/2006/relationships/image"/><Relationship Id="rId22" Target="../media/image28.svg" Type="http://schemas.openxmlformats.org/officeDocument/2006/relationships/image"/><Relationship Id="rId23" Target="../media/image6.png" Type="http://schemas.openxmlformats.org/officeDocument/2006/relationships/image"/><Relationship Id="rId24" Target="../media/image7.svg" Type="http://schemas.openxmlformats.org/officeDocument/2006/relationships/image"/><Relationship Id="rId3" Target="../media/image9.svg" Type="http://schemas.openxmlformats.org/officeDocument/2006/relationships/image"/><Relationship Id="rId4" Target="../media/image10.png" Type="http://schemas.openxmlformats.org/officeDocument/2006/relationships/image"/><Relationship Id="rId5" Target="../media/image11.png" Type="http://schemas.openxmlformats.org/officeDocument/2006/relationships/image"/><Relationship Id="rId6" Target="../media/image12.png" Type="http://schemas.openxmlformats.org/officeDocument/2006/relationships/image"/><Relationship Id="rId7" Target="../media/image13.png" Type="http://schemas.openxmlformats.org/officeDocument/2006/relationships/image"/><Relationship Id="rId8" Target="../media/image14.svg" Type="http://schemas.openxmlformats.org/officeDocument/2006/relationships/image"/><Relationship Id="rId9" Target="../media/image15.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9.jpeg" Type="http://schemas.openxmlformats.org/officeDocument/2006/relationships/image"/><Relationship Id="rId3" Target="../media/image11.pn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48.pn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0.png" Type="http://schemas.openxmlformats.org/officeDocument/2006/relationships/image"/><Relationship Id="rId3" Target="../media/image11.png" Type="http://schemas.openxmlformats.org/officeDocument/2006/relationships/image"/><Relationship Id="rId4" Target="../media/image36.png" Type="http://schemas.openxmlformats.org/officeDocument/2006/relationships/image"/><Relationship Id="rId5" Target="../media/image37.svg" Type="http://schemas.openxmlformats.org/officeDocument/2006/relationships/image"/><Relationship Id="rId6" Target="../media/image6.png" Type="http://schemas.openxmlformats.org/officeDocument/2006/relationships/image"/><Relationship Id="rId7" Target="../media/image7.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71.png" Type="http://schemas.openxmlformats.org/officeDocument/2006/relationships/image"/><Relationship Id="rId5" Target="../media/image72.png" Type="http://schemas.openxmlformats.org/officeDocument/2006/relationships/image"/><Relationship Id="rId6" Target="../media/image73.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5.png" Type="http://schemas.openxmlformats.org/officeDocument/2006/relationships/image"/><Relationship Id="rId11" Target="../media/image6.png" Type="http://schemas.openxmlformats.org/officeDocument/2006/relationships/image"/><Relationship Id="rId12" Target="../media/image7.svg" Type="http://schemas.openxmlformats.org/officeDocument/2006/relationships/image"/><Relationship Id="rId13" Target="../media/image36.png" Type="http://schemas.openxmlformats.org/officeDocument/2006/relationships/image"/><Relationship Id="rId14" Target="../media/image37.svg" Type="http://schemas.openxmlformats.org/officeDocument/2006/relationships/image"/><Relationship Id="rId2" Target="../media/image11.png" Type="http://schemas.openxmlformats.org/officeDocument/2006/relationships/image"/><Relationship Id="rId3" Target="../media/image29.png" Type="http://schemas.openxmlformats.org/officeDocument/2006/relationships/image"/><Relationship Id="rId4" Target="../media/image30.svg" Type="http://schemas.openxmlformats.org/officeDocument/2006/relationships/image"/><Relationship Id="rId5" Target="../media/image31.png" Type="http://schemas.openxmlformats.org/officeDocument/2006/relationships/image"/><Relationship Id="rId6" Target="../media/image32.svg" Type="http://schemas.openxmlformats.org/officeDocument/2006/relationships/image"/><Relationship Id="rId7" Target="../media/image10.png" Type="http://schemas.openxmlformats.org/officeDocument/2006/relationships/image"/><Relationship Id="rId8" Target="../media/image33.png" Type="http://schemas.openxmlformats.org/officeDocument/2006/relationships/image"/><Relationship Id="rId9" Target="../media/image34.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36.png" Type="http://schemas.openxmlformats.org/officeDocument/2006/relationships/image"/><Relationship Id="rId7" Target="../media/image37.svg" Type="http://schemas.openxmlformats.org/officeDocument/2006/relationships/image"/><Relationship Id="rId8" Target="../media/image38.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36.png" Type="http://schemas.openxmlformats.org/officeDocument/2006/relationships/image"/><Relationship Id="rId7" Target="../media/image37.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6.png" Type="http://schemas.openxmlformats.org/officeDocument/2006/relationships/image"/><Relationship Id="rId5" Target="../media/image7.svg" Type="http://schemas.openxmlformats.org/officeDocument/2006/relationships/image"/><Relationship Id="rId6" Target="../media/image39.png" Type="http://schemas.openxmlformats.org/officeDocument/2006/relationships/image"/><Relationship Id="rId7" Target="../media/image36.png" Type="http://schemas.openxmlformats.org/officeDocument/2006/relationships/image"/><Relationship Id="rId8" Target="../media/image37.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2.png" Type="http://schemas.openxmlformats.org/officeDocument/2006/relationships/image"/><Relationship Id="rId2" Target="../media/image40.jpeg" Type="http://schemas.openxmlformats.org/officeDocument/2006/relationships/image"/><Relationship Id="rId3" Target="../media/image10.png" Type="http://schemas.openxmlformats.org/officeDocument/2006/relationships/image"/><Relationship Id="rId4" Target="../media/image11.png" Type="http://schemas.openxmlformats.org/officeDocument/2006/relationships/image"/><Relationship Id="rId5" Target="../media/image36.png" Type="http://schemas.openxmlformats.org/officeDocument/2006/relationships/image"/><Relationship Id="rId6" Target="../media/image37.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41.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png" Type="http://schemas.openxmlformats.org/officeDocument/2006/relationships/image"/><Relationship Id="rId12" Target="../media/image14.svg" Type="http://schemas.openxmlformats.org/officeDocument/2006/relationships/image"/><Relationship Id="rId13" Target="../media/image23.png" Type="http://schemas.openxmlformats.org/officeDocument/2006/relationships/image"/><Relationship Id="rId14" Target="../media/image24.svg" Type="http://schemas.openxmlformats.org/officeDocument/2006/relationships/image"/><Relationship Id="rId15" Target="../media/image15.png" Type="http://schemas.openxmlformats.org/officeDocument/2006/relationships/image"/><Relationship Id="rId16" Target="../media/image16.svg" Type="http://schemas.openxmlformats.org/officeDocument/2006/relationships/image"/><Relationship Id="rId17" Target="../media/image17.png" Type="http://schemas.openxmlformats.org/officeDocument/2006/relationships/image"/><Relationship Id="rId18" Target="../media/image18.svg" Type="http://schemas.openxmlformats.org/officeDocument/2006/relationships/image"/><Relationship Id="rId19" Target="../media/image25.png" Type="http://schemas.openxmlformats.org/officeDocument/2006/relationships/image"/><Relationship Id="rId2" Target="../media/image10.png" Type="http://schemas.openxmlformats.org/officeDocument/2006/relationships/image"/><Relationship Id="rId20" Target="../media/image26.svg" Type="http://schemas.openxmlformats.org/officeDocument/2006/relationships/image"/><Relationship Id="rId21" Target="../media/image27.png" Type="http://schemas.openxmlformats.org/officeDocument/2006/relationships/image"/><Relationship Id="rId22" Target="../media/image28.svg" Type="http://schemas.openxmlformats.org/officeDocument/2006/relationships/image"/><Relationship Id="rId23" Target="../media/image6.png" Type="http://schemas.openxmlformats.org/officeDocument/2006/relationships/image"/><Relationship Id="rId24" Target="../media/image7.svg" Type="http://schemas.openxmlformats.org/officeDocument/2006/relationships/image"/><Relationship Id="rId25" Target="../media/image36.png" Type="http://schemas.openxmlformats.org/officeDocument/2006/relationships/image"/><Relationship Id="rId26" Target="../media/image37.svg" Type="http://schemas.openxmlformats.org/officeDocument/2006/relationships/image"/><Relationship Id="rId3" Target="../media/image8.png" Type="http://schemas.openxmlformats.org/officeDocument/2006/relationships/image"/><Relationship Id="rId4" Target="../media/image9.svg" Type="http://schemas.openxmlformats.org/officeDocument/2006/relationships/image"/><Relationship Id="rId5" Target="../media/image43.png" Type="http://schemas.openxmlformats.org/officeDocument/2006/relationships/image"/><Relationship Id="rId6" Target="../media/image19.png" Type="http://schemas.openxmlformats.org/officeDocument/2006/relationships/image"/><Relationship Id="rId7" Target="../media/image20.svg" Type="http://schemas.openxmlformats.org/officeDocument/2006/relationships/image"/><Relationship Id="rId8" Target="../media/image21.png" Type="http://schemas.openxmlformats.org/officeDocument/2006/relationships/image"/><Relationship Id="rId9" Target="../media/image22.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svg" Type="http://schemas.openxmlformats.org/officeDocument/2006/relationships/image"/><Relationship Id="rId11" Target="../media/image8.png" Type="http://schemas.openxmlformats.org/officeDocument/2006/relationships/image"/><Relationship Id="rId12" Target="../media/image9.svg" Type="http://schemas.openxmlformats.org/officeDocument/2006/relationships/image"/><Relationship Id="rId2" Target="../media/image44.png" Type="http://schemas.openxmlformats.org/officeDocument/2006/relationships/image"/><Relationship Id="rId3" Target="../media/image45.svg" Type="http://schemas.openxmlformats.org/officeDocument/2006/relationships/image"/><Relationship Id="rId4" Target="../media/image46.png" Type="http://schemas.openxmlformats.org/officeDocument/2006/relationships/image"/><Relationship Id="rId5" Target="../media/image47.svg" Type="http://schemas.openxmlformats.org/officeDocument/2006/relationships/image"/><Relationship Id="rId6" Target="../media/image11.png" Type="http://schemas.openxmlformats.org/officeDocument/2006/relationships/image"/><Relationship Id="rId7" Target="../media/image36.png" Type="http://schemas.openxmlformats.org/officeDocument/2006/relationships/image"/><Relationship Id="rId8" Target="../media/image37.svg" Type="http://schemas.openxmlformats.org/officeDocument/2006/relationships/image"/><Relationship Id="rId9" Target="../media/image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5034" t="-28736" r="0" b="-12046"/>
            </a:stretch>
          </a:blipFill>
        </p:spPr>
      </p:sp>
      <p:sp>
        <p:nvSpPr>
          <p:cNvPr name="Freeform 3" id="3">
            <a:hlinkClick r:id="rId4" tooltip="https://www.canva.com/design/DAGwBtudM6Y/SC3W-NNNQArPw_-O5UGt2w/edit"/>
          </p:cNvPr>
          <p:cNvSpPr/>
          <p:nvPr/>
        </p:nvSpPr>
        <p:spPr>
          <a:xfrm flipH="false" flipV="false" rot="0">
            <a:off x="8843567" y="-1999030"/>
            <a:ext cx="9444433" cy="12919443"/>
          </a:xfrm>
          <a:custGeom>
            <a:avLst/>
            <a:gdLst/>
            <a:ahLst/>
            <a:cxnLst/>
            <a:rect r="r" b="b" t="t" l="l"/>
            <a:pathLst>
              <a:path h="12919443" w="9444433">
                <a:moveTo>
                  <a:pt x="0" y="0"/>
                </a:moveTo>
                <a:lnTo>
                  <a:pt x="9444433" y="0"/>
                </a:lnTo>
                <a:lnTo>
                  <a:pt x="9444433" y="12919443"/>
                </a:lnTo>
                <a:lnTo>
                  <a:pt x="0" y="12919443"/>
                </a:lnTo>
                <a:lnTo>
                  <a:pt x="0" y="0"/>
                </a:lnTo>
                <a:close/>
              </a:path>
            </a:pathLst>
          </a:custGeom>
          <a:blipFill>
            <a:blip r:embed="rId3"/>
            <a:stretch>
              <a:fillRect l="-45" t="-2193" r="0" b="-1252"/>
            </a:stretch>
          </a:blipFill>
        </p:spPr>
      </p:sp>
      <p:sp>
        <p:nvSpPr>
          <p:cNvPr name="Freeform 4" id="4"/>
          <p:cNvSpPr/>
          <p:nvPr/>
        </p:nvSpPr>
        <p:spPr>
          <a:xfrm flipH="true" flipV="false" rot="0">
            <a:off x="28583" y="-1810492"/>
            <a:ext cx="8843567" cy="12097492"/>
          </a:xfrm>
          <a:custGeom>
            <a:avLst/>
            <a:gdLst/>
            <a:ahLst/>
            <a:cxnLst/>
            <a:rect r="r" b="b" t="t" l="l"/>
            <a:pathLst>
              <a:path h="12097492" w="8843567">
                <a:moveTo>
                  <a:pt x="8843567" y="0"/>
                </a:moveTo>
                <a:lnTo>
                  <a:pt x="0" y="0"/>
                </a:lnTo>
                <a:lnTo>
                  <a:pt x="0" y="12097492"/>
                </a:lnTo>
                <a:lnTo>
                  <a:pt x="8843567" y="12097492"/>
                </a:lnTo>
                <a:lnTo>
                  <a:pt x="8843567" y="0"/>
                </a:lnTo>
                <a:close/>
              </a:path>
            </a:pathLst>
          </a:custGeom>
          <a:blipFill>
            <a:blip r:embed="rId5"/>
            <a:stretch>
              <a:fillRect l="-45" t="-2193" r="0" b="-1252"/>
            </a:stretch>
          </a:blipFill>
        </p:spPr>
      </p:sp>
      <p:grpSp>
        <p:nvGrpSpPr>
          <p:cNvPr name="Group 5" id="5"/>
          <p:cNvGrpSpPr/>
          <p:nvPr/>
        </p:nvGrpSpPr>
        <p:grpSpPr>
          <a:xfrm rot="5400000">
            <a:off x="-2341752" y="-218728"/>
            <a:ext cx="13584236" cy="6977746"/>
            <a:chOff x="0" y="0"/>
            <a:chExt cx="1366273" cy="701807"/>
          </a:xfrm>
        </p:grpSpPr>
        <p:sp>
          <p:nvSpPr>
            <p:cNvPr name="Freeform 6" id="6"/>
            <p:cNvSpPr/>
            <p:nvPr/>
          </p:nvSpPr>
          <p:spPr>
            <a:xfrm flipH="false" flipV="false" rot="0">
              <a:off x="0" y="0"/>
              <a:ext cx="1366273" cy="701807"/>
            </a:xfrm>
            <a:custGeom>
              <a:avLst/>
              <a:gdLst/>
              <a:ahLst/>
              <a:cxnLst/>
              <a:rect r="r" b="b" t="t" l="l"/>
              <a:pathLst>
                <a:path h="701807" w="1366273">
                  <a:moveTo>
                    <a:pt x="1163073" y="0"/>
                  </a:moveTo>
                  <a:lnTo>
                    <a:pt x="203200" y="0"/>
                  </a:lnTo>
                  <a:lnTo>
                    <a:pt x="0" y="350903"/>
                  </a:lnTo>
                  <a:lnTo>
                    <a:pt x="203200" y="701807"/>
                  </a:lnTo>
                  <a:lnTo>
                    <a:pt x="1163073" y="701807"/>
                  </a:lnTo>
                  <a:lnTo>
                    <a:pt x="1366273" y="350903"/>
                  </a:lnTo>
                  <a:lnTo>
                    <a:pt x="1163073" y="0"/>
                  </a:lnTo>
                  <a:close/>
                </a:path>
              </a:pathLst>
            </a:custGeom>
            <a:solidFill>
              <a:srgbClr val="105751"/>
            </a:solidFill>
          </p:spPr>
        </p:sp>
        <p:sp>
          <p:nvSpPr>
            <p:cNvPr name="TextBox 7" id="7"/>
            <p:cNvSpPr txBox="true"/>
            <p:nvPr/>
          </p:nvSpPr>
          <p:spPr>
            <a:xfrm>
              <a:off x="152400" y="-38100"/>
              <a:ext cx="1061473" cy="739907"/>
            </a:xfrm>
            <a:prstGeom prst="rect">
              <a:avLst/>
            </a:prstGeom>
          </p:spPr>
          <p:txBody>
            <a:bodyPr anchor="ctr" rtlCol="false" tIns="64920" lIns="64920" bIns="64920" rIns="64920"/>
            <a:lstStyle/>
            <a:p>
              <a:pPr algn="ctr">
                <a:lnSpc>
                  <a:spcPts val="2660"/>
                </a:lnSpc>
              </a:pPr>
            </a:p>
          </p:txBody>
        </p:sp>
      </p:grpSp>
      <p:grpSp>
        <p:nvGrpSpPr>
          <p:cNvPr name="Group 8" id="8"/>
          <p:cNvGrpSpPr/>
          <p:nvPr/>
        </p:nvGrpSpPr>
        <p:grpSpPr>
          <a:xfrm rot="5400000">
            <a:off x="-1847124" y="122911"/>
            <a:ext cx="12594980" cy="6491395"/>
            <a:chOff x="0" y="0"/>
            <a:chExt cx="1361686" cy="701807"/>
          </a:xfrm>
        </p:grpSpPr>
        <p:sp>
          <p:nvSpPr>
            <p:cNvPr name="Freeform 9" id="9"/>
            <p:cNvSpPr/>
            <p:nvPr/>
          </p:nvSpPr>
          <p:spPr>
            <a:xfrm flipH="false" flipV="false" rot="0">
              <a:off x="0" y="0"/>
              <a:ext cx="1361686" cy="701807"/>
            </a:xfrm>
            <a:custGeom>
              <a:avLst/>
              <a:gdLst/>
              <a:ahLst/>
              <a:cxnLst/>
              <a:rect r="r" b="b" t="t" l="l"/>
              <a:pathLst>
                <a:path h="701807" w="1361686">
                  <a:moveTo>
                    <a:pt x="1158486" y="0"/>
                  </a:moveTo>
                  <a:lnTo>
                    <a:pt x="203200" y="0"/>
                  </a:lnTo>
                  <a:lnTo>
                    <a:pt x="0" y="350903"/>
                  </a:lnTo>
                  <a:lnTo>
                    <a:pt x="203200" y="701807"/>
                  </a:lnTo>
                  <a:lnTo>
                    <a:pt x="1158486" y="701807"/>
                  </a:lnTo>
                  <a:lnTo>
                    <a:pt x="1361686" y="350903"/>
                  </a:lnTo>
                  <a:lnTo>
                    <a:pt x="1158486" y="0"/>
                  </a:lnTo>
                  <a:close/>
                </a:path>
              </a:pathLst>
            </a:custGeom>
            <a:ln w="38100" cap="sq">
              <a:solidFill>
                <a:srgbClr val="EFF1F3"/>
              </a:solidFill>
              <a:prstDash val="solid"/>
              <a:miter/>
            </a:ln>
          </p:spPr>
        </p:sp>
        <p:sp>
          <p:nvSpPr>
            <p:cNvPr name="TextBox 10" id="10"/>
            <p:cNvSpPr txBox="true"/>
            <p:nvPr/>
          </p:nvSpPr>
          <p:spPr>
            <a:xfrm>
              <a:off x="152400" y="-38100"/>
              <a:ext cx="1056886" cy="739907"/>
            </a:xfrm>
            <a:prstGeom prst="rect">
              <a:avLst/>
            </a:prstGeom>
          </p:spPr>
          <p:txBody>
            <a:bodyPr anchor="ctr" rtlCol="false" tIns="64920" lIns="64920" bIns="64920" rIns="64920"/>
            <a:lstStyle/>
            <a:p>
              <a:pPr algn="ctr">
                <a:lnSpc>
                  <a:spcPts val="2660"/>
                </a:lnSpc>
              </a:pPr>
            </a:p>
          </p:txBody>
        </p:sp>
      </p:grpSp>
      <p:grpSp>
        <p:nvGrpSpPr>
          <p:cNvPr name="Group 11" id="11"/>
          <p:cNvGrpSpPr/>
          <p:nvPr/>
        </p:nvGrpSpPr>
        <p:grpSpPr>
          <a:xfrm rot="0">
            <a:off x="1350245" y="2815127"/>
            <a:ext cx="6200242" cy="6443173"/>
            <a:chOff x="0" y="0"/>
            <a:chExt cx="421955" cy="438488"/>
          </a:xfrm>
        </p:grpSpPr>
        <p:sp>
          <p:nvSpPr>
            <p:cNvPr name="Freeform 12" id="12" descr="Upscale Image"/>
            <p:cNvSpPr/>
            <p:nvPr/>
          </p:nvSpPr>
          <p:spPr>
            <a:xfrm flipH="false" flipV="false" rot="0">
              <a:off x="0" y="0"/>
              <a:ext cx="421955" cy="438488"/>
            </a:xfrm>
            <a:custGeom>
              <a:avLst/>
              <a:gdLst/>
              <a:ahLst/>
              <a:cxnLst/>
              <a:rect r="r" b="b" t="t" l="l"/>
              <a:pathLst>
                <a:path h="438488" w="421955">
                  <a:moveTo>
                    <a:pt x="421955" y="0"/>
                  </a:moveTo>
                  <a:lnTo>
                    <a:pt x="421955" y="324188"/>
                  </a:lnTo>
                  <a:lnTo>
                    <a:pt x="210978" y="438488"/>
                  </a:lnTo>
                  <a:lnTo>
                    <a:pt x="0" y="324188"/>
                  </a:lnTo>
                  <a:lnTo>
                    <a:pt x="0" y="0"/>
                  </a:lnTo>
                  <a:lnTo>
                    <a:pt x="421955" y="0"/>
                  </a:lnTo>
                  <a:close/>
                </a:path>
              </a:pathLst>
            </a:custGeom>
            <a:blipFill>
              <a:blip r:embed="rId6"/>
              <a:stretch>
                <a:fillRect l="-37100" t="0" r="-1456" b="0"/>
              </a:stretch>
            </a:blipFill>
          </p:spPr>
        </p:sp>
      </p:grpSp>
      <p:sp>
        <p:nvSpPr>
          <p:cNvPr name="Freeform 13" id="13"/>
          <p:cNvSpPr/>
          <p:nvPr/>
        </p:nvSpPr>
        <p:spPr>
          <a:xfrm flipH="false" flipV="false" rot="0">
            <a:off x="1623596" y="291852"/>
            <a:ext cx="5653542" cy="2317952"/>
          </a:xfrm>
          <a:custGeom>
            <a:avLst/>
            <a:gdLst/>
            <a:ahLst/>
            <a:cxnLst/>
            <a:rect r="r" b="b" t="t" l="l"/>
            <a:pathLst>
              <a:path h="2317952" w="5653542">
                <a:moveTo>
                  <a:pt x="0" y="0"/>
                </a:moveTo>
                <a:lnTo>
                  <a:pt x="5653541" y="0"/>
                </a:lnTo>
                <a:lnTo>
                  <a:pt x="5653541" y="2317952"/>
                </a:lnTo>
                <a:lnTo>
                  <a:pt x="0" y="2317952"/>
                </a:lnTo>
                <a:lnTo>
                  <a:pt x="0" y="0"/>
                </a:lnTo>
                <a:close/>
              </a:path>
            </a:pathLst>
          </a:custGeom>
          <a:blipFill>
            <a:blip r:embed="rId7"/>
            <a:stretch>
              <a:fillRect l="0" t="0" r="0" b="0"/>
            </a:stretch>
          </a:blipFill>
        </p:spPr>
      </p:sp>
      <p:sp>
        <p:nvSpPr>
          <p:cNvPr name="Freeform 14" id="14"/>
          <p:cNvSpPr/>
          <p:nvPr/>
        </p:nvSpPr>
        <p:spPr>
          <a:xfrm flipH="false" flipV="false" rot="0">
            <a:off x="8282786" y="3617380"/>
            <a:ext cx="861214" cy="919445"/>
          </a:xfrm>
          <a:custGeom>
            <a:avLst/>
            <a:gdLst/>
            <a:ahLst/>
            <a:cxnLst/>
            <a:rect r="r" b="b" t="t" l="l"/>
            <a:pathLst>
              <a:path h="919445" w="861214">
                <a:moveTo>
                  <a:pt x="0" y="0"/>
                </a:moveTo>
                <a:lnTo>
                  <a:pt x="861214" y="0"/>
                </a:lnTo>
                <a:lnTo>
                  <a:pt x="861214" y="919445"/>
                </a:lnTo>
                <a:lnTo>
                  <a:pt x="0" y="9194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5" id="15"/>
          <p:cNvSpPr txBox="true"/>
          <p:nvPr/>
        </p:nvSpPr>
        <p:spPr>
          <a:xfrm rot="0">
            <a:off x="10901616" y="5395197"/>
            <a:ext cx="4380952" cy="758674"/>
          </a:xfrm>
          <a:prstGeom prst="rect">
            <a:avLst/>
          </a:prstGeom>
        </p:spPr>
        <p:txBody>
          <a:bodyPr anchor="t" rtlCol="false" tIns="0" lIns="0" bIns="0" rIns="0">
            <a:spAutoFit/>
          </a:bodyPr>
          <a:lstStyle/>
          <a:p>
            <a:pPr algn="l" marL="0" indent="0" lvl="0">
              <a:lnSpc>
                <a:spcPts val="5926"/>
              </a:lnSpc>
            </a:pPr>
            <a:r>
              <a:rPr lang="en-US" b="true" sz="5437" spc="380">
                <a:solidFill>
                  <a:srgbClr val="000000"/>
                </a:solidFill>
                <a:latin typeface="Open Sans 2 Bold"/>
                <a:ea typeface="Open Sans 2 Bold"/>
                <a:cs typeface="Open Sans 2 Bold"/>
                <a:sym typeface="Open Sans 2 Bold"/>
              </a:rPr>
              <a:t>2025-2035 </a:t>
            </a:r>
          </a:p>
        </p:txBody>
      </p:sp>
      <p:sp>
        <p:nvSpPr>
          <p:cNvPr name="TextBox 16" id="16"/>
          <p:cNvSpPr txBox="true"/>
          <p:nvPr/>
        </p:nvSpPr>
        <p:spPr>
          <a:xfrm rot="0">
            <a:off x="12979182" y="3926990"/>
            <a:ext cx="3932492" cy="758674"/>
          </a:xfrm>
          <a:prstGeom prst="rect">
            <a:avLst/>
          </a:prstGeom>
        </p:spPr>
        <p:txBody>
          <a:bodyPr anchor="t" rtlCol="false" tIns="0" lIns="0" bIns="0" rIns="0">
            <a:spAutoFit/>
          </a:bodyPr>
          <a:lstStyle/>
          <a:p>
            <a:pPr algn="l" marL="0" indent="0" lvl="0">
              <a:lnSpc>
                <a:spcPts val="5926"/>
              </a:lnSpc>
            </a:pPr>
            <a:r>
              <a:rPr lang="en-US" sz="5437" spc="380">
                <a:solidFill>
                  <a:srgbClr val="000000"/>
                </a:solidFill>
                <a:latin typeface="Open Sans 2"/>
                <a:ea typeface="Open Sans 2"/>
                <a:cs typeface="Open Sans 2"/>
                <a:sym typeface="Open Sans 2"/>
              </a:rPr>
              <a:t>ducation     </a:t>
            </a:r>
          </a:p>
        </p:txBody>
      </p:sp>
      <p:sp>
        <p:nvSpPr>
          <p:cNvPr name="TextBox 17" id="17"/>
          <p:cNvSpPr txBox="true"/>
          <p:nvPr/>
        </p:nvSpPr>
        <p:spPr>
          <a:xfrm rot="0">
            <a:off x="9144000" y="3832555"/>
            <a:ext cx="4263333" cy="853109"/>
          </a:xfrm>
          <a:prstGeom prst="rect">
            <a:avLst/>
          </a:prstGeom>
        </p:spPr>
        <p:txBody>
          <a:bodyPr anchor="t" rtlCol="false" tIns="0" lIns="0" bIns="0" rIns="0">
            <a:spAutoFit/>
          </a:bodyPr>
          <a:lstStyle/>
          <a:p>
            <a:pPr algn="l" marL="0" indent="0" lvl="0">
              <a:lnSpc>
                <a:spcPts val="6699"/>
              </a:lnSpc>
            </a:pPr>
            <a:r>
              <a:rPr lang="en-US" sz="6146" spc="430">
                <a:solidFill>
                  <a:srgbClr val="000000"/>
                </a:solidFill>
                <a:latin typeface="Open Sans 2"/>
                <a:ea typeface="Open Sans 2"/>
                <a:cs typeface="Open Sans 2"/>
                <a:sym typeface="Open Sans 2"/>
              </a:rPr>
              <a:t>reening</a:t>
            </a:r>
          </a:p>
        </p:txBody>
      </p:sp>
      <p:sp>
        <p:nvSpPr>
          <p:cNvPr name="TextBox 18" id="18"/>
          <p:cNvSpPr txBox="true"/>
          <p:nvPr/>
        </p:nvSpPr>
        <p:spPr>
          <a:xfrm rot="0">
            <a:off x="16221575" y="2854258"/>
            <a:ext cx="786106" cy="1931339"/>
          </a:xfrm>
          <a:prstGeom prst="rect">
            <a:avLst/>
          </a:prstGeom>
        </p:spPr>
        <p:txBody>
          <a:bodyPr anchor="t" rtlCol="false" tIns="0" lIns="0" bIns="0" rIns="0">
            <a:spAutoFit/>
          </a:bodyPr>
          <a:lstStyle/>
          <a:p>
            <a:pPr algn="ctr">
              <a:lnSpc>
                <a:spcPts val="16572"/>
              </a:lnSpc>
              <a:spcBef>
                <a:spcPct val="0"/>
              </a:spcBef>
            </a:pPr>
            <a:r>
              <a:rPr lang="en-US" b="true" sz="9321" spc="-18">
                <a:solidFill>
                  <a:srgbClr val="000000"/>
                </a:solidFill>
                <a:latin typeface="Open Sans 2 Bold"/>
                <a:ea typeface="Open Sans 2 Bold"/>
                <a:cs typeface="Open Sans 2 Bold"/>
                <a:sym typeface="Open Sans 2 Bold"/>
              </a:rPr>
              <a:t>P</a:t>
            </a:r>
          </a:p>
        </p:txBody>
      </p:sp>
      <p:sp>
        <p:nvSpPr>
          <p:cNvPr name="TextBox 19" id="19"/>
          <p:cNvSpPr txBox="true"/>
          <p:nvPr/>
        </p:nvSpPr>
        <p:spPr>
          <a:xfrm rot="0">
            <a:off x="12359317" y="2854258"/>
            <a:ext cx="732774" cy="1931339"/>
          </a:xfrm>
          <a:prstGeom prst="rect">
            <a:avLst/>
          </a:prstGeom>
        </p:spPr>
        <p:txBody>
          <a:bodyPr anchor="t" rtlCol="false" tIns="0" lIns="0" bIns="0" rIns="0">
            <a:spAutoFit/>
          </a:bodyPr>
          <a:lstStyle/>
          <a:p>
            <a:pPr algn="ctr">
              <a:lnSpc>
                <a:spcPts val="16572"/>
              </a:lnSpc>
              <a:spcBef>
                <a:spcPct val="0"/>
              </a:spcBef>
            </a:pPr>
            <a:r>
              <a:rPr lang="en-US" b="true" sz="9321" spc="-18">
                <a:solidFill>
                  <a:srgbClr val="000000"/>
                </a:solidFill>
                <a:latin typeface="Open Sans 2 Bold"/>
                <a:ea typeface="Open Sans 2 Bold"/>
                <a:cs typeface="Open Sans 2 Bold"/>
                <a:sym typeface="Open Sans 2 Bold"/>
              </a:rPr>
              <a:t>E</a:t>
            </a:r>
          </a:p>
        </p:txBody>
      </p:sp>
      <p:sp>
        <p:nvSpPr>
          <p:cNvPr name="TextBox 20" id="20"/>
          <p:cNvSpPr txBox="true"/>
          <p:nvPr/>
        </p:nvSpPr>
        <p:spPr>
          <a:xfrm rot="0">
            <a:off x="16911674" y="3427730"/>
            <a:ext cx="1111878" cy="1257933"/>
          </a:xfrm>
          <a:prstGeom prst="rect">
            <a:avLst/>
          </a:prstGeom>
        </p:spPr>
        <p:txBody>
          <a:bodyPr anchor="t" rtlCol="false" tIns="0" lIns="0" bIns="0" rIns="0">
            <a:spAutoFit/>
          </a:bodyPr>
          <a:lstStyle/>
          <a:p>
            <a:pPr algn="ctr">
              <a:lnSpc>
                <a:spcPts val="10938"/>
              </a:lnSpc>
              <a:spcBef>
                <a:spcPct val="0"/>
              </a:spcBef>
            </a:pPr>
            <a:r>
              <a:rPr lang="en-US" sz="6151" spc="-12">
                <a:solidFill>
                  <a:srgbClr val="000000"/>
                </a:solidFill>
                <a:latin typeface="Open Sans 2"/>
                <a:ea typeface="Open Sans 2"/>
                <a:cs typeface="Open Sans 2"/>
                <a:sym typeface="Open Sans 2"/>
              </a:rPr>
              <a:t>lan</a:t>
            </a:r>
          </a:p>
        </p:txBody>
      </p:sp>
      <p:sp>
        <p:nvSpPr>
          <p:cNvPr name="TextBox 21" id="21"/>
          <p:cNvSpPr txBox="true"/>
          <p:nvPr/>
        </p:nvSpPr>
        <p:spPr>
          <a:xfrm rot="0">
            <a:off x="9586320" y="1006357"/>
            <a:ext cx="7642027" cy="1714551"/>
          </a:xfrm>
          <a:prstGeom prst="rect">
            <a:avLst/>
          </a:prstGeom>
        </p:spPr>
        <p:txBody>
          <a:bodyPr anchor="t" rtlCol="false" tIns="0" lIns="0" bIns="0" rIns="0">
            <a:spAutoFit/>
          </a:bodyPr>
          <a:lstStyle/>
          <a:p>
            <a:pPr algn="ctr">
              <a:lnSpc>
                <a:spcPts val="6692"/>
              </a:lnSpc>
            </a:pPr>
            <a:r>
              <a:rPr lang="en-US" b="true" sz="6140" spc="429">
                <a:solidFill>
                  <a:srgbClr val="000000"/>
                </a:solidFill>
                <a:latin typeface="Open Sans 2 Bold"/>
                <a:ea typeface="Open Sans 2 Bold"/>
                <a:cs typeface="Open Sans 2 Bold"/>
                <a:sym typeface="Open Sans 2 Bold"/>
              </a:rPr>
              <a:t>Pelan </a:t>
            </a:r>
          </a:p>
          <a:p>
            <a:pPr algn="l" marL="0" indent="0" lvl="0">
              <a:lnSpc>
                <a:spcPts val="6692"/>
              </a:lnSpc>
            </a:pPr>
            <a:r>
              <a:rPr lang="en-US" b="true" sz="6140" spc="429">
                <a:solidFill>
                  <a:srgbClr val="000000"/>
                </a:solidFill>
                <a:latin typeface="Open Sans 2 Bold"/>
                <a:ea typeface="Open Sans 2 Bold"/>
                <a:cs typeface="Open Sans 2 Bold"/>
                <a:sym typeface="Open Sans 2 Bold"/>
              </a:rPr>
              <a:t>P</a:t>
            </a:r>
            <a:r>
              <a:rPr lang="en-US" b="true" sz="6140" spc="429">
                <a:solidFill>
                  <a:srgbClr val="000000"/>
                </a:solidFill>
                <a:latin typeface="Open Sans 2 Bold"/>
                <a:ea typeface="Open Sans 2 Bold"/>
                <a:cs typeface="Open Sans 2 Bold"/>
                <a:sym typeface="Open Sans 2 Bold"/>
              </a:rPr>
              <a:t>endidikan Hijau</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grpSp>
        <p:nvGrpSpPr>
          <p:cNvPr name="Group 2" id="2"/>
          <p:cNvGrpSpPr/>
          <p:nvPr/>
        </p:nvGrpSpPr>
        <p:grpSpPr>
          <a:xfrm rot="0">
            <a:off x="364656" y="1281401"/>
            <a:ext cx="10357768" cy="2269862"/>
            <a:chOff x="0" y="0"/>
            <a:chExt cx="3724151" cy="816132"/>
          </a:xfrm>
        </p:grpSpPr>
        <p:sp>
          <p:nvSpPr>
            <p:cNvPr name="Freeform 3" id="3"/>
            <p:cNvSpPr/>
            <p:nvPr/>
          </p:nvSpPr>
          <p:spPr>
            <a:xfrm flipH="false" flipV="false" rot="0">
              <a:off x="0" y="0"/>
              <a:ext cx="3724151" cy="816132"/>
            </a:xfrm>
            <a:custGeom>
              <a:avLst/>
              <a:gdLst/>
              <a:ahLst/>
              <a:cxnLst/>
              <a:rect r="r" b="b" t="t" l="l"/>
              <a:pathLst>
                <a:path h="816132" w="3724151">
                  <a:moveTo>
                    <a:pt x="10464" y="0"/>
                  </a:moveTo>
                  <a:lnTo>
                    <a:pt x="3713686" y="0"/>
                  </a:lnTo>
                  <a:cubicBezTo>
                    <a:pt x="3716462" y="0"/>
                    <a:pt x="3719123" y="1102"/>
                    <a:pt x="3721086" y="3065"/>
                  </a:cubicBezTo>
                  <a:cubicBezTo>
                    <a:pt x="3723048" y="5027"/>
                    <a:pt x="3724151" y="7689"/>
                    <a:pt x="3724151" y="10464"/>
                  </a:cubicBezTo>
                  <a:lnTo>
                    <a:pt x="3724151" y="805668"/>
                  </a:lnTo>
                  <a:cubicBezTo>
                    <a:pt x="3724151" y="811447"/>
                    <a:pt x="3719466" y="816132"/>
                    <a:pt x="3713686" y="816132"/>
                  </a:cubicBezTo>
                  <a:lnTo>
                    <a:pt x="10464" y="816132"/>
                  </a:lnTo>
                  <a:cubicBezTo>
                    <a:pt x="4685" y="816132"/>
                    <a:pt x="0" y="811447"/>
                    <a:pt x="0" y="805668"/>
                  </a:cubicBezTo>
                  <a:lnTo>
                    <a:pt x="0" y="10464"/>
                  </a:lnTo>
                  <a:cubicBezTo>
                    <a:pt x="0" y="4685"/>
                    <a:pt x="4685" y="0"/>
                    <a:pt x="10464" y="0"/>
                  </a:cubicBezTo>
                  <a:close/>
                </a:path>
              </a:pathLst>
            </a:custGeom>
            <a:solidFill>
              <a:srgbClr val="3A777B">
                <a:alpha val="67843"/>
              </a:srgbClr>
            </a:solidFill>
          </p:spPr>
        </p:sp>
        <p:sp>
          <p:nvSpPr>
            <p:cNvPr name="TextBox 4" id="4"/>
            <p:cNvSpPr txBox="true"/>
            <p:nvPr/>
          </p:nvSpPr>
          <p:spPr>
            <a:xfrm>
              <a:off x="0" y="-28575"/>
              <a:ext cx="3724151" cy="844707"/>
            </a:xfrm>
            <a:prstGeom prst="rect">
              <a:avLst/>
            </a:prstGeom>
          </p:spPr>
          <p:txBody>
            <a:bodyPr anchor="ctr" rtlCol="false" tIns="71846" lIns="71846" bIns="71846" rIns="71846"/>
            <a:lstStyle/>
            <a:p>
              <a:pPr algn="ctr">
                <a:lnSpc>
                  <a:spcPts val="2376"/>
                </a:lnSpc>
              </a:pPr>
            </a:p>
          </p:txBody>
        </p:sp>
      </p:grpSp>
      <p:sp>
        <p:nvSpPr>
          <p:cNvPr name="Freeform 5" id="5"/>
          <p:cNvSpPr/>
          <p:nvPr/>
        </p:nvSpPr>
        <p:spPr>
          <a:xfrm flipH="false" flipV="false" rot="7288668">
            <a:off x="7333691" y="901465"/>
            <a:ext cx="13244021" cy="11740325"/>
          </a:xfrm>
          <a:custGeom>
            <a:avLst/>
            <a:gdLst/>
            <a:ahLst/>
            <a:cxnLst/>
            <a:rect r="r" b="b" t="t" l="l"/>
            <a:pathLst>
              <a:path h="11740325" w="13244021">
                <a:moveTo>
                  <a:pt x="0" y="0"/>
                </a:moveTo>
                <a:lnTo>
                  <a:pt x="13244021" y="0"/>
                </a:lnTo>
                <a:lnTo>
                  <a:pt x="13244021" y="11740325"/>
                </a:lnTo>
                <a:lnTo>
                  <a:pt x="0" y="11740325"/>
                </a:lnTo>
                <a:lnTo>
                  <a:pt x="0" y="0"/>
                </a:lnTo>
                <a:close/>
              </a:path>
            </a:pathLst>
          </a:custGeom>
          <a:blipFill>
            <a:blip r:embed="rId2">
              <a:alphaModFix amt="25000"/>
            </a:blip>
            <a:stretch>
              <a:fillRect l="-2372" t="-982" r="0" b="-24372"/>
            </a:stretch>
          </a:blipFill>
        </p:spPr>
      </p:sp>
      <p:grpSp>
        <p:nvGrpSpPr>
          <p:cNvPr name="Group 6" id="6"/>
          <p:cNvGrpSpPr/>
          <p:nvPr/>
        </p:nvGrpSpPr>
        <p:grpSpPr>
          <a:xfrm rot="0">
            <a:off x="6206325" y="5143500"/>
            <a:ext cx="10889503" cy="3454327"/>
            <a:chOff x="0" y="0"/>
            <a:chExt cx="3915337" cy="1242008"/>
          </a:xfrm>
        </p:grpSpPr>
        <p:sp>
          <p:nvSpPr>
            <p:cNvPr name="Freeform 7" id="7"/>
            <p:cNvSpPr/>
            <p:nvPr/>
          </p:nvSpPr>
          <p:spPr>
            <a:xfrm flipH="false" flipV="false" rot="0">
              <a:off x="0" y="0"/>
              <a:ext cx="3915337" cy="1242008"/>
            </a:xfrm>
            <a:custGeom>
              <a:avLst/>
              <a:gdLst/>
              <a:ahLst/>
              <a:cxnLst/>
              <a:rect r="r" b="b" t="t" l="l"/>
              <a:pathLst>
                <a:path h="1242008" w="3915337">
                  <a:moveTo>
                    <a:pt x="9953" y="0"/>
                  </a:moveTo>
                  <a:lnTo>
                    <a:pt x="3905383" y="0"/>
                  </a:lnTo>
                  <a:cubicBezTo>
                    <a:pt x="3908023" y="0"/>
                    <a:pt x="3910555" y="1049"/>
                    <a:pt x="3912421" y="2915"/>
                  </a:cubicBezTo>
                  <a:cubicBezTo>
                    <a:pt x="3914288" y="4782"/>
                    <a:pt x="3915337" y="7314"/>
                    <a:pt x="3915337" y="9953"/>
                  </a:cubicBezTo>
                  <a:lnTo>
                    <a:pt x="3915337" y="1232055"/>
                  </a:lnTo>
                  <a:cubicBezTo>
                    <a:pt x="3915337" y="1234695"/>
                    <a:pt x="3914288" y="1237227"/>
                    <a:pt x="3912421" y="1239093"/>
                  </a:cubicBezTo>
                  <a:cubicBezTo>
                    <a:pt x="3910555" y="1240960"/>
                    <a:pt x="3908023" y="1242008"/>
                    <a:pt x="3905383" y="1242008"/>
                  </a:cubicBezTo>
                  <a:lnTo>
                    <a:pt x="9953" y="1242008"/>
                  </a:lnTo>
                  <a:cubicBezTo>
                    <a:pt x="7314" y="1242008"/>
                    <a:pt x="4782" y="1240960"/>
                    <a:pt x="2915" y="1239093"/>
                  </a:cubicBezTo>
                  <a:cubicBezTo>
                    <a:pt x="1049" y="1237227"/>
                    <a:pt x="0" y="1234695"/>
                    <a:pt x="0" y="1232055"/>
                  </a:cubicBezTo>
                  <a:lnTo>
                    <a:pt x="0" y="9953"/>
                  </a:lnTo>
                  <a:cubicBezTo>
                    <a:pt x="0" y="7314"/>
                    <a:pt x="1049" y="4782"/>
                    <a:pt x="2915" y="2915"/>
                  </a:cubicBezTo>
                  <a:cubicBezTo>
                    <a:pt x="4782" y="1049"/>
                    <a:pt x="7314" y="0"/>
                    <a:pt x="9953" y="0"/>
                  </a:cubicBezTo>
                  <a:close/>
                </a:path>
              </a:pathLst>
            </a:custGeom>
            <a:solidFill>
              <a:srgbClr val="3A777B">
                <a:alpha val="67843"/>
              </a:srgbClr>
            </a:solidFill>
          </p:spPr>
        </p:sp>
        <p:sp>
          <p:nvSpPr>
            <p:cNvPr name="TextBox 8" id="8"/>
            <p:cNvSpPr txBox="true"/>
            <p:nvPr/>
          </p:nvSpPr>
          <p:spPr>
            <a:xfrm>
              <a:off x="0" y="-28575"/>
              <a:ext cx="3915337" cy="1270583"/>
            </a:xfrm>
            <a:prstGeom prst="rect">
              <a:avLst/>
            </a:prstGeom>
          </p:spPr>
          <p:txBody>
            <a:bodyPr anchor="ctr" rtlCol="false" tIns="71846" lIns="71846" bIns="71846" rIns="71846"/>
            <a:lstStyle/>
            <a:p>
              <a:pPr algn="ctr">
                <a:lnSpc>
                  <a:spcPts val="2376"/>
                </a:lnSpc>
              </a:pPr>
            </a:p>
          </p:txBody>
        </p:sp>
      </p:grpSp>
      <p:sp>
        <p:nvSpPr>
          <p:cNvPr name="TextBox 9" id="9"/>
          <p:cNvSpPr txBox="true"/>
          <p:nvPr/>
        </p:nvSpPr>
        <p:spPr>
          <a:xfrm rot="0">
            <a:off x="622241" y="1479300"/>
            <a:ext cx="9842598" cy="2213610"/>
          </a:xfrm>
          <a:prstGeom prst="rect">
            <a:avLst/>
          </a:prstGeom>
        </p:spPr>
        <p:txBody>
          <a:bodyPr anchor="t" rtlCol="false" tIns="0" lIns="0" bIns="0" rIns="0">
            <a:spAutoFit/>
          </a:bodyPr>
          <a:lstStyle/>
          <a:p>
            <a:pPr algn="just">
              <a:lnSpc>
                <a:spcPts val="2940"/>
              </a:lnSpc>
            </a:pPr>
            <a:r>
              <a:rPr lang="en-US" sz="2100">
                <a:solidFill>
                  <a:srgbClr val="FFFFFF"/>
                </a:solidFill>
                <a:latin typeface="Open Sans 1"/>
                <a:ea typeface="Open Sans 1"/>
                <a:cs typeface="Open Sans 1"/>
                <a:sym typeface="Open Sans 1"/>
              </a:rPr>
              <a:t>Untuk melaksanakan Pelan Pendidikan Lestari, strategi teras telah diwujudkan bagi mengintegrasikan kelestarian dalam keseluruhan sistem pendidikan. Ini bertujuan mendorong perubahan tingkah laku jangka panjang dan mengubah institusi dengan menggabungkan kelestarian dalam pengajaran, operasi, infrastruktur dan pembangunan kerjaya.</a:t>
            </a:r>
          </a:p>
          <a:p>
            <a:pPr algn="just">
              <a:lnSpc>
                <a:spcPts val="2940"/>
              </a:lnSpc>
            </a:pPr>
            <a:r>
              <a:rPr lang="en-US" sz="2100">
                <a:solidFill>
                  <a:srgbClr val="FFFFFF"/>
                </a:solidFill>
                <a:latin typeface="Open Sans 1"/>
                <a:ea typeface="Open Sans 1"/>
                <a:cs typeface="Open Sans 1"/>
                <a:sym typeface="Open Sans 1"/>
              </a:rPr>
              <a:t>.</a:t>
            </a:r>
          </a:p>
        </p:txBody>
      </p:sp>
      <p:sp>
        <p:nvSpPr>
          <p:cNvPr name="Freeform 10" id="10"/>
          <p:cNvSpPr/>
          <p:nvPr/>
        </p:nvSpPr>
        <p:spPr>
          <a:xfrm flipH="true" flipV="false" rot="859035">
            <a:off x="-1186811" y="2755578"/>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3">
              <a:alphaModFix amt="17000"/>
            </a:blip>
            <a:stretch>
              <a:fillRect l="-8686" t="0" r="-13144" b="-36749"/>
            </a:stretch>
          </a:blipFill>
        </p:spPr>
      </p:sp>
      <p:grpSp>
        <p:nvGrpSpPr>
          <p:cNvPr name="Group 11" id="11"/>
          <p:cNvGrpSpPr/>
          <p:nvPr/>
        </p:nvGrpSpPr>
        <p:grpSpPr>
          <a:xfrm rot="0">
            <a:off x="510103" y="8750227"/>
            <a:ext cx="17777897" cy="1467061"/>
            <a:chOff x="0" y="0"/>
            <a:chExt cx="23703863" cy="1956081"/>
          </a:xfrm>
        </p:grpSpPr>
        <p:sp>
          <p:nvSpPr>
            <p:cNvPr name="AutoShape 12" id="12"/>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13" id="13"/>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4" id="14"/>
            <p:cNvGrpSpPr/>
            <p:nvPr/>
          </p:nvGrpSpPr>
          <p:grpSpPr>
            <a:xfrm rot="0">
              <a:off x="21107916" y="319434"/>
              <a:ext cx="1224346" cy="1317214"/>
              <a:chOff x="0" y="0"/>
              <a:chExt cx="447181" cy="481100"/>
            </a:xfrm>
          </p:grpSpPr>
          <p:sp>
            <p:nvSpPr>
              <p:cNvPr name="Freeform 15" id="15"/>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16" id="16"/>
              <p:cNvSpPr txBox="true"/>
              <p:nvPr/>
            </p:nvSpPr>
            <p:spPr>
              <a:xfrm>
                <a:off x="0" y="-3175"/>
                <a:ext cx="447181" cy="458875"/>
              </a:xfrm>
              <a:prstGeom prst="rect">
                <a:avLst/>
              </a:prstGeom>
            </p:spPr>
            <p:txBody>
              <a:bodyPr anchor="ctr" rtlCol="false" tIns="105298" lIns="105298" bIns="105298" rIns="105298"/>
              <a:lstStyle/>
              <a:p>
                <a:pPr algn="ctr">
                  <a:lnSpc>
                    <a:spcPts val="1960"/>
                  </a:lnSpc>
                </a:pPr>
              </a:p>
            </p:txBody>
          </p:sp>
        </p:grpSp>
        <p:sp>
          <p:nvSpPr>
            <p:cNvPr name="TextBox 17" id="17"/>
            <p:cNvSpPr txBox="true"/>
            <p:nvPr/>
          </p:nvSpPr>
          <p:spPr>
            <a:xfrm rot="0">
              <a:off x="21107916" y="464862"/>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08</a:t>
              </a:r>
            </a:p>
          </p:txBody>
        </p:sp>
      </p:grpSp>
      <p:sp>
        <p:nvSpPr>
          <p:cNvPr name="AutoShape 18" id="18"/>
          <p:cNvSpPr/>
          <p:nvPr/>
        </p:nvSpPr>
        <p:spPr>
          <a:xfrm>
            <a:off x="-2147345" y="1028700"/>
            <a:ext cx="21219197" cy="152001"/>
          </a:xfrm>
          <a:prstGeom prst="line">
            <a:avLst/>
          </a:prstGeom>
          <a:ln cap="flat" w="47625">
            <a:solidFill>
              <a:srgbClr val="0F887C"/>
            </a:solidFill>
            <a:prstDash val="solid"/>
            <a:headEnd type="none" len="sm" w="sm"/>
            <a:tailEnd type="none" len="sm" w="sm"/>
          </a:ln>
        </p:spPr>
      </p:sp>
      <p:sp>
        <p:nvSpPr>
          <p:cNvPr name="Freeform 19" id="19"/>
          <p:cNvSpPr/>
          <p:nvPr/>
        </p:nvSpPr>
        <p:spPr>
          <a:xfrm flipH="false" flipV="false" rot="0">
            <a:off x="16103677" y="59740"/>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20" id="20"/>
          <p:cNvGrpSpPr/>
          <p:nvPr/>
        </p:nvGrpSpPr>
        <p:grpSpPr>
          <a:xfrm rot="0">
            <a:off x="10955811" y="722913"/>
            <a:ext cx="6433398" cy="2059629"/>
            <a:chOff x="0" y="0"/>
            <a:chExt cx="2814438" cy="901032"/>
          </a:xfrm>
        </p:grpSpPr>
        <p:sp>
          <p:nvSpPr>
            <p:cNvPr name="Freeform 21" id="21"/>
            <p:cNvSpPr/>
            <p:nvPr/>
          </p:nvSpPr>
          <p:spPr>
            <a:xfrm flipH="false" flipV="false" rot="0">
              <a:off x="0" y="0"/>
              <a:ext cx="2814438" cy="901032"/>
            </a:xfrm>
            <a:custGeom>
              <a:avLst/>
              <a:gdLst/>
              <a:ahLst/>
              <a:cxnLst/>
              <a:rect r="r" b="b" t="t" l="l"/>
              <a:pathLst>
                <a:path h="901032" w="2814438">
                  <a:moveTo>
                    <a:pt x="16848" y="0"/>
                  </a:moveTo>
                  <a:lnTo>
                    <a:pt x="2797590" y="0"/>
                  </a:lnTo>
                  <a:cubicBezTo>
                    <a:pt x="2802059" y="0"/>
                    <a:pt x="2806344" y="1775"/>
                    <a:pt x="2809504" y="4935"/>
                  </a:cubicBezTo>
                  <a:cubicBezTo>
                    <a:pt x="2812663" y="8094"/>
                    <a:pt x="2814438" y="12379"/>
                    <a:pt x="2814438" y="16848"/>
                  </a:cubicBezTo>
                  <a:lnTo>
                    <a:pt x="2814438" y="884184"/>
                  </a:lnTo>
                  <a:cubicBezTo>
                    <a:pt x="2814438" y="893489"/>
                    <a:pt x="2806895" y="901032"/>
                    <a:pt x="2797590" y="901032"/>
                  </a:cubicBezTo>
                  <a:lnTo>
                    <a:pt x="16848" y="901032"/>
                  </a:lnTo>
                  <a:cubicBezTo>
                    <a:pt x="12379" y="901032"/>
                    <a:pt x="8094" y="899257"/>
                    <a:pt x="4935" y="896097"/>
                  </a:cubicBezTo>
                  <a:cubicBezTo>
                    <a:pt x="1775" y="892938"/>
                    <a:pt x="0" y="888653"/>
                    <a:pt x="0" y="884184"/>
                  </a:cubicBezTo>
                  <a:lnTo>
                    <a:pt x="0" y="16848"/>
                  </a:lnTo>
                  <a:cubicBezTo>
                    <a:pt x="0" y="12379"/>
                    <a:pt x="1775" y="8094"/>
                    <a:pt x="4935" y="4935"/>
                  </a:cubicBezTo>
                  <a:cubicBezTo>
                    <a:pt x="8094" y="1775"/>
                    <a:pt x="12379" y="0"/>
                    <a:pt x="16848" y="0"/>
                  </a:cubicBezTo>
                  <a:close/>
                </a:path>
              </a:pathLst>
            </a:custGeom>
            <a:solidFill>
              <a:srgbClr val="FAFAFA"/>
            </a:solidFill>
            <a:ln w="142875" cap="sq">
              <a:solidFill>
                <a:srgbClr val="069C87"/>
              </a:solidFill>
              <a:prstDash val="solid"/>
              <a:miter/>
            </a:ln>
          </p:spPr>
        </p:sp>
        <p:sp>
          <p:nvSpPr>
            <p:cNvPr name="TextBox 22" id="22"/>
            <p:cNvSpPr txBox="true"/>
            <p:nvPr/>
          </p:nvSpPr>
          <p:spPr>
            <a:xfrm>
              <a:off x="0" y="19050"/>
              <a:ext cx="2814438" cy="881982"/>
            </a:xfrm>
            <a:prstGeom prst="rect">
              <a:avLst/>
            </a:prstGeom>
          </p:spPr>
          <p:txBody>
            <a:bodyPr anchor="ctr" rtlCol="false" tIns="15240" lIns="15240" bIns="15240" rIns="15240"/>
            <a:lstStyle/>
            <a:p>
              <a:pPr algn="ctr">
                <a:lnSpc>
                  <a:spcPts val="1615"/>
                </a:lnSpc>
              </a:pPr>
            </a:p>
          </p:txBody>
        </p:sp>
      </p:grpSp>
      <p:sp>
        <p:nvSpPr>
          <p:cNvPr name="TextBox 23" id="23"/>
          <p:cNvSpPr txBox="true"/>
          <p:nvPr/>
        </p:nvSpPr>
        <p:spPr>
          <a:xfrm rot="0">
            <a:off x="11645224" y="1132912"/>
            <a:ext cx="5054574" cy="1272413"/>
          </a:xfrm>
          <a:prstGeom prst="rect">
            <a:avLst/>
          </a:prstGeom>
        </p:spPr>
        <p:txBody>
          <a:bodyPr anchor="t" rtlCol="false" tIns="0" lIns="0" bIns="0" rIns="0">
            <a:spAutoFit/>
          </a:bodyPr>
          <a:lstStyle/>
          <a:p>
            <a:pPr algn="ctr">
              <a:lnSpc>
                <a:spcPts val="4896"/>
              </a:lnSpc>
            </a:pPr>
            <a:r>
              <a:rPr lang="en-US" b="true" sz="4800" spc="-144">
                <a:solidFill>
                  <a:srgbClr val="000000"/>
                </a:solidFill>
                <a:latin typeface="Neue Montreal Bold"/>
                <a:ea typeface="Neue Montreal Bold"/>
                <a:cs typeface="Neue Montreal Bold"/>
                <a:sym typeface="Neue Montreal Bold"/>
              </a:rPr>
              <a:t>STRATEGI PERLAKSANAAN</a:t>
            </a:r>
          </a:p>
        </p:txBody>
      </p:sp>
      <p:sp>
        <p:nvSpPr>
          <p:cNvPr name="Freeform 24" id="24"/>
          <p:cNvSpPr/>
          <p:nvPr/>
        </p:nvSpPr>
        <p:spPr>
          <a:xfrm flipH="false" flipV="false" rot="0">
            <a:off x="853729" y="4056088"/>
            <a:ext cx="4452685" cy="4541739"/>
          </a:xfrm>
          <a:custGeom>
            <a:avLst/>
            <a:gdLst/>
            <a:ahLst/>
            <a:cxnLst/>
            <a:rect r="r" b="b" t="t" l="l"/>
            <a:pathLst>
              <a:path h="4541739" w="4452685">
                <a:moveTo>
                  <a:pt x="0" y="0"/>
                </a:moveTo>
                <a:lnTo>
                  <a:pt x="4452685" y="0"/>
                </a:lnTo>
                <a:lnTo>
                  <a:pt x="4452685" y="4541739"/>
                </a:lnTo>
                <a:lnTo>
                  <a:pt x="0" y="4541739"/>
                </a:lnTo>
                <a:lnTo>
                  <a:pt x="0" y="0"/>
                </a:lnTo>
                <a:close/>
              </a:path>
            </a:pathLst>
          </a:custGeom>
          <a:blipFill>
            <a:blip r:embed="rId8"/>
            <a:stretch>
              <a:fillRect l="-14183" t="-29619" r="-104567" b="-1137"/>
            </a:stretch>
          </a:blipFill>
          <a:ln w="38100" cap="sq">
            <a:solidFill>
              <a:srgbClr val="000000"/>
            </a:solidFill>
            <a:prstDash val="solid"/>
            <a:miter/>
          </a:ln>
        </p:spPr>
      </p:sp>
      <p:sp>
        <p:nvSpPr>
          <p:cNvPr name="TextBox 25" id="25"/>
          <p:cNvSpPr txBox="true"/>
          <p:nvPr/>
        </p:nvSpPr>
        <p:spPr>
          <a:xfrm rot="0">
            <a:off x="6394568" y="5372944"/>
            <a:ext cx="10513016" cy="2956560"/>
          </a:xfrm>
          <a:prstGeom prst="rect">
            <a:avLst/>
          </a:prstGeom>
        </p:spPr>
        <p:txBody>
          <a:bodyPr anchor="t" rtlCol="false" tIns="0" lIns="0" bIns="0" rIns="0">
            <a:spAutoFit/>
          </a:bodyPr>
          <a:lstStyle/>
          <a:p>
            <a:pPr algn="l">
              <a:lnSpc>
                <a:spcPts val="2940"/>
              </a:lnSpc>
            </a:pPr>
            <a:r>
              <a:rPr lang="en-US" sz="2100">
                <a:solidFill>
                  <a:srgbClr val="FFFFFF"/>
                </a:solidFill>
                <a:latin typeface="Open Sans 1"/>
                <a:ea typeface="Open Sans 1"/>
                <a:cs typeface="Open Sans 1"/>
                <a:sym typeface="Open Sans 1"/>
              </a:rPr>
              <a:t>Prinsip kelestarian diterapkan merentas kurikulum formal dan aktiviti kokurikulum.</a:t>
            </a:r>
          </a:p>
          <a:p>
            <a:pPr algn="l">
              <a:lnSpc>
                <a:spcPts val="2940"/>
              </a:lnSpc>
            </a:pPr>
          </a:p>
          <a:p>
            <a:pPr algn="l">
              <a:lnSpc>
                <a:spcPts val="2940"/>
              </a:lnSpc>
            </a:pPr>
            <a:r>
              <a:rPr lang="en-US" sz="2100">
                <a:solidFill>
                  <a:srgbClr val="FFFFFF"/>
                </a:solidFill>
                <a:latin typeface="Open Sans 1"/>
                <a:ea typeface="Open Sans 1"/>
                <a:cs typeface="Open Sans 1"/>
                <a:sym typeface="Open Sans 1"/>
              </a:rPr>
              <a:t>In</a:t>
            </a:r>
            <a:r>
              <a:rPr lang="en-US" sz="2100">
                <a:solidFill>
                  <a:srgbClr val="FFFFFF"/>
                </a:solidFill>
                <a:latin typeface="Open Sans 1"/>
                <a:ea typeface="Open Sans 1"/>
                <a:cs typeface="Open Sans 1"/>
                <a:sym typeface="Open Sans 1"/>
              </a:rPr>
              <a:t>i termasuk:</a:t>
            </a:r>
          </a:p>
          <a:p>
            <a:pPr algn="l">
              <a:lnSpc>
                <a:spcPts val="2940"/>
              </a:lnSpc>
            </a:pP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M</a:t>
            </a:r>
            <a:r>
              <a:rPr lang="en-US" sz="2100">
                <a:solidFill>
                  <a:srgbClr val="FFFFFF"/>
                </a:solidFill>
                <a:latin typeface="Open Sans 1"/>
                <a:ea typeface="Open Sans 1"/>
                <a:cs typeface="Open Sans 1"/>
                <a:sym typeface="Open Sans 1"/>
              </a:rPr>
              <a:t>eng</a:t>
            </a:r>
            <a:r>
              <a:rPr lang="en-US" sz="2100">
                <a:solidFill>
                  <a:srgbClr val="FFFFFF"/>
                </a:solidFill>
                <a:latin typeface="Open Sans 1"/>
                <a:ea typeface="Open Sans 1"/>
                <a:cs typeface="Open Sans 1"/>
                <a:sym typeface="Open Sans 1"/>
              </a:rPr>
              <a:t>integrasikan topik iklim dan alam sekitar dalam kandungan kurikulum.</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Menyediakan pembangunan profesional untuk para pendidik.</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Menawarkan pelua</a:t>
            </a:r>
            <a:r>
              <a:rPr lang="en-US" sz="2100">
                <a:solidFill>
                  <a:srgbClr val="FFFFFF"/>
                </a:solidFill>
                <a:latin typeface="Open Sans 1"/>
                <a:ea typeface="Open Sans 1"/>
                <a:cs typeface="Open Sans 1"/>
                <a:sym typeface="Open Sans 1"/>
              </a:rPr>
              <a:t>ng pembelajaran praktikal dan berasaskan dunia sebenar kepada pelajar untuk mengaplikasikan konsep kelestarian.</a:t>
            </a:r>
          </a:p>
        </p:txBody>
      </p:sp>
      <p:sp>
        <p:nvSpPr>
          <p:cNvPr name="TextBox 26" id="26"/>
          <p:cNvSpPr txBox="true"/>
          <p:nvPr/>
        </p:nvSpPr>
        <p:spPr>
          <a:xfrm rot="0">
            <a:off x="5612408" y="4424680"/>
            <a:ext cx="11776802"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KURIKULUM &amp; KOKURIKULUM HIJAU</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18000"/>
            </a:blip>
            <a:stretch>
              <a:fillRect l="0" t="-19666" r="0" b="-19666"/>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sp>
        <p:nvSpPr>
          <p:cNvPr name="AutoShape 4" id="4"/>
          <p:cNvSpPr/>
          <p:nvPr/>
        </p:nvSpPr>
        <p:spPr>
          <a:xfrm flipV="true">
            <a:off x="0" y="1010096"/>
            <a:ext cx="19071852" cy="18604"/>
          </a:xfrm>
          <a:prstGeom prst="line">
            <a:avLst/>
          </a:prstGeom>
          <a:ln cap="flat" w="47625">
            <a:solidFill>
              <a:srgbClr val="0F887C"/>
            </a:solidFill>
            <a:prstDash val="solid"/>
            <a:headEnd type="none" len="sm" w="sm"/>
            <a:tailEnd type="none" len="sm" w="sm"/>
          </a:ln>
        </p:spPr>
      </p:sp>
      <p:sp>
        <p:nvSpPr>
          <p:cNvPr name="Freeform 5" id="5"/>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10495041" y="636773"/>
            <a:ext cx="6764259" cy="2030165"/>
            <a:chOff x="0" y="0"/>
            <a:chExt cx="9019012" cy="2706886"/>
          </a:xfrm>
        </p:grpSpPr>
        <p:grpSp>
          <p:nvGrpSpPr>
            <p:cNvPr name="Group 7" id="7"/>
            <p:cNvGrpSpPr/>
            <p:nvPr/>
          </p:nvGrpSpPr>
          <p:grpSpPr>
            <a:xfrm rot="0">
              <a:off x="0" y="0"/>
              <a:ext cx="9019012" cy="2706886"/>
              <a:chOff x="0" y="0"/>
              <a:chExt cx="2959181" cy="888142"/>
            </a:xfrm>
          </p:grpSpPr>
          <p:sp>
            <p:nvSpPr>
              <p:cNvPr name="Freeform 8" id="8"/>
              <p:cNvSpPr/>
              <p:nvPr/>
            </p:nvSpPr>
            <p:spPr>
              <a:xfrm flipH="false" flipV="false" rot="0">
                <a:off x="0" y="0"/>
                <a:ext cx="2959181" cy="888142"/>
              </a:xfrm>
              <a:custGeom>
                <a:avLst/>
                <a:gdLst/>
                <a:ahLst/>
                <a:cxnLst/>
                <a:rect r="r" b="b" t="t" l="l"/>
                <a:pathLst>
                  <a:path h="888142" w="2959181">
                    <a:moveTo>
                      <a:pt x="16023" y="0"/>
                    </a:moveTo>
                    <a:lnTo>
                      <a:pt x="2943158" y="0"/>
                    </a:lnTo>
                    <a:cubicBezTo>
                      <a:pt x="2952007" y="0"/>
                      <a:pt x="2959181" y="7174"/>
                      <a:pt x="2959181" y="16023"/>
                    </a:cubicBezTo>
                    <a:lnTo>
                      <a:pt x="2959181" y="872119"/>
                    </a:lnTo>
                    <a:cubicBezTo>
                      <a:pt x="2959181" y="880968"/>
                      <a:pt x="2952007" y="888142"/>
                      <a:pt x="2943158" y="888142"/>
                    </a:cubicBezTo>
                    <a:lnTo>
                      <a:pt x="16023" y="888142"/>
                    </a:lnTo>
                    <a:cubicBezTo>
                      <a:pt x="7174" y="888142"/>
                      <a:pt x="0" y="880968"/>
                      <a:pt x="0" y="872119"/>
                    </a:cubicBezTo>
                    <a:lnTo>
                      <a:pt x="0" y="16023"/>
                    </a:lnTo>
                    <a:cubicBezTo>
                      <a:pt x="0" y="7174"/>
                      <a:pt x="7174" y="0"/>
                      <a:pt x="16023" y="0"/>
                    </a:cubicBezTo>
                    <a:close/>
                  </a:path>
                </a:pathLst>
              </a:custGeom>
              <a:solidFill>
                <a:srgbClr val="FAFAFA"/>
              </a:solidFill>
              <a:ln w="142875" cap="sq">
                <a:solidFill>
                  <a:srgbClr val="069C87"/>
                </a:solidFill>
                <a:prstDash val="solid"/>
                <a:miter/>
              </a:ln>
            </p:spPr>
          </p:sp>
          <p:sp>
            <p:nvSpPr>
              <p:cNvPr name="TextBox 9" id="9"/>
              <p:cNvSpPr txBox="true"/>
              <p:nvPr/>
            </p:nvSpPr>
            <p:spPr>
              <a:xfrm>
                <a:off x="0" y="19050"/>
                <a:ext cx="2959181" cy="869092"/>
              </a:xfrm>
              <a:prstGeom prst="rect">
                <a:avLst/>
              </a:prstGeom>
            </p:spPr>
            <p:txBody>
              <a:bodyPr anchor="ctr" rtlCol="false" tIns="53768" lIns="53768" bIns="53768" rIns="53768"/>
              <a:lstStyle/>
              <a:p>
                <a:pPr algn="ctr">
                  <a:lnSpc>
                    <a:spcPts val="1615"/>
                  </a:lnSpc>
                </a:pPr>
              </a:p>
            </p:txBody>
          </p:sp>
        </p:grpSp>
        <p:sp>
          <p:nvSpPr>
            <p:cNvPr name="TextBox 10" id="10"/>
            <p:cNvSpPr txBox="true"/>
            <p:nvPr/>
          </p:nvSpPr>
          <p:spPr>
            <a:xfrm rot="0">
              <a:off x="966490" y="537140"/>
              <a:ext cx="7086032" cy="1653244"/>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STRATEGI PERLAKSANAAN</a:t>
              </a:r>
            </a:p>
          </p:txBody>
        </p:sp>
      </p:grpSp>
      <p:grpSp>
        <p:nvGrpSpPr>
          <p:cNvPr name="Group 11" id="11"/>
          <p:cNvGrpSpPr/>
          <p:nvPr/>
        </p:nvGrpSpPr>
        <p:grpSpPr>
          <a:xfrm rot="0">
            <a:off x="282676" y="1812518"/>
            <a:ext cx="8113166" cy="4581158"/>
            <a:chOff x="0" y="0"/>
            <a:chExt cx="2917101" cy="1647162"/>
          </a:xfrm>
        </p:grpSpPr>
        <p:sp>
          <p:nvSpPr>
            <p:cNvPr name="Freeform 12" id="12"/>
            <p:cNvSpPr/>
            <p:nvPr/>
          </p:nvSpPr>
          <p:spPr>
            <a:xfrm flipH="false" flipV="false" rot="0">
              <a:off x="0" y="0"/>
              <a:ext cx="2917101" cy="1647162"/>
            </a:xfrm>
            <a:custGeom>
              <a:avLst/>
              <a:gdLst/>
              <a:ahLst/>
              <a:cxnLst/>
              <a:rect r="r" b="b" t="t" l="l"/>
              <a:pathLst>
                <a:path h="1647162" w="2917101">
                  <a:moveTo>
                    <a:pt x="13359" y="0"/>
                  </a:moveTo>
                  <a:lnTo>
                    <a:pt x="2903741" y="0"/>
                  </a:lnTo>
                  <a:cubicBezTo>
                    <a:pt x="2907285" y="0"/>
                    <a:pt x="2910683" y="1408"/>
                    <a:pt x="2913188" y="3913"/>
                  </a:cubicBezTo>
                  <a:cubicBezTo>
                    <a:pt x="2915693" y="6418"/>
                    <a:pt x="2917101" y="9816"/>
                    <a:pt x="2917101" y="13359"/>
                  </a:cubicBezTo>
                  <a:lnTo>
                    <a:pt x="2917101" y="1633803"/>
                  </a:lnTo>
                  <a:cubicBezTo>
                    <a:pt x="2917101" y="1637346"/>
                    <a:pt x="2915693" y="1640744"/>
                    <a:pt x="2913188" y="1643249"/>
                  </a:cubicBezTo>
                  <a:cubicBezTo>
                    <a:pt x="2910683" y="1645755"/>
                    <a:pt x="2907285" y="1647162"/>
                    <a:pt x="2903741" y="1647162"/>
                  </a:cubicBezTo>
                  <a:lnTo>
                    <a:pt x="13359" y="1647162"/>
                  </a:lnTo>
                  <a:cubicBezTo>
                    <a:pt x="9816" y="1647162"/>
                    <a:pt x="6418" y="1645755"/>
                    <a:pt x="3913" y="1643249"/>
                  </a:cubicBezTo>
                  <a:cubicBezTo>
                    <a:pt x="1408" y="1640744"/>
                    <a:pt x="0" y="1637346"/>
                    <a:pt x="0" y="1633803"/>
                  </a:cubicBezTo>
                  <a:lnTo>
                    <a:pt x="0" y="13359"/>
                  </a:lnTo>
                  <a:cubicBezTo>
                    <a:pt x="0" y="9816"/>
                    <a:pt x="1408" y="6418"/>
                    <a:pt x="3913" y="3913"/>
                  </a:cubicBezTo>
                  <a:cubicBezTo>
                    <a:pt x="6418" y="1408"/>
                    <a:pt x="9816" y="0"/>
                    <a:pt x="13359" y="0"/>
                  </a:cubicBezTo>
                  <a:close/>
                </a:path>
              </a:pathLst>
            </a:custGeom>
            <a:solidFill>
              <a:srgbClr val="FAFAFA">
                <a:alpha val="87843"/>
              </a:srgbClr>
            </a:solidFill>
          </p:spPr>
        </p:sp>
        <p:sp>
          <p:nvSpPr>
            <p:cNvPr name="TextBox 13" id="13"/>
            <p:cNvSpPr txBox="true"/>
            <p:nvPr/>
          </p:nvSpPr>
          <p:spPr>
            <a:xfrm>
              <a:off x="0" y="-28575"/>
              <a:ext cx="2917101" cy="1675737"/>
            </a:xfrm>
            <a:prstGeom prst="rect">
              <a:avLst/>
            </a:prstGeom>
          </p:spPr>
          <p:txBody>
            <a:bodyPr anchor="ctr" rtlCol="false" tIns="71846" lIns="71846" bIns="71846" rIns="71846"/>
            <a:lstStyle/>
            <a:p>
              <a:pPr algn="ctr">
                <a:lnSpc>
                  <a:spcPts val="2376"/>
                </a:lnSpc>
              </a:pPr>
            </a:p>
          </p:txBody>
        </p:sp>
      </p:grpSp>
      <p:sp>
        <p:nvSpPr>
          <p:cNvPr name="TextBox 14" id="14"/>
          <p:cNvSpPr txBox="true"/>
          <p:nvPr/>
        </p:nvSpPr>
        <p:spPr>
          <a:xfrm rot="0">
            <a:off x="259488" y="2516436"/>
            <a:ext cx="6235838" cy="1470660"/>
          </a:xfrm>
          <a:prstGeom prst="rect">
            <a:avLst/>
          </a:prstGeom>
        </p:spPr>
        <p:txBody>
          <a:bodyPr anchor="t" rtlCol="false" tIns="0" lIns="0" bIns="0" rIns="0">
            <a:spAutoFit/>
          </a:bodyPr>
          <a:lstStyle/>
          <a:p>
            <a:pPr algn="ctr">
              <a:lnSpc>
                <a:spcPts val="2940"/>
              </a:lnSpc>
            </a:pP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Sains Iklim</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Ekosistem &amp; Kepelbagaian Biologi</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Keadilan Iklim</a:t>
            </a:r>
          </a:p>
        </p:txBody>
      </p:sp>
      <p:grpSp>
        <p:nvGrpSpPr>
          <p:cNvPr name="Group 15" id="15"/>
          <p:cNvGrpSpPr/>
          <p:nvPr/>
        </p:nvGrpSpPr>
        <p:grpSpPr>
          <a:xfrm rot="0">
            <a:off x="-400020" y="1208639"/>
            <a:ext cx="6119003" cy="1207757"/>
            <a:chOff x="0" y="0"/>
            <a:chExt cx="8158670" cy="1610343"/>
          </a:xfrm>
        </p:grpSpPr>
        <p:grpSp>
          <p:nvGrpSpPr>
            <p:cNvPr name="Group 16" id="16"/>
            <p:cNvGrpSpPr/>
            <p:nvPr/>
          </p:nvGrpSpPr>
          <p:grpSpPr>
            <a:xfrm rot="0">
              <a:off x="1093757" y="485263"/>
              <a:ext cx="7064914" cy="673391"/>
              <a:chOff x="0" y="0"/>
              <a:chExt cx="978665" cy="93281"/>
            </a:xfrm>
          </p:grpSpPr>
          <p:sp>
            <p:nvSpPr>
              <p:cNvPr name="Freeform 17" id="17"/>
              <p:cNvSpPr/>
              <p:nvPr/>
            </p:nvSpPr>
            <p:spPr>
              <a:xfrm flipH="false" flipV="false" rot="0">
                <a:off x="0" y="0"/>
                <a:ext cx="978665" cy="93281"/>
              </a:xfrm>
              <a:custGeom>
                <a:avLst/>
                <a:gdLst/>
                <a:ahLst/>
                <a:cxnLst/>
                <a:rect r="r" b="b" t="t" l="l"/>
                <a:pathLst>
                  <a:path h="93281" w="978665">
                    <a:moveTo>
                      <a:pt x="20455" y="0"/>
                    </a:moveTo>
                    <a:lnTo>
                      <a:pt x="958209" y="0"/>
                    </a:lnTo>
                    <a:cubicBezTo>
                      <a:pt x="969507" y="0"/>
                      <a:pt x="978665" y="9158"/>
                      <a:pt x="978665" y="20455"/>
                    </a:cubicBezTo>
                    <a:lnTo>
                      <a:pt x="978665" y="72826"/>
                    </a:lnTo>
                    <a:cubicBezTo>
                      <a:pt x="978665" y="78251"/>
                      <a:pt x="976510" y="83454"/>
                      <a:pt x="972673" y="87290"/>
                    </a:cubicBezTo>
                    <a:cubicBezTo>
                      <a:pt x="968837" y="91126"/>
                      <a:pt x="963634" y="93281"/>
                      <a:pt x="958209" y="93281"/>
                    </a:cubicBezTo>
                    <a:lnTo>
                      <a:pt x="20455" y="93281"/>
                    </a:lnTo>
                    <a:cubicBezTo>
                      <a:pt x="9158" y="93281"/>
                      <a:pt x="0" y="84123"/>
                      <a:pt x="0" y="72826"/>
                    </a:cubicBezTo>
                    <a:lnTo>
                      <a:pt x="0" y="20455"/>
                    </a:lnTo>
                    <a:cubicBezTo>
                      <a:pt x="0" y="9158"/>
                      <a:pt x="9158" y="0"/>
                      <a:pt x="20455" y="0"/>
                    </a:cubicBezTo>
                    <a:close/>
                  </a:path>
                </a:pathLst>
              </a:custGeom>
              <a:solidFill>
                <a:srgbClr val="62B34E"/>
              </a:solidFill>
              <a:ln cap="sq">
                <a:noFill/>
                <a:prstDash val="solid"/>
                <a:miter/>
              </a:ln>
            </p:spPr>
          </p:sp>
          <p:sp>
            <p:nvSpPr>
              <p:cNvPr name="TextBox 18" id="18"/>
              <p:cNvSpPr txBox="true"/>
              <p:nvPr/>
            </p:nvSpPr>
            <p:spPr>
              <a:xfrm>
                <a:off x="0" y="-28575"/>
                <a:ext cx="978665" cy="121856"/>
              </a:xfrm>
              <a:prstGeom prst="rect">
                <a:avLst/>
              </a:prstGeom>
            </p:spPr>
            <p:txBody>
              <a:bodyPr anchor="ctr" rtlCol="false" tIns="139861" lIns="139861" bIns="139861" rIns="139861"/>
              <a:lstStyle/>
              <a:p>
                <a:pPr algn="ctr">
                  <a:lnSpc>
                    <a:spcPts val="1959"/>
                  </a:lnSpc>
                </a:pPr>
              </a:p>
            </p:txBody>
          </p:sp>
        </p:grpSp>
        <p:grpSp>
          <p:nvGrpSpPr>
            <p:cNvPr name="Group 19" id="19"/>
            <p:cNvGrpSpPr/>
            <p:nvPr/>
          </p:nvGrpSpPr>
          <p:grpSpPr>
            <a:xfrm rot="0">
              <a:off x="801524" y="0"/>
              <a:ext cx="1610343" cy="1610343"/>
              <a:chOff x="0" y="0"/>
              <a:chExt cx="812800" cy="812800"/>
            </a:xfrm>
          </p:grpSpPr>
          <p:sp>
            <p:nvSpPr>
              <p:cNvPr name="Freeform 20" id="20" descr="Upscale Image"/>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22658" t="0" r="-10674" b="0"/>
                </a:stretch>
              </a:blipFill>
              <a:ln w="28575" cap="sq">
                <a:solidFill>
                  <a:srgbClr val="EFF1F3"/>
                </a:solidFill>
                <a:prstDash val="solid"/>
                <a:miter/>
              </a:ln>
            </p:spPr>
          </p:sp>
        </p:grpSp>
        <p:sp>
          <p:nvSpPr>
            <p:cNvPr name="TextBox 21" id="21"/>
            <p:cNvSpPr txBox="true"/>
            <p:nvPr/>
          </p:nvSpPr>
          <p:spPr>
            <a:xfrm rot="0">
              <a:off x="0" y="565988"/>
              <a:ext cx="7680816" cy="462280"/>
            </a:xfrm>
            <a:prstGeom prst="rect">
              <a:avLst/>
            </a:prstGeom>
          </p:spPr>
          <p:txBody>
            <a:bodyPr anchor="t" rtlCol="false" tIns="0" lIns="0" bIns="0" rIns="0">
              <a:spAutoFit/>
            </a:bodyPr>
            <a:lstStyle/>
            <a:p>
              <a:pPr algn="r"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PEMBINAAN KURIKULUM</a:t>
              </a:r>
            </a:p>
          </p:txBody>
        </p:sp>
      </p:grpSp>
      <p:grpSp>
        <p:nvGrpSpPr>
          <p:cNvPr name="Group 22" id="22"/>
          <p:cNvGrpSpPr/>
          <p:nvPr/>
        </p:nvGrpSpPr>
        <p:grpSpPr>
          <a:xfrm rot="0">
            <a:off x="2009134" y="7168058"/>
            <a:ext cx="13374742" cy="2215267"/>
            <a:chOff x="0" y="0"/>
            <a:chExt cx="4808908" cy="796502"/>
          </a:xfrm>
        </p:grpSpPr>
        <p:sp>
          <p:nvSpPr>
            <p:cNvPr name="Freeform 23" id="23"/>
            <p:cNvSpPr/>
            <p:nvPr/>
          </p:nvSpPr>
          <p:spPr>
            <a:xfrm flipH="false" flipV="false" rot="0">
              <a:off x="0" y="0"/>
              <a:ext cx="4808908" cy="796502"/>
            </a:xfrm>
            <a:custGeom>
              <a:avLst/>
              <a:gdLst/>
              <a:ahLst/>
              <a:cxnLst/>
              <a:rect r="r" b="b" t="t" l="l"/>
              <a:pathLst>
                <a:path h="796502" w="4808908">
                  <a:moveTo>
                    <a:pt x="8104" y="0"/>
                  </a:moveTo>
                  <a:lnTo>
                    <a:pt x="4800804" y="0"/>
                  </a:lnTo>
                  <a:cubicBezTo>
                    <a:pt x="4805280" y="0"/>
                    <a:pt x="4808908" y="3628"/>
                    <a:pt x="4808908" y="8104"/>
                  </a:cubicBezTo>
                  <a:lnTo>
                    <a:pt x="4808908" y="788399"/>
                  </a:lnTo>
                  <a:cubicBezTo>
                    <a:pt x="4808908" y="792874"/>
                    <a:pt x="4805280" y="796502"/>
                    <a:pt x="4800804" y="796502"/>
                  </a:cubicBezTo>
                  <a:lnTo>
                    <a:pt x="8104" y="796502"/>
                  </a:lnTo>
                  <a:cubicBezTo>
                    <a:pt x="3628" y="796502"/>
                    <a:pt x="0" y="792874"/>
                    <a:pt x="0" y="788399"/>
                  </a:cubicBezTo>
                  <a:lnTo>
                    <a:pt x="0" y="8104"/>
                  </a:lnTo>
                  <a:cubicBezTo>
                    <a:pt x="0" y="3628"/>
                    <a:pt x="3628" y="0"/>
                    <a:pt x="8104" y="0"/>
                  </a:cubicBezTo>
                  <a:close/>
                </a:path>
              </a:pathLst>
            </a:custGeom>
            <a:solidFill>
              <a:srgbClr val="FAFAFA">
                <a:alpha val="87843"/>
              </a:srgbClr>
            </a:solidFill>
          </p:spPr>
        </p:sp>
        <p:sp>
          <p:nvSpPr>
            <p:cNvPr name="TextBox 24" id="24"/>
            <p:cNvSpPr txBox="true"/>
            <p:nvPr/>
          </p:nvSpPr>
          <p:spPr>
            <a:xfrm>
              <a:off x="0" y="-28575"/>
              <a:ext cx="4808908" cy="825077"/>
            </a:xfrm>
            <a:prstGeom prst="rect">
              <a:avLst/>
            </a:prstGeom>
          </p:spPr>
          <p:txBody>
            <a:bodyPr anchor="ctr" rtlCol="false" tIns="71846" lIns="71846" bIns="71846" rIns="71846"/>
            <a:lstStyle/>
            <a:p>
              <a:pPr algn="ctr">
                <a:lnSpc>
                  <a:spcPts val="2375"/>
                </a:lnSpc>
              </a:pPr>
            </a:p>
          </p:txBody>
        </p:sp>
      </p:grpSp>
      <p:grpSp>
        <p:nvGrpSpPr>
          <p:cNvPr name="Group 25" id="25"/>
          <p:cNvGrpSpPr/>
          <p:nvPr/>
        </p:nvGrpSpPr>
        <p:grpSpPr>
          <a:xfrm rot="0">
            <a:off x="2144878" y="7011005"/>
            <a:ext cx="5298685" cy="505044"/>
            <a:chOff x="0" y="0"/>
            <a:chExt cx="978665" cy="93281"/>
          </a:xfrm>
        </p:grpSpPr>
        <p:sp>
          <p:nvSpPr>
            <p:cNvPr name="Freeform 26" id="26"/>
            <p:cNvSpPr/>
            <p:nvPr/>
          </p:nvSpPr>
          <p:spPr>
            <a:xfrm flipH="false" flipV="false" rot="0">
              <a:off x="0" y="0"/>
              <a:ext cx="978665" cy="93281"/>
            </a:xfrm>
            <a:custGeom>
              <a:avLst/>
              <a:gdLst/>
              <a:ahLst/>
              <a:cxnLst/>
              <a:rect r="r" b="b" t="t" l="l"/>
              <a:pathLst>
                <a:path h="93281" w="978665">
                  <a:moveTo>
                    <a:pt x="20455" y="0"/>
                  </a:moveTo>
                  <a:lnTo>
                    <a:pt x="958209" y="0"/>
                  </a:lnTo>
                  <a:cubicBezTo>
                    <a:pt x="969507" y="0"/>
                    <a:pt x="978665" y="9158"/>
                    <a:pt x="978665" y="20455"/>
                  </a:cubicBezTo>
                  <a:lnTo>
                    <a:pt x="978665" y="72826"/>
                  </a:lnTo>
                  <a:cubicBezTo>
                    <a:pt x="978665" y="78251"/>
                    <a:pt x="976510" y="83454"/>
                    <a:pt x="972673" y="87290"/>
                  </a:cubicBezTo>
                  <a:cubicBezTo>
                    <a:pt x="968837" y="91126"/>
                    <a:pt x="963634" y="93281"/>
                    <a:pt x="958209" y="93281"/>
                  </a:cubicBezTo>
                  <a:lnTo>
                    <a:pt x="20455" y="93281"/>
                  </a:lnTo>
                  <a:cubicBezTo>
                    <a:pt x="9158" y="93281"/>
                    <a:pt x="0" y="84123"/>
                    <a:pt x="0" y="72826"/>
                  </a:cubicBezTo>
                  <a:lnTo>
                    <a:pt x="0" y="20455"/>
                  </a:lnTo>
                  <a:cubicBezTo>
                    <a:pt x="0" y="9158"/>
                    <a:pt x="9158" y="0"/>
                    <a:pt x="20455" y="0"/>
                  </a:cubicBezTo>
                  <a:close/>
                </a:path>
              </a:pathLst>
            </a:custGeom>
            <a:solidFill>
              <a:srgbClr val="62B34E"/>
            </a:solidFill>
            <a:ln cap="sq">
              <a:noFill/>
              <a:prstDash val="solid"/>
              <a:miter/>
            </a:ln>
          </p:spPr>
        </p:sp>
        <p:sp>
          <p:nvSpPr>
            <p:cNvPr name="TextBox 27" id="27"/>
            <p:cNvSpPr txBox="true"/>
            <p:nvPr/>
          </p:nvSpPr>
          <p:spPr>
            <a:xfrm>
              <a:off x="0" y="-28575"/>
              <a:ext cx="978665" cy="121856"/>
            </a:xfrm>
            <a:prstGeom prst="rect">
              <a:avLst/>
            </a:prstGeom>
          </p:spPr>
          <p:txBody>
            <a:bodyPr anchor="ctr" rtlCol="false" tIns="139861" lIns="139861" bIns="139861" rIns="139861"/>
            <a:lstStyle/>
            <a:p>
              <a:pPr algn="ctr">
                <a:lnSpc>
                  <a:spcPts val="1959"/>
                </a:lnSpc>
              </a:pPr>
            </a:p>
          </p:txBody>
        </p:sp>
      </p:grpSp>
      <p:sp>
        <p:nvSpPr>
          <p:cNvPr name="TextBox 28" id="28"/>
          <p:cNvSpPr txBox="true"/>
          <p:nvPr/>
        </p:nvSpPr>
        <p:spPr>
          <a:xfrm rot="0">
            <a:off x="2393839" y="7576738"/>
            <a:ext cx="13202577" cy="1680210"/>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Pemba</a:t>
            </a:r>
            <a:r>
              <a:rPr lang="en-US" sz="2100">
                <a:solidFill>
                  <a:srgbClr val="000000"/>
                </a:solidFill>
                <a:latin typeface="Open Sans 1"/>
                <a:ea typeface="Open Sans 1"/>
                <a:cs typeface="Open Sans 1"/>
                <a:sym typeface="Open Sans 1"/>
              </a:rPr>
              <a:t>ngunan profesional yang berterusan akan meningkatkan keupayaan guru </a:t>
            </a:r>
            <a:r>
              <a:rPr lang="en-US" sz="2100">
                <a:solidFill>
                  <a:srgbClr val="000000"/>
                </a:solidFill>
                <a:latin typeface="Open Sans 1"/>
                <a:ea typeface="Open Sans 1"/>
                <a:cs typeface="Open Sans 1"/>
                <a:sym typeface="Open Sans 1"/>
              </a:rPr>
              <a:t>untuk menyampaikan pendidikan kelestarian secara berkesan di semua peringkat. Ini termasuk:</a:t>
            </a:r>
          </a:p>
          <a:p>
            <a:pPr algn="l">
              <a:lnSpc>
                <a:spcPts val="1659"/>
              </a:lnSpc>
            </a:pP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Mengi</a:t>
            </a:r>
            <a:r>
              <a:rPr lang="en-US" sz="2100">
                <a:solidFill>
                  <a:srgbClr val="000000"/>
                </a:solidFill>
                <a:latin typeface="Open Sans 1"/>
                <a:ea typeface="Open Sans 1"/>
                <a:cs typeface="Open Sans 1"/>
                <a:sym typeface="Open Sans 1"/>
              </a:rPr>
              <a:t>ntegrasikan top</a:t>
            </a:r>
            <a:r>
              <a:rPr lang="en-US" sz="2100">
                <a:solidFill>
                  <a:srgbClr val="000000"/>
                </a:solidFill>
                <a:latin typeface="Open Sans 1"/>
                <a:ea typeface="Open Sans 1"/>
                <a:cs typeface="Open Sans 1"/>
                <a:sym typeface="Open Sans 1"/>
              </a:rPr>
              <a:t>ik kelestarian dalam latihan praperkhidmatan dan dalam perkhidmatan.</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Memud</a:t>
            </a:r>
            <a:r>
              <a:rPr lang="en-US" sz="2100">
                <a:solidFill>
                  <a:srgbClr val="000000"/>
                </a:solidFill>
                <a:latin typeface="Open Sans 1"/>
                <a:ea typeface="Open Sans 1"/>
                <a:cs typeface="Open Sans 1"/>
                <a:sym typeface="Open Sans 1"/>
              </a:rPr>
              <a:t>ahkan perkongs</a:t>
            </a:r>
            <a:r>
              <a:rPr lang="en-US" sz="2100">
                <a:solidFill>
                  <a:srgbClr val="000000"/>
                </a:solidFill>
                <a:latin typeface="Open Sans 1"/>
                <a:ea typeface="Open Sans 1"/>
                <a:cs typeface="Open Sans 1"/>
                <a:sym typeface="Open Sans 1"/>
              </a:rPr>
              <a:t>ia</a:t>
            </a:r>
            <a:r>
              <a:rPr lang="en-US" sz="2100">
                <a:solidFill>
                  <a:srgbClr val="000000"/>
                </a:solidFill>
                <a:latin typeface="Open Sans 1"/>
                <a:ea typeface="Open Sans 1"/>
                <a:cs typeface="Open Sans 1"/>
                <a:sym typeface="Open Sans 1"/>
              </a:rPr>
              <a:t>n pengetahuan antara sekolah dan institusi pengajian tinggi.</a:t>
            </a:r>
          </a:p>
        </p:txBody>
      </p:sp>
      <p:grpSp>
        <p:nvGrpSpPr>
          <p:cNvPr name="Group 29" id="29"/>
          <p:cNvGrpSpPr/>
          <p:nvPr/>
        </p:nvGrpSpPr>
        <p:grpSpPr>
          <a:xfrm rot="0">
            <a:off x="1186081" y="6758483"/>
            <a:ext cx="1207757" cy="1207757"/>
            <a:chOff x="0" y="0"/>
            <a:chExt cx="812800" cy="812800"/>
          </a:xfrm>
        </p:grpSpPr>
        <p:sp>
          <p:nvSpPr>
            <p:cNvPr name="Freeform 30" id="3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25342" t="0" r="-25342" b="0"/>
              </a:stretch>
            </a:blipFill>
            <a:ln w="28575" cap="sq">
              <a:solidFill>
                <a:srgbClr val="EFF1F3"/>
              </a:solidFill>
              <a:prstDash val="solid"/>
              <a:miter/>
            </a:ln>
          </p:spPr>
        </p:sp>
      </p:grpSp>
      <p:grpSp>
        <p:nvGrpSpPr>
          <p:cNvPr name="Group 31" id="31"/>
          <p:cNvGrpSpPr/>
          <p:nvPr/>
        </p:nvGrpSpPr>
        <p:grpSpPr>
          <a:xfrm rot="0">
            <a:off x="8700255" y="3452258"/>
            <a:ext cx="9353902" cy="3558747"/>
            <a:chOff x="0" y="0"/>
            <a:chExt cx="3363209" cy="1279553"/>
          </a:xfrm>
        </p:grpSpPr>
        <p:sp>
          <p:nvSpPr>
            <p:cNvPr name="Freeform 32" id="32"/>
            <p:cNvSpPr/>
            <p:nvPr/>
          </p:nvSpPr>
          <p:spPr>
            <a:xfrm flipH="false" flipV="false" rot="0">
              <a:off x="0" y="0"/>
              <a:ext cx="3363209" cy="1279553"/>
            </a:xfrm>
            <a:custGeom>
              <a:avLst/>
              <a:gdLst/>
              <a:ahLst/>
              <a:cxnLst/>
              <a:rect r="r" b="b" t="t" l="l"/>
              <a:pathLst>
                <a:path h="1279553" w="3363209">
                  <a:moveTo>
                    <a:pt x="11587" y="0"/>
                  </a:moveTo>
                  <a:lnTo>
                    <a:pt x="3351622" y="0"/>
                  </a:lnTo>
                  <a:cubicBezTo>
                    <a:pt x="3354695" y="0"/>
                    <a:pt x="3357642" y="1221"/>
                    <a:pt x="3359815" y="3394"/>
                  </a:cubicBezTo>
                  <a:cubicBezTo>
                    <a:pt x="3361988" y="5567"/>
                    <a:pt x="3363209" y="8514"/>
                    <a:pt x="3363209" y="11587"/>
                  </a:cubicBezTo>
                  <a:lnTo>
                    <a:pt x="3363209" y="1267965"/>
                  </a:lnTo>
                  <a:cubicBezTo>
                    <a:pt x="3363209" y="1271039"/>
                    <a:pt x="3361988" y="1273986"/>
                    <a:pt x="3359815" y="1276159"/>
                  </a:cubicBezTo>
                  <a:cubicBezTo>
                    <a:pt x="3357642" y="1278332"/>
                    <a:pt x="3354695" y="1279553"/>
                    <a:pt x="3351622" y="1279553"/>
                  </a:cubicBezTo>
                  <a:lnTo>
                    <a:pt x="11587" y="1279553"/>
                  </a:lnTo>
                  <a:cubicBezTo>
                    <a:pt x="8514" y="1279553"/>
                    <a:pt x="5567" y="1278332"/>
                    <a:pt x="3394" y="1276159"/>
                  </a:cubicBezTo>
                  <a:cubicBezTo>
                    <a:pt x="1221" y="1273986"/>
                    <a:pt x="0" y="1271039"/>
                    <a:pt x="0" y="1267965"/>
                  </a:cubicBezTo>
                  <a:lnTo>
                    <a:pt x="0" y="11587"/>
                  </a:lnTo>
                  <a:cubicBezTo>
                    <a:pt x="0" y="8514"/>
                    <a:pt x="1221" y="5567"/>
                    <a:pt x="3394" y="3394"/>
                  </a:cubicBezTo>
                  <a:cubicBezTo>
                    <a:pt x="5567" y="1221"/>
                    <a:pt x="8514" y="0"/>
                    <a:pt x="11587" y="0"/>
                  </a:cubicBezTo>
                  <a:close/>
                </a:path>
              </a:pathLst>
            </a:custGeom>
            <a:solidFill>
              <a:srgbClr val="FAFAFA">
                <a:alpha val="87843"/>
              </a:srgbClr>
            </a:solidFill>
          </p:spPr>
        </p:sp>
        <p:sp>
          <p:nvSpPr>
            <p:cNvPr name="TextBox 33" id="33"/>
            <p:cNvSpPr txBox="true"/>
            <p:nvPr/>
          </p:nvSpPr>
          <p:spPr>
            <a:xfrm>
              <a:off x="0" y="-28575"/>
              <a:ext cx="3363209" cy="1308128"/>
            </a:xfrm>
            <a:prstGeom prst="rect">
              <a:avLst/>
            </a:prstGeom>
          </p:spPr>
          <p:txBody>
            <a:bodyPr anchor="ctr" rtlCol="false" tIns="71846" lIns="71846" bIns="71846" rIns="71846"/>
            <a:lstStyle/>
            <a:p>
              <a:pPr algn="ctr">
                <a:lnSpc>
                  <a:spcPts val="2375"/>
                </a:lnSpc>
              </a:pPr>
            </a:p>
          </p:txBody>
        </p:sp>
      </p:grpSp>
      <p:sp>
        <p:nvSpPr>
          <p:cNvPr name="TextBox 34" id="34"/>
          <p:cNvSpPr txBox="true"/>
          <p:nvPr/>
        </p:nvSpPr>
        <p:spPr>
          <a:xfrm rot="0">
            <a:off x="8807175" y="3702863"/>
            <a:ext cx="9353902" cy="727710"/>
          </a:xfrm>
          <a:prstGeom prst="rect">
            <a:avLst/>
          </a:prstGeom>
        </p:spPr>
        <p:txBody>
          <a:bodyPr anchor="t" rtlCol="false" tIns="0" lIns="0" bIns="0" rIns="0">
            <a:spAutoFit/>
          </a:bodyPr>
          <a:lstStyle/>
          <a:p>
            <a:pPr algn="l">
              <a:lnSpc>
                <a:spcPts val="2940"/>
              </a:lnSpc>
            </a:pPr>
            <a:r>
              <a:rPr lang="en-US" sz="2100">
                <a:solidFill>
                  <a:srgbClr val="312F2D"/>
                </a:solidFill>
                <a:latin typeface="Open Sans 1"/>
                <a:ea typeface="Open Sans 1"/>
                <a:cs typeface="Open Sans 1"/>
                <a:sym typeface="Open Sans 1"/>
              </a:rPr>
              <a:t>T</a:t>
            </a:r>
            <a:r>
              <a:rPr lang="en-US" sz="2100">
                <a:solidFill>
                  <a:srgbClr val="312F2D"/>
                </a:solidFill>
                <a:latin typeface="Open Sans 1"/>
                <a:ea typeface="Open Sans 1"/>
                <a:cs typeface="Open Sans 1"/>
                <a:sym typeface="Open Sans 1"/>
              </a:rPr>
              <a:t>indakan alam sekitar dipromosikan melalui aktiviti kokurikulum dan kokurikulum tambahan seperti:</a:t>
            </a:r>
          </a:p>
        </p:txBody>
      </p:sp>
      <p:grpSp>
        <p:nvGrpSpPr>
          <p:cNvPr name="Group 35" id="35"/>
          <p:cNvGrpSpPr/>
          <p:nvPr/>
        </p:nvGrpSpPr>
        <p:grpSpPr>
          <a:xfrm rot="0">
            <a:off x="11729564" y="2666938"/>
            <a:ext cx="6327385" cy="1207757"/>
            <a:chOff x="0" y="0"/>
            <a:chExt cx="8436514" cy="1610343"/>
          </a:xfrm>
        </p:grpSpPr>
        <p:grpSp>
          <p:nvGrpSpPr>
            <p:cNvPr name="Group 36" id="36"/>
            <p:cNvGrpSpPr/>
            <p:nvPr/>
          </p:nvGrpSpPr>
          <p:grpSpPr>
            <a:xfrm rot="0">
              <a:off x="0" y="680566"/>
              <a:ext cx="7064914" cy="673391"/>
              <a:chOff x="0" y="0"/>
              <a:chExt cx="978665" cy="93281"/>
            </a:xfrm>
          </p:grpSpPr>
          <p:sp>
            <p:nvSpPr>
              <p:cNvPr name="Freeform 37" id="37"/>
              <p:cNvSpPr/>
              <p:nvPr/>
            </p:nvSpPr>
            <p:spPr>
              <a:xfrm flipH="false" flipV="false" rot="0">
                <a:off x="0" y="0"/>
                <a:ext cx="978665" cy="93281"/>
              </a:xfrm>
              <a:custGeom>
                <a:avLst/>
                <a:gdLst/>
                <a:ahLst/>
                <a:cxnLst/>
                <a:rect r="r" b="b" t="t" l="l"/>
                <a:pathLst>
                  <a:path h="93281" w="978665">
                    <a:moveTo>
                      <a:pt x="20455" y="0"/>
                    </a:moveTo>
                    <a:lnTo>
                      <a:pt x="958209" y="0"/>
                    </a:lnTo>
                    <a:cubicBezTo>
                      <a:pt x="969507" y="0"/>
                      <a:pt x="978665" y="9158"/>
                      <a:pt x="978665" y="20455"/>
                    </a:cubicBezTo>
                    <a:lnTo>
                      <a:pt x="978665" y="72826"/>
                    </a:lnTo>
                    <a:cubicBezTo>
                      <a:pt x="978665" y="78251"/>
                      <a:pt x="976510" y="83454"/>
                      <a:pt x="972673" y="87290"/>
                    </a:cubicBezTo>
                    <a:cubicBezTo>
                      <a:pt x="968837" y="91126"/>
                      <a:pt x="963634" y="93281"/>
                      <a:pt x="958209" y="93281"/>
                    </a:cubicBezTo>
                    <a:lnTo>
                      <a:pt x="20455" y="93281"/>
                    </a:lnTo>
                    <a:cubicBezTo>
                      <a:pt x="9158" y="93281"/>
                      <a:pt x="0" y="84123"/>
                      <a:pt x="0" y="72826"/>
                    </a:cubicBezTo>
                    <a:lnTo>
                      <a:pt x="0" y="20455"/>
                    </a:lnTo>
                    <a:cubicBezTo>
                      <a:pt x="0" y="9158"/>
                      <a:pt x="9158" y="0"/>
                      <a:pt x="20455" y="0"/>
                    </a:cubicBezTo>
                    <a:close/>
                  </a:path>
                </a:pathLst>
              </a:custGeom>
              <a:solidFill>
                <a:srgbClr val="62B34E"/>
              </a:solidFill>
              <a:ln cap="sq">
                <a:noFill/>
                <a:prstDash val="solid"/>
                <a:miter/>
              </a:ln>
            </p:spPr>
          </p:sp>
          <p:sp>
            <p:nvSpPr>
              <p:cNvPr name="TextBox 38" id="38"/>
              <p:cNvSpPr txBox="true"/>
              <p:nvPr/>
            </p:nvSpPr>
            <p:spPr>
              <a:xfrm>
                <a:off x="0" y="-28575"/>
                <a:ext cx="978665" cy="121856"/>
              </a:xfrm>
              <a:prstGeom prst="rect">
                <a:avLst/>
              </a:prstGeom>
            </p:spPr>
            <p:txBody>
              <a:bodyPr anchor="ctr" rtlCol="false" tIns="139861" lIns="139861" bIns="139861" rIns="139861"/>
              <a:lstStyle/>
              <a:p>
                <a:pPr algn="ctr">
                  <a:lnSpc>
                    <a:spcPts val="1959"/>
                  </a:lnSpc>
                </a:pPr>
              </a:p>
            </p:txBody>
          </p:sp>
        </p:grpSp>
        <p:sp>
          <p:nvSpPr>
            <p:cNvPr name="TextBox 39" id="39"/>
            <p:cNvSpPr txBox="true"/>
            <p:nvPr/>
          </p:nvSpPr>
          <p:spPr>
            <a:xfrm rot="0">
              <a:off x="1675869" y="767072"/>
              <a:ext cx="5150301" cy="462280"/>
            </a:xfrm>
            <a:prstGeom prst="rect">
              <a:avLst/>
            </a:prstGeom>
          </p:spPr>
          <p:txBody>
            <a:bodyPr anchor="t" rtlCol="false" tIns="0" lIns="0" bIns="0" rIns="0">
              <a:spAutoFit/>
            </a:bodyPr>
            <a:lstStyle/>
            <a:p>
              <a:pPr algn="l"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PROGRAM PELAJAR</a:t>
              </a:r>
            </a:p>
          </p:txBody>
        </p:sp>
        <p:grpSp>
          <p:nvGrpSpPr>
            <p:cNvPr name="Group 40" id="40"/>
            <p:cNvGrpSpPr/>
            <p:nvPr/>
          </p:nvGrpSpPr>
          <p:grpSpPr>
            <a:xfrm rot="0">
              <a:off x="6826170" y="0"/>
              <a:ext cx="1610343" cy="1610343"/>
              <a:chOff x="0" y="0"/>
              <a:chExt cx="812800" cy="812800"/>
            </a:xfrm>
          </p:grpSpPr>
          <p:sp>
            <p:nvSpPr>
              <p:cNvPr name="Freeform 41" id="4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25136" t="0" r="-25136" b="0"/>
                </a:stretch>
              </a:blipFill>
              <a:ln w="28575" cap="sq">
                <a:solidFill>
                  <a:srgbClr val="EFF1F3"/>
                </a:solidFill>
                <a:prstDash val="solid"/>
                <a:miter/>
              </a:ln>
            </p:spPr>
          </p:sp>
        </p:grpSp>
      </p:grpSp>
      <p:sp>
        <p:nvSpPr>
          <p:cNvPr name="TextBox 42" id="42"/>
          <p:cNvSpPr txBox="true"/>
          <p:nvPr/>
        </p:nvSpPr>
        <p:spPr>
          <a:xfrm rot="0">
            <a:off x="3064178" y="7066359"/>
            <a:ext cx="3862726" cy="356235"/>
          </a:xfrm>
          <a:prstGeom prst="rect">
            <a:avLst/>
          </a:prstGeom>
        </p:spPr>
        <p:txBody>
          <a:bodyPr anchor="t" rtlCol="false" tIns="0" lIns="0" bIns="0" rIns="0">
            <a:spAutoFit/>
          </a:bodyPr>
          <a:lstStyle/>
          <a:p>
            <a:pPr algn="l"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LATIHAN TENAGA PENGAJAR</a:t>
            </a:r>
          </a:p>
        </p:txBody>
      </p:sp>
      <p:sp>
        <p:nvSpPr>
          <p:cNvPr name="TextBox 43" id="43"/>
          <p:cNvSpPr txBox="true"/>
          <p:nvPr/>
        </p:nvSpPr>
        <p:spPr>
          <a:xfrm rot="0">
            <a:off x="479555" y="4291514"/>
            <a:ext cx="7716877" cy="1842135"/>
          </a:xfrm>
          <a:prstGeom prst="rect">
            <a:avLst/>
          </a:prstGeom>
        </p:spPr>
        <p:txBody>
          <a:bodyPr anchor="t" rtlCol="false" tIns="0" lIns="0" bIns="0" rIns="0">
            <a:spAutoFit/>
          </a:bodyPr>
          <a:lstStyle/>
          <a:p>
            <a:pPr algn="just">
              <a:lnSpc>
                <a:spcPts val="2940"/>
              </a:lnSpc>
            </a:pPr>
            <a:r>
              <a:rPr lang="en-US" sz="2100">
                <a:solidFill>
                  <a:srgbClr val="000000"/>
                </a:solidFill>
                <a:latin typeface="Open Sans 1"/>
                <a:ea typeface="Open Sans 1"/>
                <a:cs typeface="Open Sans 1"/>
                <a:sym typeface="Open Sans 1"/>
              </a:rPr>
              <a:t>Tema</a:t>
            </a:r>
            <a:r>
              <a:rPr lang="en-US" sz="2100">
                <a:solidFill>
                  <a:srgbClr val="000000"/>
                </a:solidFill>
                <a:latin typeface="Open Sans 1"/>
                <a:ea typeface="Open Sans 1"/>
                <a:cs typeface="Open Sans 1"/>
                <a:sym typeface="Open Sans 1"/>
              </a:rPr>
              <a:t> ini akan bersifat inklusif untuk semua pelajar (termasuk mereka yang mempunyai keperluan khas) agar mendapat akses. Institusi pengajian tinggi turut mengintegrasikan kelestarian dalam program dan penyelidikan bagi menyokong ekonomi hijau.</a:t>
            </a:r>
          </a:p>
        </p:txBody>
      </p:sp>
      <p:sp>
        <p:nvSpPr>
          <p:cNvPr name="TextBox 44" id="44"/>
          <p:cNvSpPr txBox="true"/>
          <p:nvPr/>
        </p:nvSpPr>
        <p:spPr>
          <a:xfrm rot="0">
            <a:off x="5225799" y="2883615"/>
            <a:ext cx="3402251" cy="1099185"/>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Pembinaan Daya Tahan</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Ekonomi Pasca-Karbon</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Gaya Hidup Lestari</a:t>
            </a:r>
          </a:p>
        </p:txBody>
      </p:sp>
      <p:sp>
        <p:nvSpPr>
          <p:cNvPr name="TextBox 45" id="45"/>
          <p:cNvSpPr txBox="true"/>
          <p:nvPr/>
        </p:nvSpPr>
        <p:spPr>
          <a:xfrm rot="0">
            <a:off x="8703048" y="4574059"/>
            <a:ext cx="9353902" cy="1470660"/>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312F2D"/>
                </a:solidFill>
                <a:latin typeface="Open Sans 1"/>
                <a:ea typeface="Open Sans 1"/>
                <a:cs typeface="Open Sans 1"/>
                <a:sym typeface="Open Sans 1"/>
              </a:rPr>
              <a:t>Ke</a:t>
            </a:r>
            <a:r>
              <a:rPr lang="en-US" sz="2100">
                <a:solidFill>
                  <a:srgbClr val="312F2D"/>
                </a:solidFill>
                <a:latin typeface="Open Sans 1"/>
                <a:ea typeface="Open Sans 1"/>
                <a:cs typeface="Open Sans 1"/>
                <a:sym typeface="Open Sans 1"/>
              </a:rPr>
              <a:t>lab alam sekitar dan projek penghijauan sekolah.</a:t>
            </a:r>
          </a:p>
          <a:p>
            <a:pPr algn="l" marL="453390" indent="-226695" lvl="1">
              <a:lnSpc>
                <a:spcPts val="2940"/>
              </a:lnSpc>
              <a:buFont typeface="Arial"/>
              <a:buChar char="•"/>
            </a:pPr>
            <a:r>
              <a:rPr lang="en-US" sz="2100">
                <a:solidFill>
                  <a:srgbClr val="312F2D"/>
                </a:solidFill>
                <a:latin typeface="Open Sans 1"/>
                <a:ea typeface="Open Sans 1"/>
                <a:cs typeface="Open Sans 1"/>
                <a:sym typeface="Open Sans 1"/>
              </a:rPr>
              <a:t>Cabaran ino</a:t>
            </a:r>
            <a:r>
              <a:rPr lang="en-US" sz="2100">
                <a:solidFill>
                  <a:srgbClr val="312F2D"/>
                </a:solidFill>
                <a:latin typeface="Open Sans 1"/>
                <a:ea typeface="Open Sans 1"/>
                <a:cs typeface="Open Sans 1"/>
                <a:sym typeface="Open Sans 1"/>
              </a:rPr>
              <a:t>vasi dan iklim.</a:t>
            </a:r>
          </a:p>
          <a:p>
            <a:pPr algn="l" marL="453390" indent="-226695" lvl="1">
              <a:lnSpc>
                <a:spcPts val="2940"/>
              </a:lnSpc>
              <a:buFont typeface="Arial"/>
              <a:buChar char="•"/>
            </a:pPr>
            <a:r>
              <a:rPr lang="en-US" sz="2100">
                <a:solidFill>
                  <a:srgbClr val="312F2D"/>
                </a:solidFill>
                <a:latin typeface="Open Sans 1"/>
                <a:ea typeface="Open Sans 1"/>
                <a:cs typeface="Open Sans 1"/>
                <a:sym typeface="Open Sans 1"/>
              </a:rPr>
              <a:t>Inisiatif agroteknologi dan pemuliharaan.</a:t>
            </a:r>
          </a:p>
          <a:p>
            <a:pPr algn="l" marL="453390" indent="-226695" lvl="1">
              <a:lnSpc>
                <a:spcPts val="2940"/>
              </a:lnSpc>
              <a:buFont typeface="Arial"/>
              <a:buChar char="•"/>
            </a:pPr>
            <a:r>
              <a:rPr lang="en-US" sz="2100">
                <a:solidFill>
                  <a:srgbClr val="312F2D"/>
                </a:solidFill>
                <a:latin typeface="Open Sans 1"/>
                <a:ea typeface="Open Sans 1"/>
                <a:cs typeface="Open Sans 1"/>
                <a:sym typeface="Open Sans 1"/>
              </a:rPr>
              <a:t>Kem berkaitan kelestarian dan program jangkauan STEAM.</a:t>
            </a:r>
          </a:p>
        </p:txBody>
      </p:sp>
      <p:sp>
        <p:nvSpPr>
          <p:cNvPr name="TextBox 46" id="46"/>
          <p:cNvSpPr txBox="true"/>
          <p:nvPr/>
        </p:nvSpPr>
        <p:spPr>
          <a:xfrm rot="0">
            <a:off x="8807175" y="6187594"/>
            <a:ext cx="9246982" cy="727710"/>
          </a:xfrm>
          <a:prstGeom prst="rect">
            <a:avLst/>
          </a:prstGeom>
        </p:spPr>
        <p:txBody>
          <a:bodyPr anchor="t" rtlCol="false" tIns="0" lIns="0" bIns="0" rIns="0">
            <a:spAutoFit/>
          </a:bodyPr>
          <a:lstStyle/>
          <a:p>
            <a:pPr algn="l">
              <a:lnSpc>
                <a:spcPts val="2940"/>
              </a:lnSpc>
            </a:pPr>
            <a:r>
              <a:rPr lang="en-US" sz="2100">
                <a:solidFill>
                  <a:srgbClr val="312F2D"/>
                </a:solidFill>
                <a:latin typeface="Open Sans 1"/>
                <a:ea typeface="Open Sans 1"/>
                <a:cs typeface="Open Sans 1"/>
                <a:sym typeface="Open Sans 1"/>
              </a:rPr>
              <a:t>Program-</a:t>
            </a:r>
            <a:r>
              <a:rPr lang="en-US" sz="2100">
                <a:solidFill>
                  <a:srgbClr val="312F2D"/>
                </a:solidFill>
                <a:latin typeface="Open Sans 1"/>
                <a:ea typeface="Open Sans 1"/>
                <a:cs typeface="Open Sans 1"/>
                <a:sym typeface="Open Sans 1"/>
              </a:rPr>
              <a:t>program ini membina kemahiran dan k</a:t>
            </a:r>
            <a:r>
              <a:rPr lang="en-US" sz="2100">
                <a:solidFill>
                  <a:srgbClr val="312F2D"/>
                </a:solidFill>
                <a:latin typeface="Open Sans 1"/>
                <a:ea typeface="Open Sans 1"/>
                <a:cs typeface="Open Sans 1"/>
                <a:sym typeface="Open Sans 1"/>
              </a:rPr>
              <a:t>epimpinan, disokon</a:t>
            </a:r>
            <a:r>
              <a:rPr lang="en-US" sz="2100">
                <a:solidFill>
                  <a:srgbClr val="312F2D"/>
                </a:solidFill>
                <a:latin typeface="Open Sans 1"/>
                <a:ea typeface="Open Sans 1"/>
                <a:cs typeface="Open Sans 1"/>
                <a:sym typeface="Open Sans 1"/>
              </a:rPr>
              <a:t>g oleh kerjasama kerajaan/NGO, pengiktirafan dan insentif.</a:t>
            </a:r>
          </a:p>
        </p:txBody>
      </p:sp>
      <p:grpSp>
        <p:nvGrpSpPr>
          <p:cNvPr name="Group 47" id="47"/>
          <p:cNvGrpSpPr/>
          <p:nvPr/>
        </p:nvGrpSpPr>
        <p:grpSpPr>
          <a:xfrm rot="0">
            <a:off x="0" y="8861590"/>
            <a:ext cx="17819266" cy="1464249"/>
            <a:chOff x="0" y="0"/>
            <a:chExt cx="23759021" cy="1952332"/>
          </a:xfrm>
        </p:grpSpPr>
        <p:sp>
          <p:nvSpPr>
            <p:cNvPr name="AutoShape 48" id="48"/>
            <p:cNvSpPr/>
            <p:nvPr/>
          </p:nvSpPr>
          <p:spPr>
            <a:xfrm>
              <a:off x="0" y="976166"/>
              <a:ext cx="21755533" cy="0"/>
            </a:xfrm>
            <a:prstGeom prst="line">
              <a:avLst/>
            </a:prstGeom>
            <a:ln cap="flat" w="94261">
              <a:solidFill>
                <a:srgbClr val="0F887C"/>
              </a:solidFill>
              <a:prstDash val="solid"/>
              <a:headEnd type="none" len="sm" w="sm"/>
              <a:tailEnd type="none" len="sm" w="sm"/>
            </a:ln>
          </p:spPr>
        </p:sp>
        <p:sp>
          <p:nvSpPr>
            <p:cNvPr name="Freeform 49" id="49"/>
            <p:cNvSpPr/>
            <p:nvPr/>
          </p:nvSpPr>
          <p:spPr>
            <a:xfrm flipH="false" flipV="false" rot="0">
              <a:off x="21930336" y="0"/>
              <a:ext cx="1828684" cy="1952332"/>
            </a:xfrm>
            <a:custGeom>
              <a:avLst/>
              <a:gdLst/>
              <a:ahLst/>
              <a:cxnLst/>
              <a:rect r="r" b="b" t="t" l="l"/>
              <a:pathLst>
                <a:path h="1952332" w="1828684">
                  <a:moveTo>
                    <a:pt x="0" y="0"/>
                  </a:moveTo>
                  <a:lnTo>
                    <a:pt x="1828685" y="0"/>
                  </a:lnTo>
                  <a:lnTo>
                    <a:pt x="1828685" y="1952332"/>
                  </a:lnTo>
                  <a:lnTo>
                    <a:pt x="0" y="195233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grpSp>
        <p:nvGrpSpPr>
          <p:cNvPr name="Group 50" id="50"/>
          <p:cNvGrpSpPr/>
          <p:nvPr/>
        </p:nvGrpSpPr>
        <p:grpSpPr>
          <a:xfrm rot="0">
            <a:off x="1028700" y="9060920"/>
            <a:ext cx="918260" cy="987911"/>
            <a:chOff x="0" y="0"/>
            <a:chExt cx="1224346" cy="1317214"/>
          </a:xfrm>
        </p:grpSpPr>
        <p:grpSp>
          <p:nvGrpSpPr>
            <p:cNvPr name="Group 51" id="51"/>
            <p:cNvGrpSpPr/>
            <p:nvPr/>
          </p:nvGrpSpPr>
          <p:grpSpPr>
            <a:xfrm rot="0">
              <a:off x="0" y="0"/>
              <a:ext cx="1224346" cy="1317214"/>
              <a:chOff x="0" y="0"/>
              <a:chExt cx="447181" cy="481100"/>
            </a:xfrm>
          </p:grpSpPr>
          <p:sp>
            <p:nvSpPr>
              <p:cNvPr name="Freeform 52" id="52"/>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53" id="53"/>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54" id="54"/>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09</a:t>
              </a:r>
            </a:p>
          </p:txBody>
        </p:sp>
      </p:grpSp>
      <p:sp>
        <p:nvSpPr>
          <p:cNvPr name="TextBox 55" id="55"/>
          <p:cNvSpPr txBox="true"/>
          <p:nvPr/>
        </p:nvSpPr>
        <p:spPr>
          <a:xfrm rot="0">
            <a:off x="479555" y="2387460"/>
            <a:ext cx="8437018" cy="356235"/>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Enam</a:t>
            </a:r>
            <a:r>
              <a:rPr lang="en-US" sz="2100">
                <a:solidFill>
                  <a:srgbClr val="000000"/>
                </a:solidFill>
                <a:latin typeface="Open Sans 1"/>
                <a:ea typeface="Open Sans 1"/>
                <a:cs typeface="Open Sans 1"/>
                <a:sym typeface="Open Sans 1"/>
              </a:rPr>
              <a:t> tema teras kelestarian adalah:</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2">
              <a:alphaModFix amt="17000"/>
            </a:blip>
            <a:stretch>
              <a:fillRect l="-8686" t="0" r="-13144" b="-36749"/>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sp>
        <p:nvSpPr>
          <p:cNvPr name="AutoShape 4" id="4"/>
          <p:cNvSpPr/>
          <p:nvPr/>
        </p:nvSpPr>
        <p:spPr>
          <a:xfrm flipV="true">
            <a:off x="-761523" y="1010096"/>
            <a:ext cx="19833374" cy="18604"/>
          </a:xfrm>
          <a:prstGeom prst="line">
            <a:avLst/>
          </a:prstGeom>
          <a:ln cap="flat" w="47625">
            <a:solidFill>
              <a:srgbClr val="0F887C"/>
            </a:solidFill>
            <a:prstDash val="solid"/>
            <a:headEnd type="none" len="sm" w="sm"/>
            <a:tailEnd type="none" len="sm" w="sm"/>
          </a:ln>
        </p:spPr>
      </p:sp>
      <p:sp>
        <p:nvSpPr>
          <p:cNvPr name="Freeform 5" id="5"/>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10811427" y="636773"/>
            <a:ext cx="6447873" cy="2030165"/>
            <a:chOff x="0" y="0"/>
            <a:chExt cx="8597164" cy="2706886"/>
          </a:xfrm>
        </p:grpSpPr>
        <p:grpSp>
          <p:nvGrpSpPr>
            <p:cNvPr name="Group 7" id="7"/>
            <p:cNvGrpSpPr/>
            <p:nvPr/>
          </p:nvGrpSpPr>
          <p:grpSpPr>
            <a:xfrm rot="0">
              <a:off x="0" y="0"/>
              <a:ext cx="8597164" cy="2706886"/>
              <a:chOff x="0" y="0"/>
              <a:chExt cx="2820771" cy="888142"/>
            </a:xfrm>
          </p:grpSpPr>
          <p:sp>
            <p:nvSpPr>
              <p:cNvPr name="Freeform 8" id="8"/>
              <p:cNvSpPr/>
              <p:nvPr/>
            </p:nvSpPr>
            <p:spPr>
              <a:xfrm flipH="false" flipV="false" rot="0">
                <a:off x="0" y="0"/>
                <a:ext cx="2820771" cy="888142"/>
              </a:xfrm>
              <a:custGeom>
                <a:avLst/>
                <a:gdLst/>
                <a:ahLst/>
                <a:cxnLst/>
                <a:rect r="r" b="b" t="t" l="l"/>
                <a:pathLst>
                  <a:path h="888142" w="2820771">
                    <a:moveTo>
                      <a:pt x="16810" y="0"/>
                    </a:moveTo>
                    <a:lnTo>
                      <a:pt x="2803961" y="0"/>
                    </a:lnTo>
                    <a:cubicBezTo>
                      <a:pt x="2808419" y="0"/>
                      <a:pt x="2812695" y="1771"/>
                      <a:pt x="2815847" y="4923"/>
                    </a:cubicBezTo>
                    <a:cubicBezTo>
                      <a:pt x="2819000" y="8076"/>
                      <a:pt x="2820771" y="12351"/>
                      <a:pt x="2820771" y="16810"/>
                    </a:cubicBezTo>
                    <a:lnTo>
                      <a:pt x="2820771" y="871332"/>
                    </a:lnTo>
                    <a:cubicBezTo>
                      <a:pt x="2820771" y="875791"/>
                      <a:pt x="2819000" y="880066"/>
                      <a:pt x="2815847" y="883219"/>
                    </a:cubicBezTo>
                    <a:cubicBezTo>
                      <a:pt x="2812695" y="886371"/>
                      <a:pt x="2808419" y="888142"/>
                      <a:pt x="2803961" y="888142"/>
                    </a:cubicBezTo>
                    <a:lnTo>
                      <a:pt x="16810" y="888142"/>
                    </a:lnTo>
                    <a:cubicBezTo>
                      <a:pt x="12351" y="888142"/>
                      <a:pt x="8076" y="886371"/>
                      <a:pt x="4923" y="883219"/>
                    </a:cubicBezTo>
                    <a:cubicBezTo>
                      <a:pt x="1771" y="880066"/>
                      <a:pt x="0" y="875791"/>
                      <a:pt x="0" y="871332"/>
                    </a:cubicBezTo>
                    <a:lnTo>
                      <a:pt x="0" y="16810"/>
                    </a:lnTo>
                    <a:cubicBezTo>
                      <a:pt x="0" y="12351"/>
                      <a:pt x="1771" y="8076"/>
                      <a:pt x="4923" y="4923"/>
                    </a:cubicBezTo>
                    <a:cubicBezTo>
                      <a:pt x="8076" y="1771"/>
                      <a:pt x="12351" y="0"/>
                      <a:pt x="16810" y="0"/>
                    </a:cubicBezTo>
                    <a:close/>
                  </a:path>
                </a:pathLst>
              </a:custGeom>
              <a:solidFill>
                <a:srgbClr val="FAFAFA"/>
              </a:solidFill>
              <a:ln w="142875" cap="sq">
                <a:solidFill>
                  <a:srgbClr val="069C87"/>
                </a:solidFill>
                <a:prstDash val="solid"/>
                <a:miter/>
              </a:ln>
            </p:spPr>
          </p:sp>
          <p:sp>
            <p:nvSpPr>
              <p:cNvPr name="TextBox 9" id="9"/>
              <p:cNvSpPr txBox="true"/>
              <p:nvPr/>
            </p:nvSpPr>
            <p:spPr>
              <a:xfrm>
                <a:off x="0" y="19050"/>
                <a:ext cx="2820771" cy="869092"/>
              </a:xfrm>
              <a:prstGeom prst="rect">
                <a:avLst/>
              </a:prstGeom>
            </p:spPr>
            <p:txBody>
              <a:bodyPr anchor="ctr" rtlCol="false" tIns="53768" lIns="53768" bIns="53768" rIns="53768"/>
              <a:lstStyle/>
              <a:p>
                <a:pPr algn="ctr">
                  <a:lnSpc>
                    <a:spcPts val="1615"/>
                  </a:lnSpc>
                </a:pPr>
              </a:p>
            </p:txBody>
          </p:sp>
        </p:grpSp>
        <p:sp>
          <p:nvSpPr>
            <p:cNvPr name="TextBox 10" id="10"/>
            <p:cNvSpPr txBox="true"/>
            <p:nvPr/>
          </p:nvSpPr>
          <p:spPr>
            <a:xfrm rot="0">
              <a:off x="921284" y="537140"/>
              <a:ext cx="6754596" cy="1653244"/>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STRATEGI PERLAKSANAAN</a:t>
              </a:r>
            </a:p>
          </p:txBody>
        </p:sp>
      </p:grpSp>
      <p:grpSp>
        <p:nvGrpSpPr>
          <p:cNvPr name="Group 11" id="11"/>
          <p:cNvGrpSpPr/>
          <p:nvPr/>
        </p:nvGrpSpPr>
        <p:grpSpPr>
          <a:xfrm rot="0">
            <a:off x="469077" y="2826514"/>
            <a:ext cx="17137204" cy="1151261"/>
            <a:chOff x="0" y="0"/>
            <a:chExt cx="4574264" cy="307295"/>
          </a:xfrm>
        </p:grpSpPr>
        <p:sp>
          <p:nvSpPr>
            <p:cNvPr name="Freeform 12" id="12"/>
            <p:cNvSpPr/>
            <p:nvPr/>
          </p:nvSpPr>
          <p:spPr>
            <a:xfrm flipH="false" flipV="false" rot="0">
              <a:off x="0" y="0"/>
              <a:ext cx="4574264" cy="307295"/>
            </a:xfrm>
            <a:custGeom>
              <a:avLst/>
              <a:gdLst/>
              <a:ahLst/>
              <a:cxnLst/>
              <a:rect r="r" b="b" t="t" l="l"/>
              <a:pathLst>
                <a:path h="307295" w="4574264">
                  <a:moveTo>
                    <a:pt x="6325" y="0"/>
                  </a:moveTo>
                  <a:lnTo>
                    <a:pt x="4567939" y="0"/>
                  </a:lnTo>
                  <a:cubicBezTo>
                    <a:pt x="4571432" y="0"/>
                    <a:pt x="4574264" y="2832"/>
                    <a:pt x="4574264" y="6325"/>
                  </a:cubicBezTo>
                  <a:lnTo>
                    <a:pt x="4574264" y="300970"/>
                  </a:lnTo>
                  <a:cubicBezTo>
                    <a:pt x="4574264" y="302648"/>
                    <a:pt x="4573598" y="304256"/>
                    <a:pt x="4572411" y="305442"/>
                  </a:cubicBezTo>
                  <a:cubicBezTo>
                    <a:pt x="4571225" y="306628"/>
                    <a:pt x="4569616" y="307295"/>
                    <a:pt x="4567939" y="307295"/>
                  </a:cubicBezTo>
                  <a:lnTo>
                    <a:pt x="6325" y="307295"/>
                  </a:lnTo>
                  <a:cubicBezTo>
                    <a:pt x="4647" y="307295"/>
                    <a:pt x="3039" y="306628"/>
                    <a:pt x="1852" y="305442"/>
                  </a:cubicBezTo>
                  <a:cubicBezTo>
                    <a:pt x="666" y="304256"/>
                    <a:pt x="0" y="302648"/>
                    <a:pt x="0" y="300970"/>
                  </a:cubicBezTo>
                  <a:lnTo>
                    <a:pt x="0" y="6325"/>
                  </a:lnTo>
                  <a:cubicBezTo>
                    <a:pt x="0" y="4647"/>
                    <a:pt x="666" y="3039"/>
                    <a:pt x="1852" y="1852"/>
                  </a:cubicBezTo>
                  <a:cubicBezTo>
                    <a:pt x="3039" y="666"/>
                    <a:pt x="4647" y="0"/>
                    <a:pt x="6325" y="0"/>
                  </a:cubicBezTo>
                  <a:close/>
                </a:path>
              </a:pathLst>
            </a:custGeom>
            <a:solidFill>
              <a:srgbClr val="3A777B">
                <a:alpha val="67843"/>
              </a:srgbClr>
            </a:solidFill>
            <a:ln cap="sq">
              <a:noFill/>
              <a:prstDash val="solid"/>
              <a:miter/>
            </a:ln>
          </p:spPr>
        </p:sp>
        <p:sp>
          <p:nvSpPr>
            <p:cNvPr name="TextBox 13" id="13"/>
            <p:cNvSpPr txBox="true"/>
            <p:nvPr/>
          </p:nvSpPr>
          <p:spPr>
            <a:xfrm>
              <a:off x="0" y="-57150"/>
              <a:ext cx="4574264" cy="364445"/>
            </a:xfrm>
            <a:prstGeom prst="rect">
              <a:avLst/>
            </a:prstGeom>
          </p:spPr>
          <p:txBody>
            <a:bodyPr anchor="ctr" rtlCol="false" tIns="71846" lIns="71846" bIns="71846" rIns="71846"/>
            <a:lstStyle/>
            <a:p>
              <a:pPr algn="ctr">
                <a:lnSpc>
                  <a:spcPts val="3775"/>
                </a:lnSpc>
              </a:pPr>
            </a:p>
          </p:txBody>
        </p:sp>
      </p:grpSp>
      <p:sp>
        <p:nvSpPr>
          <p:cNvPr name="TextBox 14" id="14"/>
          <p:cNvSpPr txBox="true"/>
          <p:nvPr/>
        </p:nvSpPr>
        <p:spPr>
          <a:xfrm rot="0">
            <a:off x="568088" y="2888203"/>
            <a:ext cx="16939184" cy="727710"/>
          </a:xfrm>
          <a:prstGeom prst="rect">
            <a:avLst/>
          </a:prstGeom>
        </p:spPr>
        <p:txBody>
          <a:bodyPr anchor="t" rtlCol="false" tIns="0" lIns="0" bIns="0" rIns="0">
            <a:spAutoFit/>
          </a:bodyPr>
          <a:lstStyle/>
          <a:p>
            <a:pPr algn="just">
              <a:lnSpc>
                <a:spcPts val="2940"/>
              </a:lnSpc>
            </a:pPr>
            <a:r>
              <a:rPr lang="en-US" sz="2100">
                <a:solidFill>
                  <a:srgbClr val="FFFFFF"/>
                </a:solidFill>
                <a:latin typeface="Open Sans 1"/>
                <a:ea typeface="Open Sans 1"/>
                <a:cs typeface="Open Sans 1"/>
                <a:sym typeface="Open Sans 1"/>
              </a:rPr>
              <a:t>S</a:t>
            </a:r>
            <a:r>
              <a:rPr lang="en-US" sz="2100">
                <a:solidFill>
                  <a:srgbClr val="FFFFFF"/>
                </a:solidFill>
                <a:latin typeface="Open Sans 1"/>
                <a:ea typeface="Open Sans 1"/>
                <a:cs typeface="Open Sans 1"/>
                <a:sym typeface="Open Sans 1"/>
              </a:rPr>
              <a:t>istem pendidikan akan menyokong peralihan kepada ekonomi hijau dengan memper(siapkan pelajar dan tenaga kerja sedia ada untuk kerjaya dalam sektor mampan (seperti tenag</a:t>
            </a:r>
            <a:r>
              <a:rPr lang="en-US" sz="2100">
                <a:solidFill>
                  <a:srgbClr val="FFFFFF"/>
                </a:solidFill>
                <a:latin typeface="Open Sans 1"/>
                <a:ea typeface="Open Sans 1"/>
                <a:cs typeface="Open Sans 1"/>
                <a:sym typeface="Open Sans 1"/>
              </a:rPr>
              <a:t>a boleh diperbaha</a:t>
            </a:r>
            <a:r>
              <a:rPr lang="en-US" sz="2100">
                <a:solidFill>
                  <a:srgbClr val="FFFFFF"/>
                </a:solidFill>
                <a:latin typeface="Open Sans 1"/>
                <a:ea typeface="Open Sans 1"/>
                <a:cs typeface="Open Sans 1"/>
                <a:sym typeface="Open Sans 1"/>
              </a:rPr>
              <a:t>rui, pertanian lestari, kejuruteraan alam sekitar, dan inovasi hijau).</a:t>
            </a:r>
          </a:p>
        </p:txBody>
      </p:sp>
      <p:grpSp>
        <p:nvGrpSpPr>
          <p:cNvPr name="Group 15" id="15"/>
          <p:cNvGrpSpPr/>
          <p:nvPr/>
        </p:nvGrpSpPr>
        <p:grpSpPr>
          <a:xfrm rot="0">
            <a:off x="759417" y="5005568"/>
            <a:ext cx="9070747" cy="4252732"/>
            <a:chOff x="0" y="0"/>
            <a:chExt cx="3261400" cy="1529076"/>
          </a:xfrm>
        </p:grpSpPr>
        <p:sp>
          <p:nvSpPr>
            <p:cNvPr name="Freeform 16" id="16"/>
            <p:cNvSpPr/>
            <p:nvPr/>
          </p:nvSpPr>
          <p:spPr>
            <a:xfrm flipH="false" flipV="false" rot="0">
              <a:off x="0" y="0"/>
              <a:ext cx="3261401" cy="1529076"/>
            </a:xfrm>
            <a:custGeom>
              <a:avLst/>
              <a:gdLst/>
              <a:ahLst/>
              <a:cxnLst/>
              <a:rect r="r" b="b" t="t" l="l"/>
              <a:pathLst>
                <a:path h="1529076" w="3261401">
                  <a:moveTo>
                    <a:pt x="11949" y="0"/>
                  </a:moveTo>
                  <a:lnTo>
                    <a:pt x="3249451" y="0"/>
                  </a:lnTo>
                  <a:cubicBezTo>
                    <a:pt x="3252620" y="0"/>
                    <a:pt x="3255660" y="1259"/>
                    <a:pt x="3257901" y="3500"/>
                  </a:cubicBezTo>
                  <a:cubicBezTo>
                    <a:pt x="3260142" y="5741"/>
                    <a:pt x="3261401" y="8780"/>
                    <a:pt x="3261401" y="11949"/>
                  </a:cubicBezTo>
                  <a:lnTo>
                    <a:pt x="3261401" y="1517127"/>
                  </a:lnTo>
                  <a:cubicBezTo>
                    <a:pt x="3261401" y="1523726"/>
                    <a:pt x="3256051" y="1529076"/>
                    <a:pt x="3249451" y="1529076"/>
                  </a:cubicBezTo>
                  <a:lnTo>
                    <a:pt x="11949" y="1529076"/>
                  </a:lnTo>
                  <a:cubicBezTo>
                    <a:pt x="8780" y="1529076"/>
                    <a:pt x="5741" y="1527817"/>
                    <a:pt x="3500" y="1525576"/>
                  </a:cubicBezTo>
                  <a:cubicBezTo>
                    <a:pt x="1259" y="1523335"/>
                    <a:pt x="0" y="1520296"/>
                    <a:pt x="0" y="1517127"/>
                  </a:cubicBezTo>
                  <a:lnTo>
                    <a:pt x="0" y="11949"/>
                  </a:lnTo>
                  <a:cubicBezTo>
                    <a:pt x="0" y="8780"/>
                    <a:pt x="1259" y="5741"/>
                    <a:pt x="3500" y="3500"/>
                  </a:cubicBezTo>
                  <a:cubicBezTo>
                    <a:pt x="5741" y="1259"/>
                    <a:pt x="8780" y="0"/>
                    <a:pt x="11949" y="0"/>
                  </a:cubicBezTo>
                  <a:close/>
                </a:path>
              </a:pathLst>
            </a:custGeom>
            <a:solidFill>
              <a:srgbClr val="FAFAFA">
                <a:alpha val="87843"/>
              </a:srgbClr>
            </a:solidFill>
          </p:spPr>
        </p:sp>
        <p:sp>
          <p:nvSpPr>
            <p:cNvPr name="TextBox 17" id="17"/>
            <p:cNvSpPr txBox="true"/>
            <p:nvPr/>
          </p:nvSpPr>
          <p:spPr>
            <a:xfrm>
              <a:off x="0" y="-28575"/>
              <a:ext cx="3261400" cy="1557651"/>
            </a:xfrm>
            <a:prstGeom prst="rect">
              <a:avLst/>
            </a:prstGeom>
          </p:spPr>
          <p:txBody>
            <a:bodyPr anchor="ctr" rtlCol="false" tIns="71846" lIns="71846" bIns="71846" rIns="71846"/>
            <a:lstStyle/>
            <a:p>
              <a:pPr algn="ctr">
                <a:lnSpc>
                  <a:spcPts val="2376"/>
                </a:lnSpc>
              </a:pPr>
            </a:p>
          </p:txBody>
        </p:sp>
      </p:grpSp>
      <p:sp>
        <p:nvSpPr>
          <p:cNvPr name="TextBox 18" id="18"/>
          <p:cNvSpPr txBox="true"/>
          <p:nvPr/>
        </p:nvSpPr>
        <p:spPr>
          <a:xfrm rot="0">
            <a:off x="1028700" y="5299920"/>
            <a:ext cx="8545608" cy="4070985"/>
          </a:xfrm>
          <a:prstGeom prst="rect">
            <a:avLst/>
          </a:prstGeom>
        </p:spPr>
        <p:txBody>
          <a:bodyPr anchor="t" rtlCol="false" tIns="0" lIns="0" bIns="0" rIns="0">
            <a:spAutoFit/>
          </a:bodyPr>
          <a:lstStyle/>
          <a:p>
            <a:pPr algn="just">
              <a:lnSpc>
                <a:spcPts val="2940"/>
              </a:lnSpc>
            </a:pPr>
            <a:r>
              <a:rPr lang="en-US" sz="2100">
                <a:solidFill>
                  <a:srgbClr val="1E3E33"/>
                </a:solidFill>
                <a:latin typeface="Open Sans 1"/>
                <a:ea typeface="Open Sans 1"/>
                <a:cs typeface="Open Sans 1"/>
                <a:sym typeface="Open Sans 1"/>
              </a:rPr>
              <a:t>Kecekap</a:t>
            </a:r>
            <a:r>
              <a:rPr lang="en-US" sz="2100">
                <a:solidFill>
                  <a:srgbClr val="1E3E33"/>
                </a:solidFill>
                <a:latin typeface="Open Sans 1"/>
                <a:ea typeface="Open Sans 1"/>
                <a:cs typeface="Open Sans 1"/>
                <a:sym typeface="Open Sans 1"/>
              </a:rPr>
              <a:t>an berkaitan kelestarian (pemikiran sistem, inovasi, literasi digital, etika alam sekitar, dan lain-lain) serta kemahiran teknikal (sistem ten</a:t>
            </a:r>
            <a:r>
              <a:rPr lang="en-US" sz="2100">
                <a:solidFill>
                  <a:srgbClr val="1E3E33"/>
                </a:solidFill>
                <a:latin typeface="Open Sans 1"/>
                <a:ea typeface="Open Sans 1"/>
                <a:cs typeface="Open Sans 1"/>
                <a:sym typeface="Open Sans 1"/>
              </a:rPr>
              <a:t>aga boleh dip</a:t>
            </a:r>
            <a:r>
              <a:rPr lang="en-US" sz="2100">
                <a:solidFill>
                  <a:srgbClr val="1E3E33"/>
                </a:solidFill>
                <a:latin typeface="Open Sans 1"/>
                <a:ea typeface="Open Sans 1"/>
                <a:cs typeface="Open Sans 1"/>
                <a:sym typeface="Open Sans 1"/>
              </a:rPr>
              <a:t>erbaharui, pengurusan sisa, pertanian lestari) akan diterapkan dalam program pendidikan dan latihan.</a:t>
            </a:r>
          </a:p>
          <a:p>
            <a:pPr algn="just">
              <a:lnSpc>
                <a:spcPts val="2940"/>
              </a:lnSpc>
            </a:pPr>
          </a:p>
          <a:p>
            <a:pPr algn="just">
              <a:lnSpc>
                <a:spcPts val="2940"/>
              </a:lnSpc>
            </a:pPr>
            <a:r>
              <a:rPr lang="en-US" sz="2100">
                <a:solidFill>
                  <a:srgbClr val="1E3E33"/>
                </a:solidFill>
                <a:latin typeface="Open Sans 1"/>
                <a:ea typeface="Open Sans 1"/>
                <a:cs typeface="Open Sans 1"/>
                <a:sym typeface="Open Sans 1"/>
              </a:rPr>
              <a:t>Pensijilan, latihan industri dan penempatan kerja bersama industri akan menyediakan pengalaman praktikal dan meningkatkan kebolehpasaran dalam sektor hijau. Inisiatif peningkatan kemahiran akan menyokong pekerja sedia ada untuk beralih kepada pekerjaan</a:t>
            </a:r>
          </a:p>
          <a:p>
            <a:pPr algn="just">
              <a:lnSpc>
                <a:spcPts val="2940"/>
              </a:lnSpc>
            </a:pPr>
            <a:r>
              <a:rPr lang="en-US" sz="2100">
                <a:solidFill>
                  <a:srgbClr val="1E3E33"/>
                </a:solidFill>
                <a:latin typeface="Open Sans 1"/>
                <a:ea typeface="Open Sans 1"/>
                <a:cs typeface="Open Sans 1"/>
                <a:sym typeface="Open Sans 1"/>
              </a:rPr>
              <a:t>              hijau.</a:t>
            </a:r>
          </a:p>
          <a:p>
            <a:pPr algn="just">
              <a:lnSpc>
                <a:spcPts val="2940"/>
              </a:lnSpc>
            </a:pPr>
          </a:p>
        </p:txBody>
      </p:sp>
      <p:grpSp>
        <p:nvGrpSpPr>
          <p:cNvPr name="Group 19" id="19"/>
          <p:cNvGrpSpPr/>
          <p:nvPr/>
        </p:nvGrpSpPr>
        <p:grpSpPr>
          <a:xfrm rot="0">
            <a:off x="10114094" y="5005568"/>
            <a:ext cx="7991361" cy="4252732"/>
            <a:chOff x="0" y="0"/>
            <a:chExt cx="2873306" cy="1529076"/>
          </a:xfrm>
        </p:grpSpPr>
        <p:sp>
          <p:nvSpPr>
            <p:cNvPr name="Freeform 20" id="20"/>
            <p:cNvSpPr/>
            <p:nvPr/>
          </p:nvSpPr>
          <p:spPr>
            <a:xfrm flipH="false" flipV="false" rot="0">
              <a:off x="0" y="0"/>
              <a:ext cx="2873306" cy="1529076"/>
            </a:xfrm>
            <a:custGeom>
              <a:avLst/>
              <a:gdLst/>
              <a:ahLst/>
              <a:cxnLst/>
              <a:rect r="r" b="b" t="t" l="l"/>
              <a:pathLst>
                <a:path h="1529076" w="2873306">
                  <a:moveTo>
                    <a:pt x="13563" y="0"/>
                  </a:moveTo>
                  <a:lnTo>
                    <a:pt x="2859743" y="0"/>
                  </a:lnTo>
                  <a:cubicBezTo>
                    <a:pt x="2867233" y="0"/>
                    <a:pt x="2873306" y="6072"/>
                    <a:pt x="2873306" y="13563"/>
                  </a:cubicBezTo>
                  <a:lnTo>
                    <a:pt x="2873306" y="1515513"/>
                  </a:lnTo>
                  <a:cubicBezTo>
                    <a:pt x="2873306" y="1519110"/>
                    <a:pt x="2871877" y="1522560"/>
                    <a:pt x="2869333" y="1525104"/>
                  </a:cubicBezTo>
                  <a:cubicBezTo>
                    <a:pt x="2866790" y="1527647"/>
                    <a:pt x="2863340" y="1529076"/>
                    <a:pt x="2859743" y="1529076"/>
                  </a:cubicBezTo>
                  <a:lnTo>
                    <a:pt x="13563" y="1529076"/>
                  </a:lnTo>
                  <a:cubicBezTo>
                    <a:pt x="9966" y="1529076"/>
                    <a:pt x="6516" y="1527647"/>
                    <a:pt x="3973" y="1525104"/>
                  </a:cubicBezTo>
                  <a:cubicBezTo>
                    <a:pt x="1429" y="1522560"/>
                    <a:pt x="0" y="1519110"/>
                    <a:pt x="0" y="1515513"/>
                  </a:cubicBezTo>
                  <a:lnTo>
                    <a:pt x="0" y="13563"/>
                  </a:lnTo>
                  <a:cubicBezTo>
                    <a:pt x="0" y="9966"/>
                    <a:pt x="1429" y="6516"/>
                    <a:pt x="3973" y="3973"/>
                  </a:cubicBezTo>
                  <a:cubicBezTo>
                    <a:pt x="6516" y="1429"/>
                    <a:pt x="9966" y="0"/>
                    <a:pt x="13563" y="0"/>
                  </a:cubicBezTo>
                  <a:close/>
                </a:path>
              </a:pathLst>
            </a:custGeom>
            <a:solidFill>
              <a:srgbClr val="FAFAFA">
                <a:alpha val="87843"/>
              </a:srgbClr>
            </a:solidFill>
          </p:spPr>
        </p:sp>
        <p:sp>
          <p:nvSpPr>
            <p:cNvPr name="TextBox 21" id="21"/>
            <p:cNvSpPr txBox="true"/>
            <p:nvPr/>
          </p:nvSpPr>
          <p:spPr>
            <a:xfrm>
              <a:off x="0" y="-28575"/>
              <a:ext cx="2873306" cy="1557651"/>
            </a:xfrm>
            <a:prstGeom prst="rect">
              <a:avLst/>
            </a:prstGeom>
          </p:spPr>
          <p:txBody>
            <a:bodyPr anchor="ctr" rtlCol="false" tIns="71846" lIns="71846" bIns="71846" rIns="71846"/>
            <a:lstStyle/>
            <a:p>
              <a:pPr algn="ctr">
                <a:lnSpc>
                  <a:spcPts val="2376"/>
                </a:lnSpc>
              </a:pPr>
            </a:p>
          </p:txBody>
        </p:sp>
      </p:grpSp>
      <p:grpSp>
        <p:nvGrpSpPr>
          <p:cNvPr name="Group 22" id="22"/>
          <p:cNvGrpSpPr/>
          <p:nvPr/>
        </p:nvGrpSpPr>
        <p:grpSpPr>
          <a:xfrm rot="0">
            <a:off x="510103" y="8779150"/>
            <a:ext cx="17777897" cy="1804367"/>
            <a:chOff x="0" y="0"/>
            <a:chExt cx="23703863" cy="2405823"/>
          </a:xfrm>
        </p:grpSpPr>
        <p:sp>
          <p:nvSpPr>
            <p:cNvPr name="AutoShape 23" id="23"/>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24" id="24"/>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25" id="25"/>
            <p:cNvGrpSpPr/>
            <p:nvPr/>
          </p:nvGrpSpPr>
          <p:grpSpPr>
            <a:xfrm rot="0">
              <a:off x="21107916" y="319434"/>
              <a:ext cx="1224346" cy="1317214"/>
              <a:chOff x="0" y="0"/>
              <a:chExt cx="447181" cy="481100"/>
            </a:xfrm>
          </p:grpSpPr>
          <p:sp>
            <p:nvSpPr>
              <p:cNvPr name="Freeform 26" id="26"/>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27" id="27"/>
              <p:cNvSpPr txBox="true"/>
              <p:nvPr/>
            </p:nvSpPr>
            <p:spPr>
              <a:xfrm>
                <a:off x="0" y="-3175"/>
                <a:ext cx="447181" cy="458875"/>
              </a:xfrm>
              <a:prstGeom prst="rect">
                <a:avLst/>
              </a:prstGeom>
            </p:spPr>
            <p:txBody>
              <a:bodyPr anchor="ctr" rtlCol="false" tIns="105298" lIns="105298" bIns="105298" rIns="105298"/>
              <a:lstStyle/>
              <a:p>
                <a:pPr algn="ctr">
                  <a:lnSpc>
                    <a:spcPts val="1960"/>
                  </a:lnSpc>
                </a:pPr>
              </a:p>
            </p:txBody>
          </p:sp>
        </p:grpSp>
        <p:sp>
          <p:nvSpPr>
            <p:cNvPr name="TextBox 28" id="28"/>
            <p:cNvSpPr txBox="true"/>
            <p:nvPr/>
          </p:nvSpPr>
          <p:spPr>
            <a:xfrm rot="0">
              <a:off x="21107916" y="464862"/>
              <a:ext cx="1224346" cy="1940961"/>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100</a:t>
              </a:r>
            </a:p>
            <a:p>
              <a:pPr algn="ctr">
                <a:lnSpc>
                  <a:spcPts val="6011"/>
                </a:lnSpc>
              </a:pPr>
            </a:p>
          </p:txBody>
        </p:sp>
      </p:grpSp>
      <p:grpSp>
        <p:nvGrpSpPr>
          <p:cNvPr name="Group 29" id="29"/>
          <p:cNvGrpSpPr/>
          <p:nvPr/>
        </p:nvGrpSpPr>
        <p:grpSpPr>
          <a:xfrm rot="0">
            <a:off x="1668620" y="4273369"/>
            <a:ext cx="7337119" cy="848367"/>
            <a:chOff x="0" y="0"/>
            <a:chExt cx="1046031" cy="120949"/>
          </a:xfrm>
        </p:grpSpPr>
        <p:sp>
          <p:nvSpPr>
            <p:cNvPr name="Freeform 30" id="30"/>
            <p:cNvSpPr/>
            <p:nvPr/>
          </p:nvSpPr>
          <p:spPr>
            <a:xfrm flipH="false" flipV="false" rot="0">
              <a:off x="0" y="0"/>
              <a:ext cx="1046031" cy="120949"/>
            </a:xfrm>
            <a:custGeom>
              <a:avLst/>
              <a:gdLst/>
              <a:ahLst/>
              <a:cxnLst/>
              <a:rect r="r" b="b" t="t" l="l"/>
              <a:pathLst>
                <a:path h="120949" w="1046031">
                  <a:moveTo>
                    <a:pt x="14772" y="0"/>
                  </a:moveTo>
                  <a:lnTo>
                    <a:pt x="1031258" y="0"/>
                  </a:lnTo>
                  <a:cubicBezTo>
                    <a:pt x="1039417" y="0"/>
                    <a:pt x="1046031" y="6614"/>
                    <a:pt x="1046031" y="14772"/>
                  </a:cubicBezTo>
                  <a:lnTo>
                    <a:pt x="1046031" y="106177"/>
                  </a:lnTo>
                  <a:cubicBezTo>
                    <a:pt x="1046031" y="110095"/>
                    <a:pt x="1044474" y="113852"/>
                    <a:pt x="1041704" y="116622"/>
                  </a:cubicBezTo>
                  <a:cubicBezTo>
                    <a:pt x="1038933" y="119393"/>
                    <a:pt x="1035176" y="120949"/>
                    <a:pt x="1031258" y="120949"/>
                  </a:cubicBezTo>
                  <a:lnTo>
                    <a:pt x="14772" y="120949"/>
                  </a:lnTo>
                  <a:cubicBezTo>
                    <a:pt x="10855" y="120949"/>
                    <a:pt x="7097" y="119393"/>
                    <a:pt x="4327" y="116622"/>
                  </a:cubicBezTo>
                  <a:cubicBezTo>
                    <a:pt x="1556" y="113852"/>
                    <a:pt x="0" y="110095"/>
                    <a:pt x="0" y="106177"/>
                  </a:cubicBezTo>
                  <a:lnTo>
                    <a:pt x="0" y="14772"/>
                  </a:lnTo>
                  <a:cubicBezTo>
                    <a:pt x="0" y="10855"/>
                    <a:pt x="1556" y="7097"/>
                    <a:pt x="4327" y="4327"/>
                  </a:cubicBezTo>
                  <a:cubicBezTo>
                    <a:pt x="7097" y="1556"/>
                    <a:pt x="10855" y="0"/>
                    <a:pt x="14772" y="0"/>
                  </a:cubicBezTo>
                  <a:close/>
                </a:path>
              </a:pathLst>
            </a:custGeom>
            <a:solidFill>
              <a:srgbClr val="62B34E"/>
            </a:solidFill>
            <a:ln cap="sq">
              <a:noFill/>
              <a:prstDash val="solid"/>
              <a:miter/>
            </a:ln>
          </p:spPr>
        </p:sp>
        <p:sp>
          <p:nvSpPr>
            <p:cNvPr name="TextBox 31" id="31"/>
            <p:cNvSpPr txBox="true"/>
            <p:nvPr/>
          </p:nvSpPr>
          <p:spPr>
            <a:xfrm>
              <a:off x="0" y="-28575"/>
              <a:ext cx="1046031" cy="149524"/>
            </a:xfrm>
            <a:prstGeom prst="rect">
              <a:avLst/>
            </a:prstGeom>
          </p:spPr>
          <p:txBody>
            <a:bodyPr anchor="ctr" rtlCol="false" tIns="181194" lIns="181194" bIns="181194" rIns="181194"/>
            <a:lstStyle/>
            <a:p>
              <a:pPr algn="ctr">
                <a:lnSpc>
                  <a:spcPts val="1960"/>
                </a:lnSpc>
              </a:pPr>
            </a:p>
          </p:txBody>
        </p:sp>
      </p:grpSp>
      <p:grpSp>
        <p:nvGrpSpPr>
          <p:cNvPr name="Group 32" id="32"/>
          <p:cNvGrpSpPr/>
          <p:nvPr/>
        </p:nvGrpSpPr>
        <p:grpSpPr>
          <a:xfrm rot="0">
            <a:off x="759417" y="4073113"/>
            <a:ext cx="1207757" cy="1207757"/>
            <a:chOff x="0" y="0"/>
            <a:chExt cx="812800" cy="812800"/>
          </a:xfrm>
        </p:grpSpPr>
        <p:sp>
          <p:nvSpPr>
            <p:cNvPr name="Freeform 33" id="3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0" t="-16747" r="0" b="-16747"/>
              </a:stretch>
            </a:blipFill>
            <a:ln w="28575" cap="sq">
              <a:solidFill>
                <a:srgbClr val="737373"/>
              </a:solidFill>
              <a:prstDash val="solid"/>
              <a:miter/>
            </a:ln>
          </p:spPr>
        </p:sp>
      </p:grpSp>
      <p:sp>
        <p:nvSpPr>
          <p:cNvPr name="TextBox 34" id="34"/>
          <p:cNvSpPr txBox="true"/>
          <p:nvPr/>
        </p:nvSpPr>
        <p:spPr>
          <a:xfrm rot="0">
            <a:off x="3128737" y="4520701"/>
            <a:ext cx="5471454" cy="356235"/>
          </a:xfrm>
          <a:prstGeom prst="rect">
            <a:avLst/>
          </a:prstGeom>
        </p:spPr>
        <p:txBody>
          <a:bodyPr anchor="t" rtlCol="false" tIns="0" lIns="0" bIns="0" rIns="0">
            <a:spAutoFit/>
          </a:bodyPr>
          <a:lstStyle/>
          <a:p>
            <a:pPr algn="l"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PEMBANGUNAN KEMAHIRAN</a:t>
            </a:r>
          </a:p>
        </p:txBody>
      </p:sp>
      <p:grpSp>
        <p:nvGrpSpPr>
          <p:cNvPr name="Group 35" id="35"/>
          <p:cNvGrpSpPr/>
          <p:nvPr/>
        </p:nvGrpSpPr>
        <p:grpSpPr>
          <a:xfrm rot="0">
            <a:off x="10114094" y="4273369"/>
            <a:ext cx="6982000" cy="870131"/>
            <a:chOff x="0" y="0"/>
            <a:chExt cx="1108110" cy="138098"/>
          </a:xfrm>
        </p:grpSpPr>
        <p:sp>
          <p:nvSpPr>
            <p:cNvPr name="Freeform 36" id="36"/>
            <p:cNvSpPr/>
            <p:nvPr/>
          </p:nvSpPr>
          <p:spPr>
            <a:xfrm flipH="false" flipV="false" rot="0">
              <a:off x="0" y="0"/>
              <a:ext cx="1108110" cy="138098"/>
            </a:xfrm>
            <a:custGeom>
              <a:avLst/>
              <a:gdLst/>
              <a:ahLst/>
              <a:cxnLst/>
              <a:rect r="r" b="b" t="t" l="l"/>
              <a:pathLst>
                <a:path h="138098" w="1108110">
                  <a:moveTo>
                    <a:pt x="15524" y="0"/>
                  </a:moveTo>
                  <a:lnTo>
                    <a:pt x="1092586" y="0"/>
                  </a:lnTo>
                  <a:cubicBezTo>
                    <a:pt x="1101159" y="0"/>
                    <a:pt x="1108110" y="6950"/>
                    <a:pt x="1108110" y="15524"/>
                  </a:cubicBezTo>
                  <a:lnTo>
                    <a:pt x="1108110" y="122574"/>
                  </a:lnTo>
                  <a:cubicBezTo>
                    <a:pt x="1108110" y="131148"/>
                    <a:pt x="1101159" y="138098"/>
                    <a:pt x="1092586" y="138098"/>
                  </a:cubicBezTo>
                  <a:lnTo>
                    <a:pt x="15524" y="138098"/>
                  </a:lnTo>
                  <a:cubicBezTo>
                    <a:pt x="6950" y="138098"/>
                    <a:pt x="0" y="131148"/>
                    <a:pt x="0" y="122574"/>
                  </a:cubicBezTo>
                  <a:lnTo>
                    <a:pt x="0" y="15524"/>
                  </a:lnTo>
                  <a:cubicBezTo>
                    <a:pt x="0" y="6950"/>
                    <a:pt x="6950" y="0"/>
                    <a:pt x="15524" y="0"/>
                  </a:cubicBezTo>
                  <a:close/>
                </a:path>
              </a:pathLst>
            </a:custGeom>
            <a:solidFill>
              <a:srgbClr val="62B34E"/>
            </a:solidFill>
            <a:ln cap="sq">
              <a:noFill/>
              <a:prstDash val="solid"/>
              <a:miter/>
            </a:ln>
          </p:spPr>
        </p:sp>
        <p:sp>
          <p:nvSpPr>
            <p:cNvPr name="TextBox 37" id="37"/>
            <p:cNvSpPr txBox="true"/>
            <p:nvPr/>
          </p:nvSpPr>
          <p:spPr>
            <a:xfrm>
              <a:off x="0" y="-38100"/>
              <a:ext cx="1108110" cy="176198"/>
            </a:xfrm>
            <a:prstGeom prst="rect">
              <a:avLst/>
            </a:prstGeom>
          </p:spPr>
          <p:txBody>
            <a:bodyPr anchor="ctr" rtlCol="false" tIns="162764" lIns="162764" bIns="162764" rIns="162764"/>
            <a:lstStyle/>
            <a:p>
              <a:pPr algn="ctr">
                <a:lnSpc>
                  <a:spcPts val="1816"/>
                </a:lnSpc>
              </a:pPr>
            </a:p>
          </p:txBody>
        </p:sp>
      </p:grpSp>
      <p:sp>
        <p:nvSpPr>
          <p:cNvPr name="TextBox 38" id="38"/>
          <p:cNvSpPr txBox="true"/>
          <p:nvPr/>
        </p:nvSpPr>
        <p:spPr>
          <a:xfrm rot="0">
            <a:off x="10175810" y="4479824"/>
            <a:ext cx="7867930" cy="356235"/>
          </a:xfrm>
          <a:prstGeom prst="rect">
            <a:avLst/>
          </a:prstGeom>
        </p:spPr>
        <p:txBody>
          <a:bodyPr anchor="t" rtlCol="false" tIns="0" lIns="0" bIns="0" rIns="0">
            <a:spAutoFit/>
          </a:bodyPr>
          <a:lstStyle/>
          <a:p>
            <a:pPr algn="just"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BIMBINGAN KERJAYA DAN PENGLIBATAN INDUSTRI</a:t>
            </a:r>
          </a:p>
        </p:txBody>
      </p:sp>
      <p:grpSp>
        <p:nvGrpSpPr>
          <p:cNvPr name="Group 39" id="39"/>
          <p:cNvGrpSpPr/>
          <p:nvPr/>
        </p:nvGrpSpPr>
        <p:grpSpPr>
          <a:xfrm rot="0">
            <a:off x="17002403" y="4093674"/>
            <a:ext cx="1207757" cy="1207757"/>
            <a:chOff x="0" y="0"/>
            <a:chExt cx="812800" cy="812800"/>
          </a:xfrm>
        </p:grpSpPr>
        <p:sp>
          <p:nvSpPr>
            <p:cNvPr name="Freeform 40" id="4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25136" t="0" r="-25136" b="0"/>
              </a:stretch>
            </a:blipFill>
            <a:ln w="28575" cap="sq">
              <a:solidFill>
                <a:srgbClr val="EFF1F3"/>
              </a:solidFill>
              <a:prstDash val="solid"/>
              <a:miter/>
            </a:ln>
          </p:spPr>
        </p:sp>
      </p:grpSp>
      <p:sp>
        <p:nvSpPr>
          <p:cNvPr name="TextBox 41" id="41"/>
          <p:cNvSpPr txBox="true"/>
          <p:nvPr/>
        </p:nvSpPr>
        <p:spPr>
          <a:xfrm rot="0">
            <a:off x="10495041" y="5490333"/>
            <a:ext cx="7111241" cy="4070985"/>
          </a:xfrm>
          <a:prstGeom prst="rect">
            <a:avLst/>
          </a:prstGeom>
        </p:spPr>
        <p:txBody>
          <a:bodyPr anchor="t" rtlCol="false" tIns="0" lIns="0" bIns="0" rIns="0">
            <a:spAutoFit/>
          </a:bodyPr>
          <a:lstStyle/>
          <a:p>
            <a:pPr algn="just">
              <a:lnSpc>
                <a:spcPts val="2940"/>
              </a:lnSpc>
            </a:pPr>
            <a:r>
              <a:rPr lang="en-US" sz="2100">
                <a:solidFill>
                  <a:srgbClr val="000000"/>
                </a:solidFill>
                <a:latin typeface="Open Sans 1"/>
                <a:ea typeface="Open Sans 1"/>
                <a:cs typeface="Open Sans 1"/>
                <a:sym typeface="Open Sans 1"/>
              </a:rPr>
              <a:t>P</a:t>
            </a:r>
            <a:r>
              <a:rPr lang="en-US" sz="2100">
                <a:solidFill>
                  <a:srgbClr val="000000"/>
                </a:solidFill>
                <a:latin typeface="Open Sans 1"/>
                <a:ea typeface="Open Sans 1"/>
                <a:cs typeface="Open Sans 1"/>
                <a:sym typeface="Open Sans 1"/>
              </a:rPr>
              <a:t>erkhidmatan kerjaya akan meningkatkan kesedaran tentang peluang pekerjaan hijau</a:t>
            </a:r>
            <a:r>
              <a:rPr lang="en-US" sz="2100">
                <a:solidFill>
                  <a:srgbClr val="000000"/>
                </a:solidFill>
                <a:latin typeface="Open Sans 1"/>
                <a:ea typeface="Open Sans 1"/>
                <a:cs typeface="Open Sans 1"/>
                <a:sym typeface="Open Sans 1"/>
              </a:rPr>
              <a:t> da</a:t>
            </a:r>
            <a:r>
              <a:rPr lang="en-US" sz="2100">
                <a:solidFill>
                  <a:srgbClr val="000000"/>
                </a:solidFill>
                <a:latin typeface="Open Sans 1"/>
                <a:ea typeface="Open Sans 1"/>
                <a:cs typeface="Open Sans 1"/>
                <a:sym typeface="Open Sans 1"/>
              </a:rPr>
              <a:t>n membimbing pelajar serta profesional ke arah laluan kerjaya yang sesuai melalui ceramah kerjaya, program mentor, karnival kerjaya dan perkhidmatan nasihat.</a:t>
            </a:r>
          </a:p>
          <a:p>
            <a:pPr algn="just">
              <a:lnSpc>
                <a:spcPts val="2940"/>
              </a:lnSpc>
            </a:pPr>
          </a:p>
          <a:p>
            <a:pPr algn="just">
              <a:lnSpc>
                <a:spcPts val="2940"/>
              </a:lnSpc>
            </a:pPr>
            <a:r>
              <a:rPr lang="en-US" sz="2100">
                <a:solidFill>
                  <a:srgbClr val="000000"/>
                </a:solidFill>
                <a:latin typeface="Open Sans 1"/>
                <a:ea typeface="Open Sans 1"/>
                <a:cs typeface="Open Sans 1"/>
                <a:sym typeface="Open Sans 1"/>
              </a:rPr>
              <a:t>Kerjasama erat dengan rakan industri akan memastikan latihan sentiasa selaras dengan keperluan pasaran kerja yang berkembang dan menyokong pembangunan bakat masa depan.</a:t>
            </a:r>
          </a:p>
          <a:p>
            <a:pPr algn="just">
              <a:lnSpc>
                <a:spcPts val="2940"/>
              </a:lnSpc>
            </a:pPr>
          </a:p>
        </p:txBody>
      </p:sp>
      <p:sp>
        <p:nvSpPr>
          <p:cNvPr name="TextBox 42" id="42"/>
          <p:cNvSpPr txBox="true"/>
          <p:nvPr/>
        </p:nvSpPr>
        <p:spPr>
          <a:xfrm rot="0">
            <a:off x="-255871" y="2164844"/>
            <a:ext cx="8141565"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LALUAN KERJAYA HIJAU</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39397" r="-23693" b="-25327"/>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sp>
        <p:nvSpPr>
          <p:cNvPr name="AutoShape 4" id="4"/>
          <p:cNvSpPr/>
          <p:nvPr/>
        </p:nvSpPr>
        <p:spPr>
          <a:xfrm flipV="true">
            <a:off x="0" y="1010096"/>
            <a:ext cx="19071852" cy="18604"/>
          </a:xfrm>
          <a:prstGeom prst="line">
            <a:avLst/>
          </a:prstGeom>
          <a:ln cap="flat" w="47625">
            <a:solidFill>
              <a:srgbClr val="0F887C"/>
            </a:solidFill>
            <a:prstDash val="solid"/>
            <a:headEnd type="none" len="sm" w="sm"/>
            <a:tailEnd type="none" len="sm" w="sm"/>
          </a:ln>
        </p:spPr>
      </p:sp>
      <p:sp>
        <p:nvSpPr>
          <p:cNvPr name="Freeform 5" id="5"/>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10840145" y="636773"/>
            <a:ext cx="6419155" cy="2030165"/>
            <a:chOff x="0" y="0"/>
            <a:chExt cx="8558874" cy="2706886"/>
          </a:xfrm>
        </p:grpSpPr>
        <p:grpSp>
          <p:nvGrpSpPr>
            <p:cNvPr name="Group 7" id="7"/>
            <p:cNvGrpSpPr/>
            <p:nvPr/>
          </p:nvGrpSpPr>
          <p:grpSpPr>
            <a:xfrm rot="0">
              <a:off x="0" y="0"/>
              <a:ext cx="8558874" cy="2706886"/>
              <a:chOff x="0" y="0"/>
              <a:chExt cx="2808207" cy="888142"/>
            </a:xfrm>
          </p:grpSpPr>
          <p:sp>
            <p:nvSpPr>
              <p:cNvPr name="Freeform 8" id="8"/>
              <p:cNvSpPr/>
              <p:nvPr/>
            </p:nvSpPr>
            <p:spPr>
              <a:xfrm flipH="false" flipV="false" rot="0">
                <a:off x="0" y="0"/>
                <a:ext cx="2808207" cy="888142"/>
              </a:xfrm>
              <a:custGeom>
                <a:avLst/>
                <a:gdLst/>
                <a:ahLst/>
                <a:cxnLst/>
                <a:rect r="r" b="b" t="t" l="l"/>
                <a:pathLst>
                  <a:path h="888142" w="2808207">
                    <a:moveTo>
                      <a:pt x="16885" y="0"/>
                    </a:moveTo>
                    <a:lnTo>
                      <a:pt x="2791322" y="0"/>
                    </a:lnTo>
                    <a:cubicBezTo>
                      <a:pt x="2800648" y="0"/>
                      <a:pt x="2808207" y="7560"/>
                      <a:pt x="2808207" y="16885"/>
                    </a:cubicBezTo>
                    <a:lnTo>
                      <a:pt x="2808207" y="871257"/>
                    </a:lnTo>
                    <a:cubicBezTo>
                      <a:pt x="2808207" y="880583"/>
                      <a:pt x="2800648" y="888142"/>
                      <a:pt x="2791322" y="888142"/>
                    </a:cubicBezTo>
                    <a:lnTo>
                      <a:pt x="16885" y="888142"/>
                    </a:lnTo>
                    <a:cubicBezTo>
                      <a:pt x="7560" y="888142"/>
                      <a:pt x="0" y="880583"/>
                      <a:pt x="0" y="871257"/>
                    </a:cubicBezTo>
                    <a:lnTo>
                      <a:pt x="0" y="16885"/>
                    </a:lnTo>
                    <a:cubicBezTo>
                      <a:pt x="0" y="7560"/>
                      <a:pt x="7560" y="0"/>
                      <a:pt x="16885" y="0"/>
                    </a:cubicBezTo>
                    <a:close/>
                  </a:path>
                </a:pathLst>
              </a:custGeom>
              <a:solidFill>
                <a:srgbClr val="FAFAFA"/>
              </a:solidFill>
              <a:ln w="142875" cap="sq">
                <a:solidFill>
                  <a:srgbClr val="069C87"/>
                </a:solidFill>
                <a:prstDash val="solid"/>
                <a:miter/>
              </a:ln>
            </p:spPr>
          </p:sp>
          <p:sp>
            <p:nvSpPr>
              <p:cNvPr name="TextBox 9" id="9"/>
              <p:cNvSpPr txBox="true"/>
              <p:nvPr/>
            </p:nvSpPr>
            <p:spPr>
              <a:xfrm>
                <a:off x="0" y="28575"/>
                <a:ext cx="2808207" cy="859567"/>
              </a:xfrm>
              <a:prstGeom prst="rect">
                <a:avLst/>
              </a:prstGeom>
            </p:spPr>
            <p:txBody>
              <a:bodyPr anchor="ctr" rtlCol="false" tIns="53768" lIns="53768" bIns="53768" rIns="53768"/>
              <a:lstStyle/>
              <a:p>
                <a:pPr algn="ctr">
                  <a:lnSpc>
                    <a:spcPts val="1535"/>
                  </a:lnSpc>
                </a:pPr>
              </a:p>
            </p:txBody>
          </p:sp>
        </p:grpSp>
        <p:sp>
          <p:nvSpPr>
            <p:cNvPr name="TextBox 10" id="10"/>
            <p:cNvSpPr txBox="true"/>
            <p:nvPr/>
          </p:nvSpPr>
          <p:spPr>
            <a:xfrm rot="0">
              <a:off x="917181" y="537140"/>
              <a:ext cx="6724512" cy="1653244"/>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STRATEGI PERLAKSANAAN</a:t>
              </a:r>
            </a:p>
          </p:txBody>
        </p:sp>
      </p:grpSp>
      <p:grpSp>
        <p:nvGrpSpPr>
          <p:cNvPr name="Group 11" id="11"/>
          <p:cNvGrpSpPr/>
          <p:nvPr/>
        </p:nvGrpSpPr>
        <p:grpSpPr>
          <a:xfrm rot="0">
            <a:off x="10170912" y="6712284"/>
            <a:ext cx="7679845" cy="2348636"/>
            <a:chOff x="0" y="0"/>
            <a:chExt cx="2184417" cy="668034"/>
          </a:xfrm>
        </p:grpSpPr>
        <p:sp>
          <p:nvSpPr>
            <p:cNvPr name="Freeform 12" id="12"/>
            <p:cNvSpPr/>
            <p:nvPr/>
          </p:nvSpPr>
          <p:spPr>
            <a:xfrm flipH="false" flipV="false" rot="0">
              <a:off x="0" y="0"/>
              <a:ext cx="2184417" cy="668034"/>
            </a:xfrm>
            <a:custGeom>
              <a:avLst/>
              <a:gdLst/>
              <a:ahLst/>
              <a:cxnLst/>
              <a:rect r="r" b="b" t="t" l="l"/>
              <a:pathLst>
                <a:path h="668034" w="2184417">
                  <a:moveTo>
                    <a:pt x="14113" y="0"/>
                  </a:moveTo>
                  <a:lnTo>
                    <a:pt x="2170304" y="0"/>
                  </a:lnTo>
                  <a:cubicBezTo>
                    <a:pt x="2174047" y="0"/>
                    <a:pt x="2177636" y="1487"/>
                    <a:pt x="2180283" y="4134"/>
                  </a:cubicBezTo>
                  <a:cubicBezTo>
                    <a:pt x="2182930" y="6780"/>
                    <a:pt x="2184417" y="10370"/>
                    <a:pt x="2184417" y="14113"/>
                  </a:cubicBezTo>
                  <a:lnTo>
                    <a:pt x="2184417" y="653921"/>
                  </a:lnTo>
                  <a:cubicBezTo>
                    <a:pt x="2184417" y="661716"/>
                    <a:pt x="2178098" y="668034"/>
                    <a:pt x="2170304" y="668034"/>
                  </a:cubicBezTo>
                  <a:lnTo>
                    <a:pt x="14113" y="668034"/>
                  </a:lnTo>
                  <a:cubicBezTo>
                    <a:pt x="6319" y="668034"/>
                    <a:pt x="0" y="661716"/>
                    <a:pt x="0" y="653921"/>
                  </a:cubicBezTo>
                  <a:lnTo>
                    <a:pt x="0" y="14113"/>
                  </a:lnTo>
                  <a:cubicBezTo>
                    <a:pt x="0" y="6319"/>
                    <a:pt x="6319" y="0"/>
                    <a:pt x="14113" y="0"/>
                  </a:cubicBezTo>
                  <a:close/>
                </a:path>
              </a:pathLst>
            </a:custGeom>
            <a:solidFill>
              <a:srgbClr val="FAFAFA">
                <a:alpha val="87843"/>
              </a:srgbClr>
            </a:solidFill>
          </p:spPr>
        </p:sp>
        <p:sp>
          <p:nvSpPr>
            <p:cNvPr name="TextBox 13" id="13"/>
            <p:cNvSpPr txBox="true"/>
            <p:nvPr/>
          </p:nvSpPr>
          <p:spPr>
            <a:xfrm>
              <a:off x="0" y="-28575"/>
              <a:ext cx="2184417" cy="696609"/>
            </a:xfrm>
            <a:prstGeom prst="rect">
              <a:avLst/>
            </a:prstGeom>
          </p:spPr>
          <p:txBody>
            <a:bodyPr anchor="ctr" rtlCol="false" tIns="71846" lIns="71846" bIns="71846" rIns="71846"/>
            <a:lstStyle/>
            <a:p>
              <a:pPr algn="ctr">
                <a:lnSpc>
                  <a:spcPts val="2376"/>
                </a:lnSpc>
              </a:pPr>
            </a:p>
          </p:txBody>
        </p:sp>
      </p:grpSp>
      <p:grpSp>
        <p:nvGrpSpPr>
          <p:cNvPr name="Group 14" id="14"/>
          <p:cNvGrpSpPr/>
          <p:nvPr/>
        </p:nvGrpSpPr>
        <p:grpSpPr>
          <a:xfrm rot="0">
            <a:off x="-273758" y="8822751"/>
            <a:ext cx="17819266" cy="1464249"/>
            <a:chOff x="0" y="0"/>
            <a:chExt cx="23759021" cy="1952332"/>
          </a:xfrm>
        </p:grpSpPr>
        <p:sp>
          <p:nvSpPr>
            <p:cNvPr name="AutoShape 15" id="15"/>
            <p:cNvSpPr/>
            <p:nvPr/>
          </p:nvSpPr>
          <p:spPr>
            <a:xfrm>
              <a:off x="0" y="976166"/>
              <a:ext cx="21755533" cy="0"/>
            </a:xfrm>
            <a:prstGeom prst="line">
              <a:avLst/>
            </a:prstGeom>
            <a:ln cap="flat" w="94261">
              <a:solidFill>
                <a:srgbClr val="0F887C"/>
              </a:solidFill>
              <a:prstDash val="solid"/>
              <a:headEnd type="none" len="sm" w="sm"/>
              <a:tailEnd type="none" len="sm" w="sm"/>
            </a:ln>
          </p:spPr>
        </p:sp>
        <p:sp>
          <p:nvSpPr>
            <p:cNvPr name="Freeform 16" id="16"/>
            <p:cNvSpPr/>
            <p:nvPr/>
          </p:nvSpPr>
          <p:spPr>
            <a:xfrm flipH="false" flipV="false" rot="0">
              <a:off x="21930336" y="0"/>
              <a:ext cx="1828684" cy="1952332"/>
            </a:xfrm>
            <a:custGeom>
              <a:avLst/>
              <a:gdLst/>
              <a:ahLst/>
              <a:cxnLst/>
              <a:rect r="r" b="b" t="t" l="l"/>
              <a:pathLst>
                <a:path h="1952332" w="1828684">
                  <a:moveTo>
                    <a:pt x="0" y="0"/>
                  </a:moveTo>
                  <a:lnTo>
                    <a:pt x="1828685" y="0"/>
                  </a:lnTo>
                  <a:lnTo>
                    <a:pt x="1828685" y="1952332"/>
                  </a:lnTo>
                  <a:lnTo>
                    <a:pt x="0" y="195233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grpSp>
        <p:nvGrpSpPr>
          <p:cNvPr name="Group 17" id="17"/>
          <p:cNvGrpSpPr/>
          <p:nvPr/>
        </p:nvGrpSpPr>
        <p:grpSpPr>
          <a:xfrm rot="0">
            <a:off x="334887" y="7262676"/>
            <a:ext cx="9464432" cy="1995624"/>
            <a:chOff x="0" y="0"/>
            <a:chExt cx="2544706" cy="536564"/>
          </a:xfrm>
        </p:grpSpPr>
        <p:sp>
          <p:nvSpPr>
            <p:cNvPr name="Freeform 18" id="18"/>
            <p:cNvSpPr/>
            <p:nvPr/>
          </p:nvSpPr>
          <p:spPr>
            <a:xfrm flipH="false" flipV="false" rot="0">
              <a:off x="0" y="0"/>
              <a:ext cx="2544706" cy="536564"/>
            </a:xfrm>
            <a:custGeom>
              <a:avLst/>
              <a:gdLst/>
              <a:ahLst/>
              <a:cxnLst/>
              <a:rect r="r" b="b" t="t" l="l"/>
              <a:pathLst>
                <a:path h="536564" w="2544706">
                  <a:moveTo>
                    <a:pt x="11452" y="0"/>
                  </a:moveTo>
                  <a:lnTo>
                    <a:pt x="2533254" y="0"/>
                  </a:lnTo>
                  <a:cubicBezTo>
                    <a:pt x="2539579" y="0"/>
                    <a:pt x="2544706" y="5127"/>
                    <a:pt x="2544706" y="11452"/>
                  </a:cubicBezTo>
                  <a:lnTo>
                    <a:pt x="2544706" y="525112"/>
                  </a:lnTo>
                  <a:cubicBezTo>
                    <a:pt x="2544706" y="531437"/>
                    <a:pt x="2539579" y="536564"/>
                    <a:pt x="2533254" y="536564"/>
                  </a:cubicBezTo>
                  <a:lnTo>
                    <a:pt x="11452" y="536564"/>
                  </a:lnTo>
                  <a:cubicBezTo>
                    <a:pt x="5127" y="536564"/>
                    <a:pt x="0" y="531437"/>
                    <a:pt x="0" y="525112"/>
                  </a:cubicBezTo>
                  <a:lnTo>
                    <a:pt x="0" y="11452"/>
                  </a:lnTo>
                  <a:cubicBezTo>
                    <a:pt x="0" y="5127"/>
                    <a:pt x="5127" y="0"/>
                    <a:pt x="11452" y="0"/>
                  </a:cubicBezTo>
                  <a:close/>
                </a:path>
              </a:pathLst>
            </a:custGeom>
            <a:solidFill>
              <a:srgbClr val="FAFAFA">
                <a:alpha val="87843"/>
              </a:srgbClr>
            </a:solidFill>
          </p:spPr>
        </p:sp>
        <p:sp>
          <p:nvSpPr>
            <p:cNvPr name="TextBox 19" id="19"/>
            <p:cNvSpPr txBox="true"/>
            <p:nvPr/>
          </p:nvSpPr>
          <p:spPr>
            <a:xfrm>
              <a:off x="0" y="-28575"/>
              <a:ext cx="2544706" cy="565139"/>
            </a:xfrm>
            <a:prstGeom prst="rect">
              <a:avLst/>
            </a:prstGeom>
          </p:spPr>
          <p:txBody>
            <a:bodyPr anchor="ctr" rtlCol="false" tIns="60730" lIns="60730" bIns="60730" rIns="60730"/>
            <a:lstStyle/>
            <a:p>
              <a:pPr algn="ctr">
                <a:lnSpc>
                  <a:spcPts val="2376"/>
                </a:lnSpc>
              </a:pPr>
            </a:p>
          </p:txBody>
        </p:sp>
      </p:grpSp>
      <p:grpSp>
        <p:nvGrpSpPr>
          <p:cNvPr name="Group 20" id="20"/>
          <p:cNvGrpSpPr/>
          <p:nvPr/>
        </p:nvGrpSpPr>
        <p:grpSpPr>
          <a:xfrm rot="0">
            <a:off x="1028700" y="9060920"/>
            <a:ext cx="918260" cy="987911"/>
            <a:chOff x="0" y="0"/>
            <a:chExt cx="1224346" cy="1317214"/>
          </a:xfrm>
        </p:grpSpPr>
        <p:grpSp>
          <p:nvGrpSpPr>
            <p:cNvPr name="Group 21" id="21"/>
            <p:cNvGrpSpPr/>
            <p:nvPr/>
          </p:nvGrpSpPr>
          <p:grpSpPr>
            <a:xfrm rot="0">
              <a:off x="0" y="0"/>
              <a:ext cx="1224346" cy="1317214"/>
              <a:chOff x="0" y="0"/>
              <a:chExt cx="447181" cy="481100"/>
            </a:xfrm>
          </p:grpSpPr>
          <p:sp>
            <p:nvSpPr>
              <p:cNvPr name="Freeform 22" id="22"/>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23" id="23"/>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24" id="24"/>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11</a:t>
              </a:r>
            </a:p>
          </p:txBody>
        </p:sp>
      </p:grpSp>
      <p:grpSp>
        <p:nvGrpSpPr>
          <p:cNvPr name="Group 25" id="25"/>
          <p:cNvGrpSpPr/>
          <p:nvPr/>
        </p:nvGrpSpPr>
        <p:grpSpPr>
          <a:xfrm rot="0">
            <a:off x="461213" y="2750182"/>
            <a:ext cx="16041507" cy="903611"/>
            <a:chOff x="0" y="0"/>
            <a:chExt cx="4281800" cy="241192"/>
          </a:xfrm>
        </p:grpSpPr>
        <p:sp>
          <p:nvSpPr>
            <p:cNvPr name="Freeform 26" id="26"/>
            <p:cNvSpPr/>
            <p:nvPr/>
          </p:nvSpPr>
          <p:spPr>
            <a:xfrm flipH="false" flipV="false" rot="0">
              <a:off x="0" y="0"/>
              <a:ext cx="4281800" cy="241192"/>
            </a:xfrm>
            <a:custGeom>
              <a:avLst/>
              <a:gdLst/>
              <a:ahLst/>
              <a:cxnLst/>
              <a:rect r="r" b="b" t="t" l="l"/>
              <a:pathLst>
                <a:path h="241192" w="4281800">
                  <a:moveTo>
                    <a:pt x="6757" y="0"/>
                  </a:moveTo>
                  <a:lnTo>
                    <a:pt x="4275044" y="0"/>
                  </a:lnTo>
                  <a:cubicBezTo>
                    <a:pt x="4276835" y="0"/>
                    <a:pt x="4278554" y="712"/>
                    <a:pt x="4279821" y="1979"/>
                  </a:cubicBezTo>
                  <a:cubicBezTo>
                    <a:pt x="4281088" y="3246"/>
                    <a:pt x="4281800" y="4965"/>
                    <a:pt x="4281800" y="6757"/>
                  </a:cubicBezTo>
                  <a:lnTo>
                    <a:pt x="4281800" y="234435"/>
                  </a:lnTo>
                  <a:cubicBezTo>
                    <a:pt x="4281800" y="238167"/>
                    <a:pt x="4278775" y="241192"/>
                    <a:pt x="4275044" y="241192"/>
                  </a:cubicBezTo>
                  <a:lnTo>
                    <a:pt x="6757" y="241192"/>
                  </a:lnTo>
                  <a:cubicBezTo>
                    <a:pt x="4965" y="241192"/>
                    <a:pt x="3246" y="240480"/>
                    <a:pt x="1979" y="239213"/>
                  </a:cubicBezTo>
                  <a:cubicBezTo>
                    <a:pt x="712" y="237946"/>
                    <a:pt x="0" y="236227"/>
                    <a:pt x="0" y="234435"/>
                  </a:cubicBezTo>
                  <a:lnTo>
                    <a:pt x="0" y="6757"/>
                  </a:lnTo>
                  <a:cubicBezTo>
                    <a:pt x="0" y="4965"/>
                    <a:pt x="712" y="3246"/>
                    <a:pt x="1979" y="1979"/>
                  </a:cubicBezTo>
                  <a:cubicBezTo>
                    <a:pt x="3246" y="712"/>
                    <a:pt x="4965" y="0"/>
                    <a:pt x="6757" y="0"/>
                  </a:cubicBezTo>
                  <a:close/>
                </a:path>
              </a:pathLst>
            </a:custGeom>
            <a:solidFill>
              <a:srgbClr val="3A777B">
                <a:alpha val="67843"/>
              </a:srgbClr>
            </a:solidFill>
            <a:ln cap="sq">
              <a:noFill/>
              <a:prstDash val="solid"/>
              <a:miter/>
            </a:ln>
          </p:spPr>
        </p:sp>
        <p:sp>
          <p:nvSpPr>
            <p:cNvPr name="TextBox 27" id="27"/>
            <p:cNvSpPr txBox="true"/>
            <p:nvPr/>
          </p:nvSpPr>
          <p:spPr>
            <a:xfrm>
              <a:off x="0" y="-57150"/>
              <a:ext cx="4281800" cy="298342"/>
            </a:xfrm>
            <a:prstGeom prst="rect">
              <a:avLst/>
            </a:prstGeom>
          </p:spPr>
          <p:txBody>
            <a:bodyPr anchor="ctr" rtlCol="false" tIns="71846" lIns="71846" bIns="71846" rIns="71846"/>
            <a:lstStyle/>
            <a:p>
              <a:pPr algn="ctr">
                <a:lnSpc>
                  <a:spcPts val="3775"/>
                </a:lnSpc>
              </a:pPr>
            </a:p>
          </p:txBody>
        </p:sp>
      </p:grpSp>
      <p:sp>
        <p:nvSpPr>
          <p:cNvPr name="TextBox 28" id="28"/>
          <p:cNvSpPr txBox="true"/>
          <p:nvPr/>
        </p:nvSpPr>
        <p:spPr>
          <a:xfrm rot="0">
            <a:off x="713912" y="2790252"/>
            <a:ext cx="15124517" cy="727710"/>
          </a:xfrm>
          <a:prstGeom prst="rect">
            <a:avLst/>
          </a:prstGeom>
        </p:spPr>
        <p:txBody>
          <a:bodyPr anchor="t" rtlCol="false" tIns="0" lIns="0" bIns="0" rIns="0">
            <a:spAutoFit/>
          </a:bodyPr>
          <a:lstStyle/>
          <a:p>
            <a:pPr algn="just">
              <a:lnSpc>
                <a:spcPts val="2940"/>
              </a:lnSpc>
            </a:pPr>
            <a:r>
              <a:rPr lang="en-US" sz="2100">
                <a:solidFill>
                  <a:srgbClr val="FFFFFF"/>
                </a:solidFill>
                <a:latin typeface="Open Sans 1"/>
                <a:ea typeface="Open Sans 1"/>
                <a:cs typeface="Open Sans 1"/>
                <a:sym typeface="Open Sans 1"/>
              </a:rPr>
              <a:t>Untuk</a:t>
            </a:r>
            <a:r>
              <a:rPr lang="en-US" sz="2100">
                <a:solidFill>
                  <a:srgbClr val="FFFFFF"/>
                </a:solidFill>
                <a:latin typeface="Open Sans 1"/>
                <a:ea typeface="Open Sans 1"/>
                <a:cs typeface="Open Sans 1"/>
                <a:sym typeface="Open Sans 1"/>
              </a:rPr>
              <a:t> mewujudkan persekitaran pembelajaran yang lestari, Kementerian akan mengintegrasikan amalan mesra alam dalam infrastruktur fizikal dan operasi institusi pendidikan. Ini merangkumi:</a:t>
            </a:r>
          </a:p>
        </p:txBody>
      </p:sp>
      <p:grpSp>
        <p:nvGrpSpPr>
          <p:cNvPr name="Group 29" id="29"/>
          <p:cNvGrpSpPr/>
          <p:nvPr/>
        </p:nvGrpSpPr>
        <p:grpSpPr>
          <a:xfrm rot="0">
            <a:off x="383614" y="4253868"/>
            <a:ext cx="9628084" cy="2545371"/>
            <a:chOff x="0" y="0"/>
            <a:chExt cx="1663582" cy="439800"/>
          </a:xfrm>
        </p:grpSpPr>
        <p:sp>
          <p:nvSpPr>
            <p:cNvPr name="Freeform 30" id="30"/>
            <p:cNvSpPr/>
            <p:nvPr/>
          </p:nvSpPr>
          <p:spPr>
            <a:xfrm flipH="false" flipV="false" rot="0">
              <a:off x="0" y="0"/>
              <a:ext cx="1663582" cy="439800"/>
            </a:xfrm>
            <a:custGeom>
              <a:avLst/>
              <a:gdLst/>
              <a:ahLst/>
              <a:cxnLst/>
              <a:rect r="r" b="b" t="t" l="l"/>
              <a:pathLst>
                <a:path h="439800" w="1663582">
                  <a:moveTo>
                    <a:pt x="11257" y="0"/>
                  </a:moveTo>
                  <a:lnTo>
                    <a:pt x="1652325" y="0"/>
                  </a:lnTo>
                  <a:cubicBezTo>
                    <a:pt x="1655310" y="0"/>
                    <a:pt x="1658174" y="1186"/>
                    <a:pt x="1660285" y="3297"/>
                  </a:cubicBezTo>
                  <a:cubicBezTo>
                    <a:pt x="1662396" y="5408"/>
                    <a:pt x="1663582" y="8272"/>
                    <a:pt x="1663582" y="11257"/>
                  </a:cubicBezTo>
                  <a:lnTo>
                    <a:pt x="1663582" y="428543"/>
                  </a:lnTo>
                  <a:cubicBezTo>
                    <a:pt x="1663582" y="434760"/>
                    <a:pt x="1658542" y="439800"/>
                    <a:pt x="1652325" y="439800"/>
                  </a:cubicBezTo>
                  <a:lnTo>
                    <a:pt x="11257" y="439800"/>
                  </a:lnTo>
                  <a:cubicBezTo>
                    <a:pt x="5040" y="439800"/>
                    <a:pt x="0" y="434760"/>
                    <a:pt x="0" y="428543"/>
                  </a:cubicBezTo>
                  <a:lnTo>
                    <a:pt x="0" y="11257"/>
                  </a:lnTo>
                  <a:cubicBezTo>
                    <a:pt x="0" y="5040"/>
                    <a:pt x="5040" y="0"/>
                    <a:pt x="11257" y="0"/>
                  </a:cubicBezTo>
                  <a:close/>
                </a:path>
              </a:pathLst>
            </a:custGeom>
            <a:solidFill>
              <a:srgbClr val="FAFAFA">
                <a:alpha val="87843"/>
              </a:srgbClr>
            </a:solidFill>
          </p:spPr>
        </p:sp>
        <p:sp>
          <p:nvSpPr>
            <p:cNvPr name="TextBox 31" id="31"/>
            <p:cNvSpPr txBox="true"/>
            <p:nvPr/>
          </p:nvSpPr>
          <p:spPr>
            <a:xfrm>
              <a:off x="0" y="-28575"/>
              <a:ext cx="1663582" cy="468375"/>
            </a:xfrm>
            <a:prstGeom prst="rect">
              <a:avLst/>
            </a:prstGeom>
          </p:spPr>
          <p:txBody>
            <a:bodyPr anchor="ctr" rtlCol="false" tIns="71846" lIns="71846" bIns="71846" rIns="71846"/>
            <a:lstStyle/>
            <a:p>
              <a:pPr algn="ctr">
                <a:lnSpc>
                  <a:spcPts val="2376"/>
                </a:lnSpc>
              </a:pPr>
            </a:p>
          </p:txBody>
        </p:sp>
      </p:grpSp>
      <p:sp>
        <p:nvSpPr>
          <p:cNvPr name="TextBox 32" id="32"/>
          <p:cNvSpPr txBox="true"/>
          <p:nvPr/>
        </p:nvSpPr>
        <p:spPr>
          <a:xfrm rot="0">
            <a:off x="528603" y="4925168"/>
            <a:ext cx="9338105" cy="1842135"/>
          </a:xfrm>
          <a:prstGeom prst="rect">
            <a:avLst/>
          </a:prstGeom>
        </p:spPr>
        <p:txBody>
          <a:bodyPr anchor="t" rtlCol="false" tIns="0" lIns="0" bIns="0" rIns="0">
            <a:spAutoFit/>
          </a:bodyPr>
          <a:lstStyle/>
          <a:p>
            <a:pPr algn="just">
              <a:lnSpc>
                <a:spcPts val="2940"/>
              </a:lnSpc>
              <a:spcBef>
                <a:spcPct val="0"/>
              </a:spcBef>
            </a:pPr>
            <a:r>
              <a:rPr lang="en-US" sz="2100" spc="63">
                <a:solidFill>
                  <a:srgbClr val="1E3E33"/>
                </a:solidFill>
                <a:latin typeface="Open Sans 1"/>
                <a:ea typeface="Open Sans 1"/>
                <a:cs typeface="Open Sans 1"/>
                <a:sym typeface="Open Sans 1"/>
              </a:rPr>
              <a:t>Semua kemudahan baharu dan yang diubah suai akan mematuhi piawaian hijau yang menekankan kecekapan tenaga, penjimatan air, penggunaan bahan lestari, dan kualiti udara dalaman yang lebih baik. Kemudahan sedia ada akan dinaik taraf secara berper</a:t>
            </a:r>
            <a:r>
              <a:rPr lang="en-US" sz="2100" spc="63">
                <a:solidFill>
                  <a:srgbClr val="1E3E33"/>
                </a:solidFill>
                <a:latin typeface="Open Sans 1"/>
                <a:ea typeface="Open Sans 1"/>
                <a:cs typeface="Open Sans 1"/>
                <a:sym typeface="Open Sans 1"/>
              </a:rPr>
              <a:t>ingkat untuk memenuhi penanda aras kelestarian kebangsaan.</a:t>
            </a:r>
          </a:p>
        </p:txBody>
      </p:sp>
      <p:grpSp>
        <p:nvGrpSpPr>
          <p:cNvPr name="Group 33" id="33"/>
          <p:cNvGrpSpPr/>
          <p:nvPr/>
        </p:nvGrpSpPr>
        <p:grpSpPr>
          <a:xfrm rot="0">
            <a:off x="921447" y="3870508"/>
            <a:ext cx="5684115" cy="554586"/>
            <a:chOff x="0" y="0"/>
            <a:chExt cx="810367" cy="79066"/>
          </a:xfrm>
        </p:grpSpPr>
        <p:sp>
          <p:nvSpPr>
            <p:cNvPr name="Freeform 34" id="34"/>
            <p:cNvSpPr/>
            <p:nvPr/>
          </p:nvSpPr>
          <p:spPr>
            <a:xfrm flipH="false" flipV="false" rot="0">
              <a:off x="0" y="0"/>
              <a:ext cx="810367" cy="79066"/>
            </a:xfrm>
            <a:custGeom>
              <a:avLst/>
              <a:gdLst/>
              <a:ahLst/>
              <a:cxnLst/>
              <a:rect r="r" b="b" t="t" l="l"/>
              <a:pathLst>
                <a:path h="79066" w="810367">
                  <a:moveTo>
                    <a:pt x="19068" y="0"/>
                  </a:moveTo>
                  <a:lnTo>
                    <a:pt x="791298" y="0"/>
                  </a:lnTo>
                  <a:cubicBezTo>
                    <a:pt x="796356" y="0"/>
                    <a:pt x="801206" y="2009"/>
                    <a:pt x="804782" y="5585"/>
                  </a:cubicBezTo>
                  <a:cubicBezTo>
                    <a:pt x="808358" y="9161"/>
                    <a:pt x="810367" y="14011"/>
                    <a:pt x="810367" y="19068"/>
                  </a:cubicBezTo>
                  <a:lnTo>
                    <a:pt x="810367" y="59997"/>
                  </a:lnTo>
                  <a:cubicBezTo>
                    <a:pt x="810367" y="65055"/>
                    <a:pt x="808358" y="69905"/>
                    <a:pt x="804782" y="73481"/>
                  </a:cubicBezTo>
                  <a:cubicBezTo>
                    <a:pt x="801206" y="77057"/>
                    <a:pt x="796356" y="79066"/>
                    <a:pt x="791298" y="79066"/>
                  </a:cubicBezTo>
                  <a:lnTo>
                    <a:pt x="19068" y="79066"/>
                  </a:lnTo>
                  <a:cubicBezTo>
                    <a:pt x="14011" y="79066"/>
                    <a:pt x="9161" y="77057"/>
                    <a:pt x="5585" y="73481"/>
                  </a:cubicBezTo>
                  <a:cubicBezTo>
                    <a:pt x="2009" y="69905"/>
                    <a:pt x="0" y="65055"/>
                    <a:pt x="0" y="59997"/>
                  </a:cubicBezTo>
                  <a:lnTo>
                    <a:pt x="0" y="19068"/>
                  </a:lnTo>
                  <a:cubicBezTo>
                    <a:pt x="0" y="14011"/>
                    <a:pt x="2009" y="9161"/>
                    <a:pt x="5585" y="5585"/>
                  </a:cubicBezTo>
                  <a:cubicBezTo>
                    <a:pt x="9161" y="2009"/>
                    <a:pt x="14011" y="0"/>
                    <a:pt x="19068" y="0"/>
                  </a:cubicBezTo>
                  <a:close/>
                </a:path>
              </a:pathLst>
            </a:custGeom>
            <a:solidFill>
              <a:srgbClr val="62B34E"/>
            </a:solidFill>
            <a:ln cap="sq">
              <a:noFill/>
              <a:prstDash val="solid"/>
              <a:miter/>
            </a:ln>
          </p:spPr>
        </p:sp>
        <p:sp>
          <p:nvSpPr>
            <p:cNvPr name="TextBox 35" id="35"/>
            <p:cNvSpPr txBox="true"/>
            <p:nvPr/>
          </p:nvSpPr>
          <p:spPr>
            <a:xfrm>
              <a:off x="0" y="-28575"/>
              <a:ext cx="810367" cy="107641"/>
            </a:xfrm>
            <a:prstGeom prst="rect">
              <a:avLst/>
            </a:prstGeom>
          </p:spPr>
          <p:txBody>
            <a:bodyPr anchor="ctr" rtlCol="false" tIns="181194" lIns="181194" bIns="181194" rIns="181194"/>
            <a:lstStyle/>
            <a:p>
              <a:pPr algn="ctr">
                <a:lnSpc>
                  <a:spcPts val="1960"/>
                </a:lnSpc>
              </a:pPr>
            </a:p>
          </p:txBody>
        </p:sp>
      </p:grpSp>
      <p:sp>
        <p:nvSpPr>
          <p:cNvPr name="TextBox 36" id="36"/>
          <p:cNvSpPr txBox="true"/>
          <p:nvPr/>
        </p:nvSpPr>
        <p:spPr>
          <a:xfrm rot="0">
            <a:off x="1946960" y="3930018"/>
            <a:ext cx="4275360" cy="356235"/>
          </a:xfrm>
          <a:prstGeom prst="rect">
            <a:avLst/>
          </a:prstGeom>
        </p:spPr>
        <p:txBody>
          <a:bodyPr anchor="t" rtlCol="false" tIns="0" lIns="0" bIns="0" rIns="0">
            <a:spAutoFit/>
          </a:bodyPr>
          <a:lstStyle/>
          <a:p>
            <a:pPr algn="l"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PIAWAIAN BANGUNAN HIJAU</a:t>
            </a:r>
          </a:p>
        </p:txBody>
      </p:sp>
      <p:sp>
        <p:nvSpPr>
          <p:cNvPr name="TextBox 37" id="37"/>
          <p:cNvSpPr txBox="true"/>
          <p:nvPr/>
        </p:nvSpPr>
        <p:spPr>
          <a:xfrm rot="0">
            <a:off x="-273758" y="2059937"/>
            <a:ext cx="7199566"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INFRASTRUKTUR HIJAU</a:t>
            </a:r>
          </a:p>
        </p:txBody>
      </p:sp>
      <p:sp>
        <p:nvSpPr>
          <p:cNvPr name="TextBox 38" id="38"/>
          <p:cNvSpPr txBox="true"/>
          <p:nvPr/>
        </p:nvSpPr>
        <p:spPr>
          <a:xfrm rot="0">
            <a:off x="1313967" y="7561036"/>
            <a:ext cx="8277758" cy="2213610"/>
          </a:xfrm>
          <a:prstGeom prst="rect">
            <a:avLst/>
          </a:prstGeom>
        </p:spPr>
        <p:txBody>
          <a:bodyPr anchor="t" rtlCol="false" tIns="0" lIns="0" bIns="0" rIns="0">
            <a:spAutoFit/>
          </a:bodyPr>
          <a:lstStyle/>
          <a:p>
            <a:pPr algn="just">
              <a:lnSpc>
                <a:spcPts val="2940"/>
              </a:lnSpc>
              <a:spcBef>
                <a:spcPct val="0"/>
              </a:spcBef>
            </a:pPr>
            <a:r>
              <a:rPr lang="en-US" sz="2100" spc="63">
                <a:solidFill>
                  <a:srgbClr val="1E3E33"/>
                </a:solidFill>
                <a:latin typeface="Open Sans 1"/>
                <a:ea typeface="Open Sans 1"/>
                <a:cs typeface="Open Sans 1"/>
                <a:sym typeface="Open Sans 1"/>
              </a:rPr>
              <a:t>Pembangunan taman sekolah, ladang bandar dan zon biodiversiti untuk menyokong pendidikan ekologi, meningkatkan keseja</a:t>
            </a:r>
            <a:r>
              <a:rPr lang="en-US" sz="2100" spc="63">
                <a:solidFill>
                  <a:srgbClr val="1E3E33"/>
                </a:solidFill>
                <a:latin typeface="Open Sans 1"/>
                <a:ea typeface="Open Sans 1"/>
                <a:cs typeface="Open Sans 1"/>
                <a:sym typeface="Open Sans 1"/>
              </a:rPr>
              <a:t>hteraan serta menyesuaikan diri dengan perubahan iklim melalui amalan landskap lestari.</a:t>
            </a:r>
          </a:p>
          <a:p>
            <a:pPr algn="just">
              <a:lnSpc>
                <a:spcPts val="2940"/>
              </a:lnSpc>
              <a:spcBef>
                <a:spcPct val="0"/>
              </a:spcBef>
            </a:pPr>
          </a:p>
          <a:p>
            <a:pPr algn="just">
              <a:lnSpc>
                <a:spcPts val="2940"/>
              </a:lnSpc>
              <a:spcBef>
                <a:spcPct val="0"/>
              </a:spcBef>
            </a:pPr>
          </a:p>
        </p:txBody>
      </p:sp>
      <p:grpSp>
        <p:nvGrpSpPr>
          <p:cNvPr name="Group 39" id="39"/>
          <p:cNvGrpSpPr/>
          <p:nvPr/>
        </p:nvGrpSpPr>
        <p:grpSpPr>
          <a:xfrm rot="0">
            <a:off x="921447" y="6939775"/>
            <a:ext cx="5684115" cy="554586"/>
            <a:chOff x="0" y="0"/>
            <a:chExt cx="810367" cy="79066"/>
          </a:xfrm>
        </p:grpSpPr>
        <p:sp>
          <p:nvSpPr>
            <p:cNvPr name="Freeform 40" id="40"/>
            <p:cNvSpPr/>
            <p:nvPr/>
          </p:nvSpPr>
          <p:spPr>
            <a:xfrm flipH="false" flipV="false" rot="0">
              <a:off x="0" y="0"/>
              <a:ext cx="810367" cy="79066"/>
            </a:xfrm>
            <a:custGeom>
              <a:avLst/>
              <a:gdLst/>
              <a:ahLst/>
              <a:cxnLst/>
              <a:rect r="r" b="b" t="t" l="l"/>
              <a:pathLst>
                <a:path h="79066" w="810367">
                  <a:moveTo>
                    <a:pt x="19068" y="0"/>
                  </a:moveTo>
                  <a:lnTo>
                    <a:pt x="791298" y="0"/>
                  </a:lnTo>
                  <a:cubicBezTo>
                    <a:pt x="796356" y="0"/>
                    <a:pt x="801206" y="2009"/>
                    <a:pt x="804782" y="5585"/>
                  </a:cubicBezTo>
                  <a:cubicBezTo>
                    <a:pt x="808358" y="9161"/>
                    <a:pt x="810367" y="14011"/>
                    <a:pt x="810367" y="19068"/>
                  </a:cubicBezTo>
                  <a:lnTo>
                    <a:pt x="810367" y="59997"/>
                  </a:lnTo>
                  <a:cubicBezTo>
                    <a:pt x="810367" y="65055"/>
                    <a:pt x="808358" y="69905"/>
                    <a:pt x="804782" y="73481"/>
                  </a:cubicBezTo>
                  <a:cubicBezTo>
                    <a:pt x="801206" y="77057"/>
                    <a:pt x="796356" y="79066"/>
                    <a:pt x="791298" y="79066"/>
                  </a:cubicBezTo>
                  <a:lnTo>
                    <a:pt x="19068" y="79066"/>
                  </a:lnTo>
                  <a:cubicBezTo>
                    <a:pt x="14011" y="79066"/>
                    <a:pt x="9161" y="77057"/>
                    <a:pt x="5585" y="73481"/>
                  </a:cubicBezTo>
                  <a:cubicBezTo>
                    <a:pt x="2009" y="69905"/>
                    <a:pt x="0" y="65055"/>
                    <a:pt x="0" y="59997"/>
                  </a:cubicBezTo>
                  <a:lnTo>
                    <a:pt x="0" y="19068"/>
                  </a:lnTo>
                  <a:cubicBezTo>
                    <a:pt x="0" y="14011"/>
                    <a:pt x="2009" y="9161"/>
                    <a:pt x="5585" y="5585"/>
                  </a:cubicBezTo>
                  <a:cubicBezTo>
                    <a:pt x="9161" y="2009"/>
                    <a:pt x="14011" y="0"/>
                    <a:pt x="19068" y="0"/>
                  </a:cubicBezTo>
                  <a:close/>
                </a:path>
              </a:pathLst>
            </a:custGeom>
            <a:solidFill>
              <a:srgbClr val="62B34E"/>
            </a:solidFill>
            <a:ln cap="sq">
              <a:noFill/>
              <a:prstDash val="solid"/>
              <a:miter/>
            </a:ln>
          </p:spPr>
        </p:sp>
        <p:sp>
          <p:nvSpPr>
            <p:cNvPr name="TextBox 41" id="41"/>
            <p:cNvSpPr txBox="true"/>
            <p:nvPr/>
          </p:nvSpPr>
          <p:spPr>
            <a:xfrm>
              <a:off x="0" y="-28575"/>
              <a:ext cx="810367" cy="107641"/>
            </a:xfrm>
            <a:prstGeom prst="rect">
              <a:avLst/>
            </a:prstGeom>
          </p:spPr>
          <p:txBody>
            <a:bodyPr anchor="ctr" rtlCol="false" tIns="181194" lIns="181194" bIns="181194" rIns="181194"/>
            <a:lstStyle/>
            <a:p>
              <a:pPr algn="ctr">
                <a:lnSpc>
                  <a:spcPts val="1960"/>
                </a:lnSpc>
              </a:pPr>
            </a:p>
          </p:txBody>
        </p:sp>
      </p:grpSp>
      <p:sp>
        <p:nvSpPr>
          <p:cNvPr name="TextBox 42" id="42"/>
          <p:cNvSpPr txBox="true"/>
          <p:nvPr/>
        </p:nvSpPr>
        <p:spPr>
          <a:xfrm rot="0">
            <a:off x="1946960" y="7019900"/>
            <a:ext cx="3633089" cy="356235"/>
          </a:xfrm>
          <a:prstGeom prst="rect">
            <a:avLst/>
          </a:prstGeom>
        </p:spPr>
        <p:txBody>
          <a:bodyPr anchor="t" rtlCol="false" tIns="0" lIns="0" bIns="0" rIns="0">
            <a:spAutoFit/>
          </a:bodyPr>
          <a:lstStyle/>
          <a:p>
            <a:pPr algn="l"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RUANG HIJAU</a:t>
            </a:r>
          </a:p>
        </p:txBody>
      </p:sp>
      <p:grpSp>
        <p:nvGrpSpPr>
          <p:cNvPr name="Group 43" id="43"/>
          <p:cNvGrpSpPr/>
          <p:nvPr/>
        </p:nvGrpSpPr>
        <p:grpSpPr>
          <a:xfrm rot="0">
            <a:off x="472502" y="3755510"/>
            <a:ext cx="1207757" cy="1207757"/>
            <a:chOff x="0" y="0"/>
            <a:chExt cx="812800" cy="812800"/>
          </a:xfrm>
        </p:grpSpPr>
        <p:sp>
          <p:nvSpPr>
            <p:cNvPr name="Freeform 44" id="4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16747" t="0" r="-16747" b="0"/>
              </a:stretch>
            </a:blipFill>
            <a:ln w="28575" cap="sq">
              <a:solidFill>
                <a:srgbClr val="EFF1F3"/>
              </a:solidFill>
              <a:prstDash val="solid"/>
              <a:miter/>
            </a:ln>
          </p:spPr>
        </p:sp>
      </p:grpSp>
      <p:grpSp>
        <p:nvGrpSpPr>
          <p:cNvPr name="Group 45" id="45"/>
          <p:cNvGrpSpPr/>
          <p:nvPr/>
        </p:nvGrpSpPr>
        <p:grpSpPr>
          <a:xfrm rot="0">
            <a:off x="113857" y="6894306"/>
            <a:ext cx="1200110" cy="1200110"/>
            <a:chOff x="0" y="0"/>
            <a:chExt cx="812800" cy="812800"/>
          </a:xfrm>
        </p:grpSpPr>
        <p:sp>
          <p:nvSpPr>
            <p:cNvPr name="Freeform 46" id="4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0" t="-39795" r="0" b="-39795"/>
              </a:stretch>
            </a:blipFill>
            <a:ln w="28575" cap="sq">
              <a:solidFill>
                <a:srgbClr val="EFF1F3"/>
              </a:solidFill>
              <a:prstDash val="solid"/>
              <a:miter/>
            </a:ln>
          </p:spPr>
        </p:sp>
      </p:grpSp>
      <p:grpSp>
        <p:nvGrpSpPr>
          <p:cNvPr name="Group 47" id="47"/>
          <p:cNvGrpSpPr/>
          <p:nvPr/>
        </p:nvGrpSpPr>
        <p:grpSpPr>
          <a:xfrm rot="0">
            <a:off x="10278398" y="4332116"/>
            <a:ext cx="7594405" cy="2065843"/>
            <a:chOff x="0" y="0"/>
            <a:chExt cx="1872994" cy="509495"/>
          </a:xfrm>
        </p:grpSpPr>
        <p:sp>
          <p:nvSpPr>
            <p:cNvPr name="Freeform 48" id="48"/>
            <p:cNvSpPr/>
            <p:nvPr/>
          </p:nvSpPr>
          <p:spPr>
            <a:xfrm flipH="false" flipV="false" rot="0">
              <a:off x="0" y="0"/>
              <a:ext cx="1872994" cy="509495"/>
            </a:xfrm>
            <a:custGeom>
              <a:avLst/>
              <a:gdLst/>
              <a:ahLst/>
              <a:cxnLst/>
              <a:rect r="r" b="b" t="t" l="l"/>
              <a:pathLst>
                <a:path h="509495" w="1872994">
                  <a:moveTo>
                    <a:pt x="14272" y="0"/>
                  </a:moveTo>
                  <a:lnTo>
                    <a:pt x="1858722" y="0"/>
                  </a:lnTo>
                  <a:cubicBezTo>
                    <a:pt x="1866604" y="0"/>
                    <a:pt x="1872994" y="6390"/>
                    <a:pt x="1872994" y="14272"/>
                  </a:cubicBezTo>
                  <a:lnTo>
                    <a:pt x="1872994" y="495223"/>
                  </a:lnTo>
                  <a:cubicBezTo>
                    <a:pt x="1872994" y="499008"/>
                    <a:pt x="1871490" y="502638"/>
                    <a:pt x="1868814" y="505315"/>
                  </a:cubicBezTo>
                  <a:cubicBezTo>
                    <a:pt x="1866137" y="507991"/>
                    <a:pt x="1862507" y="509495"/>
                    <a:pt x="1858722" y="509495"/>
                  </a:cubicBezTo>
                  <a:lnTo>
                    <a:pt x="14272" y="509495"/>
                  </a:lnTo>
                  <a:cubicBezTo>
                    <a:pt x="6390" y="509495"/>
                    <a:pt x="0" y="503105"/>
                    <a:pt x="0" y="495223"/>
                  </a:cubicBezTo>
                  <a:lnTo>
                    <a:pt x="0" y="14272"/>
                  </a:lnTo>
                  <a:cubicBezTo>
                    <a:pt x="0" y="6390"/>
                    <a:pt x="6390" y="0"/>
                    <a:pt x="14272" y="0"/>
                  </a:cubicBezTo>
                  <a:close/>
                </a:path>
              </a:pathLst>
            </a:custGeom>
            <a:solidFill>
              <a:srgbClr val="FAFAFA">
                <a:alpha val="87843"/>
              </a:srgbClr>
            </a:solidFill>
          </p:spPr>
        </p:sp>
        <p:sp>
          <p:nvSpPr>
            <p:cNvPr name="TextBox 49" id="49"/>
            <p:cNvSpPr txBox="true"/>
            <p:nvPr/>
          </p:nvSpPr>
          <p:spPr>
            <a:xfrm>
              <a:off x="0" y="-28575"/>
              <a:ext cx="1872994" cy="538070"/>
            </a:xfrm>
            <a:prstGeom prst="rect">
              <a:avLst/>
            </a:prstGeom>
          </p:spPr>
          <p:txBody>
            <a:bodyPr anchor="ctr" rtlCol="false" tIns="104742" lIns="104742" bIns="104742" rIns="104742"/>
            <a:lstStyle/>
            <a:p>
              <a:pPr algn="ctr">
                <a:lnSpc>
                  <a:spcPts val="2376"/>
                </a:lnSpc>
              </a:pPr>
            </a:p>
          </p:txBody>
        </p:sp>
      </p:grpSp>
      <p:sp>
        <p:nvSpPr>
          <p:cNvPr name="TextBox 50" id="50"/>
          <p:cNvSpPr txBox="true"/>
          <p:nvPr/>
        </p:nvSpPr>
        <p:spPr>
          <a:xfrm rot="0">
            <a:off x="10513921" y="4668662"/>
            <a:ext cx="7031586" cy="1470660"/>
          </a:xfrm>
          <a:prstGeom prst="rect">
            <a:avLst/>
          </a:prstGeom>
        </p:spPr>
        <p:txBody>
          <a:bodyPr anchor="t" rtlCol="false" tIns="0" lIns="0" bIns="0" rIns="0">
            <a:spAutoFit/>
          </a:bodyPr>
          <a:lstStyle/>
          <a:p>
            <a:pPr algn="just">
              <a:lnSpc>
                <a:spcPts val="2940"/>
              </a:lnSpc>
              <a:spcBef>
                <a:spcPct val="0"/>
              </a:spcBef>
            </a:pPr>
            <a:r>
              <a:rPr lang="en-US" sz="2100" spc="63">
                <a:solidFill>
                  <a:srgbClr val="1E3E33"/>
                </a:solidFill>
                <a:latin typeface="Open Sans 1"/>
                <a:ea typeface="Open Sans 1"/>
                <a:cs typeface="Open Sans 1"/>
                <a:sym typeface="Open Sans 1"/>
              </a:rPr>
              <a:t>Peningkatan penggunaan tenaga solar dan sistem tenaga boleh diperbaharui lain bagi mengurangkan pelepa</a:t>
            </a:r>
            <a:r>
              <a:rPr lang="en-US" sz="2100" spc="63">
                <a:solidFill>
                  <a:srgbClr val="1E3E33"/>
                </a:solidFill>
                <a:latin typeface="Open Sans 1"/>
                <a:ea typeface="Open Sans 1"/>
                <a:cs typeface="Open Sans 1"/>
                <a:sym typeface="Open Sans 1"/>
              </a:rPr>
              <a:t>san karbon serta menjadi alat pembelajaran secara praktikal untuk pelajar.</a:t>
            </a:r>
          </a:p>
        </p:txBody>
      </p:sp>
      <p:sp>
        <p:nvSpPr>
          <p:cNvPr name="TextBox 51" id="51"/>
          <p:cNvSpPr txBox="true"/>
          <p:nvPr/>
        </p:nvSpPr>
        <p:spPr>
          <a:xfrm rot="0">
            <a:off x="10278398" y="7093400"/>
            <a:ext cx="7434148" cy="1842135"/>
          </a:xfrm>
          <a:prstGeom prst="rect">
            <a:avLst/>
          </a:prstGeom>
        </p:spPr>
        <p:txBody>
          <a:bodyPr anchor="t" rtlCol="false" tIns="0" lIns="0" bIns="0" rIns="0">
            <a:spAutoFit/>
          </a:bodyPr>
          <a:lstStyle/>
          <a:p>
            <a:pPr algn="just">
              <a:lnSpc>
                <a:spcPts val="2940"/>
              </a:lnSpc>
              <a:spcBef>
                <a:spcPct val="0"/>
              </a:spcBef>
            </a:pPr>
            <a:r>
              <a:rPr lang="en-US" sz="2100" spc="63">
                <a:solidFill>
                  <a:srgbClr val="1E3E33"/>
                </a:solidFill>
                <a:latin typeface="Open Sans 1"/>
                <a:ea typeface="Open Sans 1"/>
                <a:cs typeface="Open Sans 1"/>
                <a:sym typeface="Open Sans 1"/>
              </a:rPr>
              <a:t>Menggalakkan berjalan kaki, berbasikal dan pengangkutan bersama</a:t>
            </a:r>
            <a:r>
              <a:rPr lang="en-US" sz="2100" spc="63">
                <a:solidFill>
                  <a:srgbClr val="1E3E33"/>
                </a:solidFill>
                <a:latin typeface="Open Sans 1"/>
                <a:ea typeface="Open Sans 1"/>
                <a:cs typeface="Open Sans 1"/>
                <a:sym typeface="Open Sans 1"/>
              </a:rPr>
              <a:t> melalui infrastruktur sokongan (laluan pejalan kaki yang selamat, rak basikal, zon menurunkan pelajar) bagi mengurangkan pelepasan karbon dan mempromosikan gaya hidup sihat.</a:t>
            </a:r>
          </a:p>
        </p:txBody>
      </p:sp>
      <p:grpSp>
        <p:nvGrpSpPr>
          <p:cNvPr name="Group 52" id="52"/>
          <p:cNvGrpSpPr/>
          <p:nvPr/>
        </p:nvGrpSpPr>
        <p:grpSpPr>
          <a:xfrm rot="0">
            <a:off x="11763225" y="3862039"/>
            <a:ext cx="5232698" cy="530293"/>
            <a:chOff x="0" y="0"/>
            <a:chExt cx="746010" cy="75602"/>
          </a:xfrm>
        </p:grpSpPr>
        <p:sp>
          <p:nvSpPr>
            <p:cNvPr name="Freeform 53" id="53"/>
            <p:cNvSpPr/>
            <p:nvPr/>
          </p:nvSpPr>
          <p:spPr>
            <a:xfrm flipH="false" flipV="false" rot="0">
              <a:off x="0" y="0"/>
              <a:ext cx="746010" cy="75602"/>
            </a:xfrm>
            <a:custGeom>
              <a:avLst/>
              <a:gdLst/>
              <a:ahLst/>
              <a:cxnLst/>
              <a:rect r="r" b="b" t="t" l="l"/>
              <a:pathLst>
                <a:path h="75602" w="746010">
                  <a:moveTo>
                    <a:pt x="20713" y="0"/>
                  </a:moveTo>
                  <a:lnTo>
                    <a:pt x="725296" y="0"/>
                  </a:lnTo>
                  <a:cubicBezTo>
                    <a:pt x="736736" y="0"/>
                    <a:pt x="746010" y="9274"/>
                    <a:pt x="746010" y="20713"/>
                  </a:cubicBezTo>
                  <a:lnTo>
                    <a:pt x="746010" y="54889"/>
                  </a:lnTo>
                  <a:cubicBezTo>
                    <a:pt x="746010" y="66329"/>
                    <a:pt x="736736" y="75602"/>
                    <a:pt x="725296" y="75602"/>
                  </a:cubicBezTo>
                  <a:lnTo>
                    <a:pt x="20713" y="75602"/>
                  </a:lnTo>
                  <a:cubicBezTo>
                    <a:pt x="15220" y="75602"/>
                    <a:pt x="9951" y="73420"/>
                    <a:pt x="6067" y="69535"/>
                  </a:cubicBezTo>
                  <a:cubicBezTo>
                    <a:pt x="2182" y="65651"/>
                    <a:pt x="0" y="60382"/>
                    <a:pt x="0" y="54889"/>
                  </a:cubicBezTo>
                  <a:lnTo>
                    <a:pt x="0" y="20713"/>
                  </a:lnTo>
                  <a:cubicBezTo>
                    <a:pt x="0" y="9274"/>
                    <a:pt x="9274" y="0"/>
                    <a:pt x="20713" y="0"/>
                  </a:cubicBezTo>
                  <a:close/>
                </a:path>
              </a:pathLst>
            </a:custGeom>
            <a:solidFill>
              <a:srgbClr val="62B34E"/>
            </a:solidFill>
            <a:ln cap="sq">
              <a:noFill/>
              <a:prstDash val="solid"/>
              <a:miter/>
            </a:ln>
          </p:spPr>
        </p:sp>
        <p:sp>
          <p:nvSpPr>
            <p:cNvPr name="TextBox 54" id="54"/>
            <p:cNvSpPr txBox="true"/>
            <p:nvPr/>
          </p:nvSpPr>
          <p:spPr>
            <a:xfrm>
              <a:off x="0" y="-28575"/>
              <a:ext cx="746010" cy="104177"/>
            </a:xfrm>
            <a:prstGeom prst="rect">
              <a:avLst/>
            </a:prstGeom>
          </p:spPr>
          <p:txBody>
            <a:bodyPr anchor="ctr" rtlCol="false" tIns="181194" lIns="181194" bIns="181194" rIns="181194"/>
            <a:lstStyle/>
            <a:p>
              <a:pPr algn="ctr">
                <a:lnSpc>
                  <a:spcPts val="1960"/>
                </a:lnSpc>
              </a:pPr>
            </a:p>
          </p:txBody>
        </p:sp>
      </p:grpSp>
      <p:sp>
        <p:nvSpPr>
          <p:cNvPr name="TextBox 55" id="55"/>
          <p:cNvSpPr txBox="true"/>
          <p:nvPr/>
        </p:nvSpPr>
        <p:spPr>
          <a:xfrm rot="0">
            <a:off x="11918576" y="3950633"/>
            <a:ext cx="4314049" cy="356235"/>
          </a:xfrm>
          <a:prstGeom prst="rect">
            <a:avLst/>
          </a:prstGeom>
        </p:spPr>
        <p:txBody>
          <a:bodyPr anchor="t" rtlCol="false" tIns="0" lIns="0" bIns="0" rIns="0">
            <a:spAutoFit/>
          </a:bodyPr>
          <a:lstStyle/>
          <a:p>
            <a:pPr algn="r"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TENAGA BOLEH DIPERBAHARUI</a:t>
            </a:r>
          </a:p>
        </p:txBody>
      </p:sp>
      <p:grpSp>
        <p:nvGrpSpPr>
          <p:cNvPr name="Group 56" id="56"/>
          <p:cNvGrpSpPr/>
          <p:nvPr/>
        </p:nvGrpSpPr>
        <p:grpSpPr>
          <a:xfrm rot="0">
            <a:off x="16502720" y="3517962"/>
            <a:ext cx="1188800" cy="1188800"/>
            <a:chOff x="0" y="0"/>
            <a:chExt cx="812800" cy="812800"/>
          </a:xfrm>
        </p:grpSpPr>
        <p:sp>
          <p:nvSpPr>
            <p:cNvPr name="Freeform 57" id="5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56156" t="0" r="-21836" b="0"/>
              </a:stretch>
            </a:blipFill>
            <a:ln w="28575" cap="sq">
              <a:solidFill>
                <a:srgbClr val="EFF1F3"/>
              </a:solidFill>
              <a:prstDash val="solid"/>
              <a:miter/>
            </a:ln>
          </p:spPr>
        </p:sp>
      </p:grpSp>
      <p:grpSp>
        <p:nvGrpSpPr>
          <p:cNvPr name="Group 58" id="58"/>
          <p:cNvGrpSpPr/>
          <p:nvPr/>
        </p:nvGrpSpPr>
        <p:grpSpPr>
          <a:xfrm rot="0">
            <a:off x="11046601" y="5954537"/>
            <a:ext cx="6665945" cy="1176963"/>
            <a:chOff x="0" y="0"/>
            <a:chExt cx="8887926" cy="1569284"/>
          </a:xfrm>
        </p:grpSpPr>
        <p:grpSp>
          <p:nvGrpSpPr>
            <p:cNvPr name="Group 59" id="59"/>
            <p:cNvGrpSpPr/>
            <p:nvPr/>
          </p:nvGrpSpPr>
          <p:grpSpPr>
            <a:xfrm rot="0">
              <a:off x="926181" y="478115"/>
              <a:ext cx="7316125" cy="714479"/>
              <a:chOff x="0" y="0"/>
              <a:chExt cx="1178463" cy="115086"/>
            </a:xfrm>
          </p:grpSpPr>
          <p:sp>
            <p:nvSpPr>
              <p:cNvPr name="Freeform 60" id="60"/>
              <p:cNvSpPr/>
              <p:nvPr/>
            </p:nvSpPr>
            <p:spPr>
              <a:xfrm flipH="false" flipV="false" rot="0">
                <a:off x="0" y="0"/>
                <a:ext cx="1178463" cy="115086"/>
              </a:xfrm>
              <a:custGeom>
                <a:avLst/>
                <a:gdLst/>
                <a:ahLst/>
                <a:cxnLst/>
                <a:rect r="r" b="b" t="t" l="l"/>
                <a:pathLst>
                  <a:path h="115086" w="1178463">
                    <a:moveTo>
                      <a:pt x="19753" y="0"/>
                    </a:moveTo>
                    <a:lnTo>
                      <a:pt x="1158710" y="0"/>
                    </a:lnTo>
                    <a:cubicBezTo>
                      <a:pt x="1163948" y="0"/>
                      <a:pt x="1168973" y="2081"/>
                      <a:pt x="1172677" y="5786"/>
                    </a:cubicBezTo>
                    <a:cubicBezTo>
                      <a:pt x="1176381" y="9490"/>
                      <a:pt x="1178463" y="14514"/>
                      <a:pt x="1178463" y="19753"/>
                    </a:cubicBezTo>
                    <a:lnTo>
                      <a:pt x="1178463" y="95333"/>
                    </a:lnTo>
                    <a:cubicBezTo>
                      <a:pt x="1178463" y="106243"/>
                      <a:pt x="1169619" y="115086"/>
                      <a:pt x="1158710" y="115086"/>
                    </a:cubicBezTo>
                    <a:lnTo>
                      <a:pt x="19753" y="115086"/>
                    </a:lnTo>
                    <a:cubicBezTo>
                      <a:pt x="14514" y="115086"/>
                      <a:pt x="9490" y="113005"/>
                      <a:pt x="5786" y="109301"/>
                    </a:cubicBezTo>
                    <a:cubicBezTo>
                      <a:pt x="2081" y="105596"/>
                      <a:pt x="0" y="100572"/>
                      <a:pt x="0" y="95333"/>
                    </a:cubicBezTo>
                    <a:lnTo>
                      <a:pt x="0" y="19753"/>
                    </a:lnTo>
                    <a:cubicBezTo>
                      <a:pt x="0" y="14514"/>
                      <a:pt x="2081" y="9490"/>
                      <a:pt x="5786" y="5786"/>
                    </a:cubicBezTo>
                    <a:cubicBezTo>
                      <a:pt x="9490" y="2081"/>
                      <a:pt x="14514" y="0"/>
                      <a:pt x="19753" y="0"/>
                    </a:cubicBezTo>
                    <a:close/>
                  </a:path>
                </a:pathLst>
              </a:custGeom>
              <a:solidFill>
                <a:srgbClr val="62B34E"/>
              </a:solidFill>
              <a:ln cap="sq">
                <a:noFill/>
                <a:prstDash val="solid"/>
                <a:miter/>
              </a:ln>
            </p:spPr>
          </p:sp>
          <p:sp>
            <p:nvSpPr>
              <p:cNvPr name="TextBox 61" id="61"/>
              <p:cNvSpPr txBox="true"/>
              <p:nvPr/>
            </p:nvSpPr>
            <p:spPr>
              <a:xfrm>
                <a:off x="0" y="-28575"/>
                <a:ext cx="1178463" cy="143661"/>
              </a:xfrm>
              <a:prstGeom prst="rect">
                <a:avLst/>
              </a:prstGeom>
            </p:spPr>
            <p:txBody>
              <a:bodyPr anchor="ctr" rtlCol="false" tIns="181194" lIns="181194" bIns="181194" rIns="181194"/>
              <a:lstStyle/>
              <a:p>
                <a:pPr algn="ctr">
                  <a:lnSpc>
                    <a:spcPts val="1960"/>
                  </a:lnSpc>
                </a:pPr>
              </a:p>
            </p:txBody>
          </p:sp>
        </p:grpSp>
        <p:sp>
          <p:nvSpPr>
            <p:cNvPr name="TextBox 62" id="62"/>
            <p:cNvSpPr txBox="true"/>
            <p:nvPr/>
          </p:nvSpPr>
          <p:spPr>
            <a:xfrm rot="0">
              <a:off x="0" y="585164"/>
              <a:ext cx="7204610" cy="462280"/>
            </a:xfrm>
            <a:prstGeom prst="rect">
              <a:avLst/>
            </a:prstGeom>
          </p:spPr>
          <p:txBody>
            <a:bodyPr anchor="t" rtlCol="false" tIns="0" lIns="0" bIns="0" rIns="0">
              <a:spAutoFit/>
            </a:bodyPr>
            <a:lstStyle/>
            <a:p>
              <a:pPr algn="r"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PENGANGKUTAN LESTARI</a:t>
              </a:r>
            </a:p>
          </p:txBody>
        </p:sp>
        <p:grpSp>
          <p:nvGrpSpPr>
            <p:cNvPr name="Group 63" id="63"/>
            <p:cNvGrpSpPr/>
            <p:nvPr/>
          </p:nvGrpSpPr>
          <p:grpSpPr>
            <a:xfrm rot="0">
              <a:off x="7318642" y="0"/>
              <a:ext cx="1569284" cy="1569284"/>
              <a:chOff x="0" y="0"/>
              <a:chExt cx="812800" cy="812800"/>
            </a:xfrm>
          </p:grpSpPr>
          <p:sp>
            <p:nvSpPr>
              <p:cNvPr name="Freeform 64" id="6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l="-25136" t="0" r="-25136" b="0"/>
                </a:stretch>
              </a:blipFill>
              <a:ln w="28575" cap="sq">
                <a:solidFill>
                  <a:srgbClr val="EFF1F3"/>
                </a:solidFill>
                <a:prstDash val="solid"/>
                <a:miter/>
              </a:ln>
            </p:spPr>
          </p:sp>
        </p:gr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false" flipV="false" rot="0">
            <a:off x="-489490" y="-778420"/>
            <a:ext cx="21969062" cy="11139670"/>
          </a:xfrm>
          <a:custGeom>
            <a:avLst/>
            <a:gdLst/>
            <a:ahLst/>
            <a:cxnLst/>
            <a:rect r="r" b="b" t="t" l="l"/>
            <a:pathLst>
              <a:path h="11139670" w="21969062">
                <a:moveTo>
                  <a:pt x="0" y="0"/>
                </a:moveTo>
                <a:lnTo>
                  <a:pt x="21969062" y="0"/>
                </a:lnTo>
                <a:lnTo>
                  <a:pt x="21969062" y="11139670"/>
                </a:lnTo>
                <a:lnTo>
                  <a:pt x="0" y="11139670"/>
                </a:lnTo>
                <a:lnTo>
                  <a:pt x="0" y="0"/>
                </a:lnTo>
                <a:close/>
              </a:path>
            </a:pathLst>
          </a:custGeom>
          <a:blipFill>
            <a:blip r:embed="rId2">
              <a:alphaModFix amt="44999"/>
            </a:blip>
            <a:stretch>
              <a:fillRect l="0" t="-9730" r="-16391" b="-43488"/>
            </a:stretch>
          </a:blipFill>
        </p:spPr>
      </p:sp>
      <p:grpSp>
        <p:nvGrpSpPr>
          <p:cNvPr name="Group 3" id="3"/>
          <p:cNvGrpSpPr/>
          <p:nvPr/>
        </p:nvGrpSpPr>
        <p:grpSpPr>
          <a:xfrm rot="0">
            <a:off x="220550" y="1852257"/>
            <a:ext cx="9788397" cy="1320796"/>
            <a:chOff x="0" y="0"/>
            <a:chExt cx="3519433" cy="474894"/>
          </a:xfrm>
        </p:grpSpPr>
        <p:sp>
          <p:nvSpPr>
            <p:cNvPr name="Freeform 4" id="4"/>
            <p:cNvSpPr/>
            <p:nvPr/>
          </p:nvSpPr>
          <p:spPr>
            <a:xfrm flipH="false" flipV="false" rot="0">
              <a:off x="0" y="0"/>
              <a:ext cx="3519433" cy="474894"/>
            </a:xfrm>
            <a:custGeom>
              <a:avLst/>
              <a:gdLst/>
              <a:ahLst/>
              <a:cxnLst/>
              <a:rect r="r" b="b" t="t" l="l"/>
              <a:pathLst>
                <a:path h="474894" w="3519433">
                  <a:moveTo>
                    <a:pt x="11073" y="0"/>
                  </a:moveTo>
                  <a:lnTo>
                    <a:pt x="3508360" y="0"/>
                  </a:lnTo>
                  <a:cubicBezTo>
                    <a:pt x="3514475" y="0"/>
                    <a:pt x="3519433" y="4958"/>
                    <a:pt x="3519433" y="11073"/>
                  </a:cubicBezTo>
                  <a:lnTo>
                    <a:pt x="3519433" y="463821"/>
                  </a:lnTo>
                  <a:cubicBezTo>
                    <a:pt x="3519433" y="469937"/>
                    <a:pt x="3514475" y="474894"/>
                    <a:pt x="3508360" y="474894"/>
                  </a:cubicBezTo>
                  <a:lnTo>
                    <a:pt x="11073" y="474894"/>
                  </a:lnTo>
                  <a:cubicBezTo>
                    <a:pt x="4958" y="474894"/>
                    <a:pt x="0" y="469937"/>
                    <a:pt x="0" y="463821"/>
                  </a:cubicBezTo>
                  <a:lnTo>
                    <a:pt x="0" y="11073"/>
                  </a:lnTo>
                  <a:cubicBezTo>
                    <a:pt x="0" y="4958"/>
                    <a:pt x="4958" y="0"/>
                    <a:pt x="11073" y="0"/>
                  </a:cubicBezTo>
                  <a:close/>
                </a:path>
              </a:pathLst>
            </a:custGeom>
            <a:solidFill>
              <a:srgbClr val="3A777B">
                <a:alpha val="67843"/>
              </a:srgbClr>
            </a:solidFill>
          </p:spPr>
        </p:sp>
        <p:sp>
          <p:nvSpPr>
            <p:cNvPr name="TextBox 5" id="5"/>
            <p:cNvSpPr txBox="true"/>
            <p:nvPr/>
          </p:nvSpPr>
          <p:spPr>
            <a:xfrm>
              <a:off x="0" y="-28575"/>
              <a:ext cx="3519433" cy="503469"/>
            </a:xfrm>
            <a:prstGeom prst="rect">
              <a:avLst/>
            </a:prstGeom>
          </p:spPr>
          <p:txBody>
            <a:bodyPr anchor="ctr" rtlCol="false" tIns="71846" lIns="71846" bIns="71846" rIns="71846"/>
            <a:lstStyle/>
            <a:p>
              <a:pPr algn="ctr">
                <a:lnSpc>
                  <a:spcPts val="2376"/>
                </a:lnSpc>
              </a:pPr>
            </a:p>
          </p:txBody>
        </p:sp>
      </p:grpSp>
      <p:grpSp>
        <p:nvGrpSpPr>
          <p:cNvPr name="Group 6" id="6"/>
          <p:cNvGrpSpPr/>
          <p:nvPr/>
        </p:nvGrpSpPr>
        <p:grpSpPr>
          <a:xfrm rot="0">
            <a:off x="9775126" y="4325137"/>
            <a:ext cx="8200379" cy="2970721"/>
            <a:chOff x="0" y="0"/>
            <a:chExt cx="2159771" cy="782412"/>
          </a:xfrm>
        </p:grpSpPr>
        <p:sp>
          <p:nvSpPr>
            <p:cNvPr name="Freeform 7" id="7"/>
            <p:cNvSpPr/>
            <p:nvPr/>
          </p:nvSpPr>
          <p:spPr>
            <a:xfrm flipH="false" flipV="false" rot="0">
              <a:off x="0" y="0"/>
              <a:ext cx="2159770" cy="782412"/>
            </a:xfrm>
            <a:custGeom>
              <a:avLst/>
              <a:gdLst/>
              <a:ahLst/>
              <a:cxnLst/>
              <a:rect r="r" b="b" t="t" l="l"/>
              <a:pathLst>
                <a:path h="782412" w="2159770">
                  <a:moveTo>
                    <a:pt x="13217" y="0"/>
                  </a:moveTo>
                  <a:lnTo>
                    <a:pt x="2146553" y="0"/>
                  </a:lnTo>
                  <a:cubicBezTo>
                    <a:pt x="2153853" y="0"/>
                    <a:pt x="2159770" y="5918"/>
                    <a:pt x="2159770" y="13217"/>
                  </a:cubicBezTo>
                  <a:lnTo>
                    <a:pt x="2159770" y="769195"/>
                  </a:lnTo>
                  <a:cubicBezTo>
                    <a:pt x="2159770" y="776495"/>
                    <a:pt x="2153853" y="782412"/>
                    <a:pt x="2146553" y="782412"/>
                  </a:cubicBezTo>
                  <a:lnTo>
                    <a:pt x="13217" y="782412"/>
                  </a:lnTo>
                  <a:cubicBezTo>
                    <a:pt x="5918" y="782412"/>
                    <a:pt x="0" y="776495"/>
                    <a:pt x="0" y="769195"/>
                  </a:cubicBezTo>
                  <a:lnTo>
                    <a:pt x="0" y="13217"/>
                  </a:lnTo>
                  <a:cubicBezTo>
                    <a:pt x="0" y="5918"/>
                    <a:pt x="5918" y="0"/>
                    <a:pt x="13217" y="0"/>
                  </a:cubicBezTo>
                  <a:close/>
                </a:path>
              </a:pathLst>
            </a:custGeom>
            <a:solidFill>
              <a:srgbClr val="FAFAFA">
                <a:alpha val="87843"/>
              </a:srgbClr>
            </a:solidFill>
            <a:ln cap="sq">
              <a:noFill/>
              <a:prstDash val="solid"/>
              <a:miter/>
            </a:ln>
          </p:spPr>
        </p:sp>
        <p:sp>
          <p:nvSpPr>
            <p:cNvPr name="TextBox 8" id="8"/>
            <p:cNvSpPr txBox="true"/>
            <p:nvPr/>
          </p:nvSpPr>
          <p:spPr>
            <a:xfrm>
              <a:off x="0" y="-38100"/>
              <a:ext cx="2159771" cy="820512"/>
            </a:xfrm>
            <a:prstGeom prst="rect">
              <a:avLst/>
            </a:prstGeom>
          </p:spPr>
          <p:txBody>
            <a:bodyPr anchor="ctr" rtlCol="false" tIns="50800" lIns="50800" bIns="50800" rIns="50800"/>
            <a:lstStyle/>
            <a:p>
              <a:pPr algn="ctr">
                <a:lnSpc>
                  <a:spcPts val="2659"/>
                </a:lnSpc>
              </a:pPr>
            </a:p>
          </p:txBody>
        </p:sp>
      </p:grpSp>
      <p:sp>
        <p:nvSpPr>
          <p:cNvPr name="AutoShape 9" id="9"/>
          <p:cNvSpPr/>
          <p:nvPr/>
        </p:nvSpPr>
        <p:spPr>
          <a:xfrm flipV="true">
            <a:off x="-273758" y="1010096"/>
            <a:ext cx="19345610" cy="18604"/>
          </a:xfrm>
          <a:prstGeom prst="line">
            <a:avLst/>
          </a:prstGeom>
          <a:ln cap="flat" w="47625">
            <a:solidFill>
              <a:srgbClr val="0F887C"/>
            </a:solidFill>
            <a:prstDash val="solid"/>
            <a:headEnd type="none" len="sm" w="sm"/>
            <a:tailEnd type="none" len="sm" w="sm"/>
          </a:ln>
        </p:spPr>
      </p:sp>
      <p:sp>
        <p:nvSpPr>
          <p:cNvPr name="Freeform 10" id="10"/>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11" id="11"/>
          <p:cNvGrpSpPr/>
          <p:nvPr/>
        </p:nvGrpSpPr>
        <p:grpSpPr>
          <a:xfrm rot="0">
            <a:off x="10075134" y="636773"/>
            <a:ext cx="7184166" cy="2088526"/>
            <a:chOff x="0" y="0"/>
            <a:chExt cx="9578887" cy="2784702"/>
          </a:xfrm>
        </p:grpSpPr>
        <p:grpSp>
          <p:nvGrpSpPr>
            <p:cNvPr name="Group 12" id="12"/>
            <p:cNvGrpSpPr/>
            <p:nvPr/>
          </p:nvGrpSpPr>
          <p:grpSpPr>
            <a:xfrm rot="0">
              <a:off x="0" y="0"/>
              <a:ext cx="9578887" cy="2784702"/>
              <a:chOff x="0" y="0"/>
              <a:chExt cx="2904669" cy="844423"/>
            </a:xfrm>
          </p:grpSpPr>
          <p:sp>
            <p:nvSpPr>
              <p:cNvPr name="Freeform 13" id="13"/>
              <p:cNvSpPr/>
              <p:nvPr/>
            </p:nvSpPr>
            <p:spPr>
              <a:xfrm flipH="false" flipV="false" rot="0">
                <a:off x="0" y="0"/>
                <a:ext cx="2904669" cy="844423"/>
              </a:xfrm>
              <a:custGeom>
                <a:avLst/>
                <a:gdLst/>
                <a:ahLst/>
                <a:cxnLst/>
                <a:rect r="r" b="b" t="t" l="l"/>
                <a:pathLst>
                  <a:path h="844423" w="2904669">
                    <a:moveTo>
                      <a:pt x="16324" y="0"/>
                    </a:moveTo>
                    <a:lnTo>
                      <a:pt x="2888345" y="0"/>
                    </a:lnTo>
                    <a:cubicBezTo>
                      <a:pt x="2897360" y="0"/>
                      <a:pt x="2904669" y="7309"/>
                      <a:pt x="2904669" y="16324"/>
                    </a:cubicBezTo>
                    <a:lnTo>
                      <a:pt x="2904669" y="828099"/>
                    </a:lnTo>
                    <a:cubicBezTo>
                      <a:pt x="2904669" y="837115"/>
                      <a:pt x="2897360" y="844423"/>
                      <a:pt x="2888345" y="844423"/>
                    </a:cubicBezTo>
                    <a:lnTo>
                      <a:pt x="16324" y="844423"/>
                    </a:lnTo>
                    <a:cubicBezTo>
                      <a:pt x="7309" y="844423"/>
                      <a:pt x="0" y="837115"/>
                      <a:pt x="0" y="828099"/>
                    </a:cubicBezTo>
                    <a:lnTo>
                      <a:pt x="0" y="16324"/>
                    </a:lnTo>
                    <a:cubicBezTo>
                      <a:pt x="0" y="7309"/>
                      <a:pt x="7309" y="0"/>
                      <a:pt x="16324" y="0"/>
                    </a:cubicBezTo>
                    <a:close/>
                  </a:path>
                </a:pathLst>
              </a:custGeom>
              <a:solidFill>
                <a:srgbClr val="FAFAFA"/>
              </a:solidFill>
              <a:ln w="142875" cap="sq">
                <a:solidFill>
                  <a:srgbClr val="069C87"/>
                </a:solidFill>
                <a:prstDash val="solid"/>
                <a:miter/>
              </a:ln>
            </p:spPr>
          </p:sp>
          <p:sp>
            <p:nvSpPr>
              <p:cNvPr name="TextBox 14" id="14"/>
              <p:cNvSpPr txBox="true"/>
              <p:nvPr/>
            </p:nvSpPr>
            <p:spPr>
              <a:xfrm>
                <a:off x="0" y="85725"/>
                <a:ext cx="2904669" cy="758698"/>
              </a:xfrm>
              <a:prstGeom prst="rect">
                <a:avLst/>
              </a:prstGeom>
            </p:spPr>
            <p:txBody>
              <a:bodyPr anchor="ctr" rtlCol="false" tIns="53768" lIns="53768" bIns="53768" rIns="53768"/>
              <a:lstStyle/>
              <a:p>
                <a:pPr algn="ctr">
                  <a:lnSpc>
                    <a:spcPts val="4847"/>
                  </a:lnSpc>
                </a:pPr>
              </a:p>
            </p:txBody>
          </p:sp>
        </p:grpSp>
        <p:sp>
          <p:nvSpPr>
            <p:cNvPr name="TextBox 15" id="15"/>
            <p:cNvSpPr txBox="true"/>
            <p:nvPr/>
          </p:nvSpPr>
          <p:spPr>
            <a:xfrm rot="0">
              <a:off x="1026487" y="572598"/>
              <a:ext cx="7525913" cy="1653244"/>
            </a:xfrm>
            <a:prstGeom prst="rect">
              <a:avLst/>
            </a:prstGeom>
          </p:spPr>
          <p:txBody>
            <a:bodyPr anchor="t" rtlCol="false" tIns="0" lIns="0" bIns="0" rIns="0">
              <a:spAutoFit/>
            </a:bodyPr>
            <a:lstStyle/>
            <a:p>
              <a:pPr algn="ctr">
                <a:lnSpc>
                  <a:spcPts val="4607"/>
                </a:lnSpc>
              </a:pPr>
              <a:r>
                <a:rPr lang="en-US" b="true" sz="4799" spc="-143">
                  <a:solidFill>
                    <a:srgbClr val="000000"/>
                  </a:solidFill>
                  <a:latin typeface="Neue Montreal Bold"/>
                  <a:ea typeface="Neue Montreal Bold"/>
                  <a:cs typeface="Neue Montreal Bold"/>
                  <a:sym typeface="Neue Montreal Bold"/>
                </a:rPr>
                <a:t>STRATEGI PERLAKSANAAN</a:t>
              </a:r>
            </a:p>
          </p:txBody>
        </p:sp>
      </p:grpSp>
      <p:grpSp>
        <p:nvGrpSpPr>
          <p:cNvPr name="Group 16" id="16"/>
          <p:cNvGrpSpPr/>
          <p:nvPr/>
        </p:nvGrpSpPr>
        <p:grpSpPr>
          <a:xfrm rot="0">
            <a:off x="220550" y="3833021"/>
            <a:ext cx="9374318" cy="3643880"/>
            <a:chOff x="0" y="0"/>
            <a:chExt cx="2468956" cy="959705"/>
          </a:xfrm>
        </p:grpSpPr>
        <p:sp>
          <p:nvSpPr>
            <p:cNvPr name="Freeform 17" id="17"/>
            <p:cNvSpPr/>
            <p:nvPr/>
          </p:nvSpPr>
          <p:spPr>
            <a:xfrm flipH="false" flipV="false" rot="0">
              <a:off x="0" y="0"/>
              <a:ext cx="2468956" cy="959705"/>
            </a:xfrm>
            <a:custGeom>
              <a:avLst/>
              <a:gdLst/>
              <a:ahLst/>
              <a:cxnLst/>
              <a:rect r="r" b="b" t="t" l="l"/>
              <a:pathLst>
                <a:path h="959705" w="2468956">
                  <a:moveTo>
                    <a:pt x="11562" y="0"/>
                  </a:moveTo>
                  <a:lnTo>
                    <a:pt x="2457394" y="0"/>
                  </a:lnTo>
                  <a:cubicBezTo>
                    <a:pt x="2460460" y="0"/>
                    <a:pt x="2463401" y="1218"/>
                    <a:pt x="2465570" y="3386"/>
                  </a:cubicBezTo>
                  <a:cubicBezTo>
                    <a:pt x="2467738" y="5555"/>
                    <a:pt x="2468956" y="8496"/>
                    <a:pt x="2468956" y="11562"/>
                  </a:cubicBezTo>
                  <a:lnTo>
                    <a:pt x="2468956" y="948143"/>
                  </a:lnTo>
                  <a:cubicBezTo>
                    <a:pt x="2468956" y="951209"/>
                    <a:pt x="2467738" y="954150"/>
                    <a:pt x="2465570" y="956319"/>
                  </a:cubicBezTo>
                  <a:cubicBezTo>
                    <a:pt x="2463401" y="958487"/>
                    <a:pt x="2460460" y="959705"/>
                    <a:pt x="2457394" y="959705"/>
                  </a:cubicBezTo>
                  <a:lnTo>
                    <a:pt x="11562" y="959705"/>
                  </a:lnTo>
                  <a:cubicBezTo>
                    <a:pt x="8496" y="959705"/>
                    <a:pt x="5555" y="958487"/>
                    <a:pt x="3386" y="956319"/>
                  </a:cubicBezTo>
                  <a:cubicBezTo>
                    <a:pt x="1218" y="954150"/>
                    <a:pt x="0" y="951209"/>
                    <a:pt x="0" y="948143"/>
                  </a:cubicBezTo>
                  <a:lnTo>
                    <a:pt x="0" y="11562"/>
                  </a:lnTo>
                  <a:cubicBezTo>
                    <a:pt x="0" y="8496"/>
                    <a:pt x="1218" y="5555"/>
                    <a:pt x="3386" y="3386"/>
                  </a:cubicBezTo>
                  <a:cubicBezTo>
                    <a:pt x="5555" y="1218"/>
                    <a:pt x="8496" y="0"/>
                    <a:pt x="11562" y="0"/>
                  </a:cubicBezTo>
                  <a:close/>
                </a:path>
              </a:pathLst>
            </a:custGeom>
            <a:solidFill>
              <a:srgbClr val="FAFAFA">
                <a:alpha val="87843"/>
              </a:srgbClr>
            </a:solidFill>
            <a:ln cap="sq">
              <a:noFill/>
              <a:prstDash val="solid"/>
              <a:miter/>
            </a:ln>
          </p:spPr>
        </p:sp>
        <p:sp>
          <p:nvSpPr>
            <p:cNvPr name="TextBox 18" id="18"/>
            <p:cNvSpPr txBox="true"/>
            <p:nvPr/>
          </p:nvSpPr>
          <p:spPr>
            <a:xfrm>
              <a:off x="0" y="-38100"/>
              <a:ext cx="2468956" cy="997805"/>
            </a:xfrm>
            <a:prstGeom prst="rect">
              <a:avLst/>
            </a:prstGeom>
          </p:spPr>
          <p:txBody>
            <a:bodyPr anchor="ctr" rtlCol="false" tIns="50800" lIns="50800" bIns="50800" rIns="50800"/>
            <a:lstStyle/>
            <a:p>
              <a:pPr algn="ctr">
                <a:lnSpc>
                  <a:spcPts val="2659"/>
                </a:lnSpc>
              </a:pPr>
            </a:p>
          </p:txBody>
        </p:sp>
      </p:grpSp>
      <p:sp>
        <p:nvSpPr>
          <p:cNvPr name="TextBox 19" id="19"/>
          <p:cNvSpPr txBox="true"/>
          <p:nvPr/>
        </p:nvSpPr>
        <p:spPr>
          <a:xfrm rot="0">
            <a:off x="316337" y="2283419"/>
            <a:ext cx="9614473" cy="727710"/>
          </a:xfrm>
          <a:prstGeom prst="rect">
            <a:avLst/>
          </a:prstGeom>
        </p:spPr>
        <p:txBody>
          <a:bodyPr anchor="t" rtlCol="false" tIns="0" lIns="0" bIns="0" rIns="0">
            <a:spAutoFit/>
          </a:bodyPr>
          <a:lstStyle/>
          <a:p>
            <a:pPr algn="just">
              <a:lnSpc>
                <a:spcPts val="2940"/>
              </a:lnSpc>
            </a:pPr>
            <a:r>
              <a:rPr lang="en-US" sz="2100">
                <a:solidFill>
                  <a:srgbClr val="FFFFFF"/>
                </a:solidFill>
                <a:latin typeface="Open Sans 1"/>
                <a:ea typeface="Open Sans 1"/>
                <a:cs typeface="Open Sans 1"/>
                <a:sym typeface="Open Sans 1"/>
              </a:rPr>
              <a:t>Mengukuhkan pendidikan alam sekitar melalui amalan berasaskan bukti, penyelidika</a:t>
            </a:r>
            <a:r>
              <a:rPr lang="en-US" sz="2100">
                <a:solidFill>
                  <a:srgbClr val="FFFFFF"/>
                </a:solidFill>
                <a:latin typeface="Open Sans 1"/>
                <a:ea typeface="Open Sans 1"/>
                <a:cs typeface="Open Sans 1"/>
                <a:sym typeface="Open Sans 1"/>
              </a:rPr>
              <a:t>n ter</a:t>
            </a:r>
            <a:r>
              <a:rPr lang="en-US" sz="2100">
                <a:solidFill>
                  <a:srgbClr val="FFFFFF"/>
                </a:solidFill>
                <a:latin typeface="Open Sans 1"/>
                <a:ea typeface="Open Sans 1"/>
                <a:cs typeface="Open Sans 1"/>
                <a:sym typeface="Open Sans 1"/>
              </a:rPr>
              <a:t>apan dan penyelesaian inovatif di seluruh sektor pendidikan.</a:t>
            </a:r>
          </a:p>
        </p:txBody>
      </p:sp>
      <p:sp>
        <p:nvSpPr>
          <p:cNvPr name="TextBox 20" id="20"/>
          <p:cNvSpPr txBox="true"/>
          <p:nvPr/>
        </p:nvSpPr>
        <p:spPr>
          <a:xfrm rot="0">
            <a:off x="220550" y="4397642"/>
            <a:ext cx="9174032" cy="2956560"/>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a:t>
            </a:r>
            <a:r>
              <a:rPr lang="en-US" sz="2100">
                <a:solidFill>
                  <a:srgbClr val="000000"/>
                </a:solidFill>
                <a:latin typeface="Open Sans 1"/>
                <a:ea typeface="Open Sans 1"/>
                <a:cs typeface="Open Sans 1"/>
                <a:sym typeface="Open Sans 1"/>
              </a:rPr>
              <a:t>enyelidik kaedah meningkatkan pengajaran, kurikulum dan dasar berkaitan kelestarian.</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a:t>
            </a:r>
            <a:r>
              <a:rPr lang="en-US" sz="2100">
                <a:solidFill>
                  <a:srgbClr val="000000"/>
                </a:solidFill>
                <a:latin typeface="Open Sans 1"/>
                <a:ea typeface="Open Sans 1"/>
                <a:cs typeface="Open Sans 1"/>
                <a:sym typeface="Open Sans 1"/>
              </a:rPr>
              <a:t>engkaji perubahan tingkah laku dan model berkesan bagi literasi alam sekitar.</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Menyok</a:t>
            </a:r>
            <a:r>
              <a:rPr lang="en-US" sz="2100">
                <a:solidFill>
                  <a:srgbClr val="000000"/>
                </a:solidFill>
                <a:latin typeface="Open Sans 1"/>
                <a:ea typeface="Open Sans 1"/>
                <a:cs typeface="Open Sans 1"/>
                <a:sym typeface="Open Sans 1"/>
              </a:rPr>
              <a:t>ong penyelidika</a:t>
            </a:r>
            <a:r>
              <a:rPr lang="en-US" sz="2100">
                <a:solidFill>
                  <a:srgbClr val="000000"/>
                </a:solidFill>
                <a:latin typeface="Open Sans 1"/>
                <a:ea typeface="Open Sans 1"/>
                <a:cs typeface="Open Sans 1"/>
                <a:sym typeface="Open Sans 1"/>
              </a:rPr>
              <a:t>n teknologi hij</a:t>
            </a:r>
            <a:r>
              <a:rPr lang="en-US" sz="2100">
                <a:solidFill>
                  <a:srgbClr val="000000"/>
                </a:solidFill>
                <a:latin typeface="Open Sans 1"/>
                <a:ea typeface="Open Sans 1"/>
                <a:cs typeface="Open Sans 1"/>
                <a:sym typeface="Open Sans 1"/>
              </a:rPr>
              <a:t>au untuk mencapai matlamat rendah karbon </a:t>
            </a:r>
            <a:r>
              <a:rPr lang="en-US" sz="2100">
                <a:solidFill>
                  <a:srgbClr val="000000"/>
                </a:solidFill>
                <a:latin typeface="Open Sans 1"/>
                <a:ea typeface="Open Sans 1"/>
                <a:cs typeface="Open Sans 1"/>
                <a:sym typeface="Open Sans 1"/>
              </a:rPr>
              <a:t>Brunei.</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Membi</a:t>
            </a:r>
            <a:r>
              <a:rPr lang="en-US" sz="2100">
                <a:solidFill>
                  <a:srgbClr val="000000"/>
                </a:solidFill>
                <a:latin typeface="Open Sans 1"/>
                <a:ea typeface="Open Sans 1"/>
                <a:cs typeface="Open Sans 1"/>
                <a:sym typeface="Open Sans 1"/>
              </a:rPr>
              <a:t>na kerjasama antara sekolah, universiti dan industri untuk mengaplikasikan penyelidikan dalam amalan.</a:t>
            </a:r>
          </a:p>
        </p:txBody>
      </p:sp>
      <p:sp>
        <p:nvSpPr>
          <p:cNvPr name="TextBox 21" id="21"/>
          <p:cNvSpPr txBox="true"/>
          <p:nvPr/>
        </p:nvSpPr>
        <p:spPr>
          <a:xfrm rot="0">
            <a:off x="316337" y="1905808"/>
            <a:ext cx="2531211" cy="356235"/>
          </a:xfrm>
          <a:prstGeom prst="rect">
            <a:avLst/>
          </a:prstGeom>
        </p:spPr>
        <p:txBody>
          <a:bodyPr anchor="t" rtlCol="false" tIns="0" lIns="0" bIns="0" rIns="0">
            <a:spAutoFit/>
          </a:bodyPr>
          <a:lstStyle/>
          <a:p>
            <a:pPr algn="l">
              <a:lnSpc>
                <a:spcPts val="2940"/>
              </a:lnSpc>
            </a:pPr>
            <a:r>
              <a:rPr lang="en-US" b="true" sz="2100">
                <a:solidFill>
                  <a:srgbClr val="FFFFFF"/>
                </a:solidFill>
                <a:latin typeface="Open Sans 1 Bold"/>
                <a:ea typeface="Open Sans 1 Bold"/>
                <a:cs typeface="Open Sans 1 Bold"/>
                <a:sym typeface="Open Sans 1 Bold"/>
              </a:rPr>
              <a:t>TUJUAN:</a:t>
            </a:r>
          </a:p>
        </p:txBody>
      </p:sp>
      <p:sp>
        <p:nvSpPr>
          <p:cNvPr name="TextBox 22" id="22"/>
          <p:cNvSpPr txBox="true"/>
          <p:nvPr/>
        </p:nvSpPr>
        <p:spPr>
          <a:xfrm rot="0">
            <a:off x="-715261" y="1190587"/>
            <a:ext cx="9859261"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PENYELIDIKAN &amp; INOVASI HIJAU</a:t>
            </a:r>
          </a:p>
        </p:txBody>
      </p:sp>
      <p:grpSp>
        <p:nvGrpSpPr>
          <p:cNvPr name="Group 23" id="23"/>
          <p:cNvGrpSpPr/>
          <p:nvPr/>
        </p:nvGrpSpPr>
        <p:grpSpPr>
          <a:xfrm rot="0">
            <a:off x="650880" y="3490341"/>
            <a:ext cx="8743702" cy="675738"/>
            <a:chOff x="0" y="0"/>
            <a:chExt cx="1246563" cy="96338"/>
          </a:xfrm>
        </p:grpSpPr>
        <p:sp>
          <p:nvSpPr>
            <p:cNvPr name="Freeform 24" id="24"/>
            <p:cNvSpPr/>
            <p:nvPr/>
          </p:nvSpPr>
          <p:spPr>
            <a:xfrm flipH="false" flipV="false" rot="0">
              <a:off x="0" y="0"/>
              <a:ext cx="1246563" cy="96338"/>
            </a:xfrm>
            <a:custGeom>
              <a:avLst/>
              <a:gdLst/>
              <a:ahLst/>
              <a:cxnLst/>
              <a:rect r="r" b="b" t="t" l="l"/>
              <a:pathLst>
                <a:path h="96338" w="1246563">
                  <a:moveTo>
                    <a:pt x="12396" y="0"/>
                  </a:moveTo>
                  <a:lnTo>
                    <a:pt x="1234167" y="0"/>
                  </a:lnTo>
                  <a:cubicBezTo>
                    <a:pt x="1237454" y="0"/>
                    <a:pt x="1240607" y="1306"/>
                    <a:pt x="1242932" y="3631"/>
                  </a:cubicBezTo>
                  <a:cubicBezTo>
                    <a:pt x="1245257" y="5955"/>
                    <a:pt x="1246563" y="9108"/>
                    <a:pt x="1246563" y="12396"/>
                  </a:cubicBezTo>
                  <a:lnTo>
                    <a:pt x="1246563" y="83942"/>
                  </a:lnTo>
                  <a:cubicBezTo>
                    <a:pt x="1246563" y="87229"/>
                    <a:pt x="1245257" y="90382"/>
                    <a:pt x="1242932" y="92707"/>
                  </a:cubicBezTo>
                  <a:cubicBezTo>
                    <a:pt x="1240607" y="95032"/>
                    <a:pt x="1237454" y="96338"/>
                    <a:pt x="1234167" y="96338"/>
                  </a:cubicBezTo>
                  <a:lnTo>
                    <a:pt x="12396" y="96338"/>
                  </a:lnTo>
                  <a:cubicBezTo>
                    <a:pt x="9108" y="96338"/>
                    <a:pt x="5955" y="95032"/>
                    <a:pt x="3631" y="92707"/>
                  </a:cubicBezTo>
                  <a:cubicBezTo>
                    <a:pt x="1306" y="90382"/>
                    <a:pt x="0" y="87229"/>
                    <a:pt x="0" y="83942"/>
                  </a:cubicBezTo>
                  <a:lnTo>
                    <a:pt x="0" y="12396"/>
                  </a:lnTo>
                  <a:cubicBezTo>
                    <a:pt x="0" y="9108"/>
                    <a:pt x="1306" y="5955"/>
                    <a:pt x="3631" y="3631"/>
                  </a:cubicBezTo>
                  <a:cubicBezTo>
                    <a:pt x="5955" y="1306"/>
                    <a:pt x="9108" y="0"/>
                    <a:pt x="12396" y="0"/>
                  </a:cubicBezTo>
                  <a:close/>
                </a:path>
              </a:pathLst>
            </a:custGeom>
            <a:solidFill>
              <a:srgbClr val="62B34E"/>
            </a:solidFill>
            <a:ln cap="sq">
              <a:noFill/>
              <a:prstDash val="solid"/>
              <a:miter/>
            </a:ln>
          </p:spPr>
        </p:sp>
        <p:sp>
          <p:nvSpPr>
            <p:cNvPr name="TextBox 25" id="25"/>
            <p:cNvSpPr txBox="true"/>
            <p:nvPr/>
          </p:nvSpPr>
          <p:spPr>
            <a:xfrm>
              <a:off x="0" y="-28575"/>
              <a:ext cx="1246563" cy="124913"/>
            </a:xfrm>
            <a:prstGeom prst="rect">
              <a:avLst/>
            </a:prstGeom>
          </p:spPr>
          <p:txBody>
            <a:bodyPr anchor="ctr" rtlCol="false" tIns="181194" lIns="181194" bIns="181194" rIns="181194"/>
            <a:lstStyle/>
            <a:p>
              <a:pPr algn="ctr">
                <a:lnSpc>
                  <a:spcPts val="1960"/>
                </a:lnSpc>
              </a:pPr>
            </a:p>
          </p:txBody>
        </p:sp>
      </p:grpSp>
      <p:grpSp>
        <p:nvGrpSpPr>
          <p:cNvPr name="Group 26" id="26"/>
          <p:cNvGrpSpPr/>
          <p:nvPr/>
        </p:nvGrpSpPr>
        <p:grpSpPr>
          <a:xfrm rot="0">
            <a:off x="278046" y="3220679"/>
            <a:ext cx="1174957" cy="1176963"/>
            <a:chOff x="0" y="0"/>
            <a:chExt cx="763354" cy="764657"/>
          </a:xfrm>
        </p:grpSpPr>
        <p:sp>
          <p:nvSpPr>
            <p:cNvPr name="Freeform 27" id="27"/>
            <p:cNvSpPr/>
            <p:nvPr/>
          </p:nvSpPr>
          <p:spPr>
            <a:xfrm flipH="false" flipV="false" rot="0">
              <a:off x="0" y="0"/>
              <a:ext cx="763354" cy="764657"/>
            </a:xfrm>
            <a:custGeom>
              <a:avLst/>
              <a:gdLst/>
              <a:ahLst/>
              <a:cxnLst/>
              <a:rect r="r" b="b" t="t" l="l"/>
              <a:pathLst>
                <a:path h="764657" w="763354">
                  <a:moveTo>
                    <a:pt x="381677" y="0"/>
                  </a:moveTo>
                  <a:cubicBezTo>
                    <a:pt x="170883" y="0"/>
                    <a:pt x="0" y="171174"/>
                    <a:pt x="0" y="382329"/>
                  </a:cubicBezTo>
                  <a:cubicBezTo>
                    <a:pt x="0" y="593483"/>
                    <a:pt x="170883" y="764657"/>
                    <a:pt x="381677" y="764657"/>
                  </a:cubicBezTo>
                  <a:cubicBezTo>
                    <a:pt x="592471" y="764657"/>
                    <a:pt x="763354" y="593483"/>
                    <a:pt x="763354" y="382329"/>
                  </a:cubicBezTo>
                  <a:cubicBezTo>
                    <a:pt x="763354" y="171174"/>
                    <a:pt x="592471" y="0"/>
                    <a:pt x="381677" y="0"/>
                  </a:cubicBezTo>
                  <a:close/>
                </a:path>
              </a:pathLst>
            </a:custGeom>
            <a:blipFill>
              <a:blip r:embed="rId5"/>
              <a:stretch>
                <a:fillRect l="-52303" t="-589" r="0" b="-589"/>
              </a:stretch>
            </a:blipFill>
            <a:ln w="28575" cap="sq">
              <a:solidFill>
                <a:srgbClr val="EFF1F3"/>
              </a:solidFill>
              <a:prstDash val="solid"/>
              <a:miter/>
            </a:ln>
          </p:spPr>
        </p:sp>
      </p:grpSp>
      <p:sp>
        <p:nvSpPr>
          <p:cNvPr name="TextBox 28" id="28"/>
          <p:cNvSpPr txBox="true"/>
          <p:nvPr/>
        </p:nvSpPr>
        <p:spPr>
          <a:xfrm rot="0">
            <a:off x="1581943" y="3635853"/>
            <a:ext cx="8493192" cy="356235"/>
          </a:xfrm>
          <a:prstGeom prst="rect">
            <a:avLst/>
          </a:prstGeom>
        </p:spPr>
        <p:txBody>
          <a:bodyPr anchor="t" rtlCol="false" tIns="0" lIns="0" bIns="0" rIns="0">
            <a:spAutoFit/>
          </a:bodyPr>
          <a:lstStyle/>
          <a:p>
            <a:pPr algn="l"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PENYELIDIKAN UNTUK PENDIDIKAN DAN INOVASI LESTARI</a:t>
            </a:r>
          </a:p>
        </p:txBody>
      </p:sp>
      <p:grpSp>
        <p:nvGrpSpPr>
          <p:cNvPr name="Group 29" id="29"/>
          <p:cNvGrpSpPr/>
          <p:nvPr/>
        </p:nvGrpSpPr>
        <p:grpSpPr>
          <a:xfrm rot="0">
            <a:off x="13234354" y="3542491"/>
            <a:ext cx="3889757" cy="807245"/>
            <a:chOff x="0" y="0"/>
            <a:chExt cx="554551" cy="115086"/>
          </a:xfrm>
        </p:grpSpPr>
        <p:sp>
          <p:nvSpPr>
            <p:cNvPr name="Freeform 30" id="30"/>
            <p:cNvSpPr/>
            <p:nvPr/>
          </p:nvSpPr>
          <p:spPr>
            <a:xfrm flipH="false" flipV="false" rot="0">
              <a:off x="0" y="0"/>
              <a:ext cx="554551" cy="115086"/>
            </a:xfrm>
            <a:custGeom>
              <a:avLst/>
              <a:gdLst/>
              <a:ahLst/>
              <a:cxnLst/>
              <a:rect r="r" b="b" t="t" l="l"/>
              <a:pathLst>
                <a:path h="115086" w="554551">
                  <a:moveTo>
                    <a:pt x="27865" y="0"/>
                  </a:moveTo>
                  <a:lnTo>
                    <a:pt x="526686" y="0"/>
                  </a:lnTo>
                  <a:cubicBezTo>
                    <a:pt x="542075" y="0"/>
                    <a:pt x="554551" y="12475"/>
                    <a:pt x="554551" y="27865"/>
                  </a:cubicBezTo>
                  <a:lnTo>
                    <a:pt x="554551" y="87222"/>
                  </a:lnTo>
                  <a:cubicBezTo>
                    <a:pt x="554551" y="94612"/>
                    <a:pt x="551615" y="101699"/>
                    <a:pt x="546389" y="106925"/>
                  </a:cubicBezTo>
                  <a:cubicBezTo>
                    <a:pt x="541164" y="112151"/>
                    <a:pt x="534076" y="115086"/>
                    <a:pt x="526686" y="115086"/>
                  </a:cubicBezTo>
                  <a:lnTo>
                    <a:pt x="27865" y="115086"/>
                  </a:lnTo>
                  <a:cubicBezTo>
                    <a:pt x="20475" y="115086"/>
                    <a:pt x="13387" y="112151"/>
                    <a:pt x="8161" y="106925"/>
                  </a:cubicBezTo>
                  <a:cubicBezTo>
                    <a:pt x="2936" y="101699"/>
                    <a:pt x="0" y="94612"/>
                    <a:pt x="0" y="87222"/>
                  </a:cubicBezTo>
                  <a:lnTo>
                    <a:pt x="0" y="27865"/>
                  </a:lnTo>
                  <a:cubicBezTo>
                    <a:pt x="0" y="20475"/>
                    <a:pt x="2936" y="13387"/>
                    <a:pt x="8161" y="8161"/>
                  </a:cubicBezTo>
                  <a:cubicBezTo>
                    <a:pt x="13387" y="2936"/>
                    <a:pt x="20475" y="0"/>
                    <a:pt x="27865" y="0"/>
                  </a:cubicBezTo>
                  <a:close/>
                </a:path>
              </a:pathLst>
            </a:custGeom>
            <a:solidFill>
              <a:srgbClr val="62B34E"/>
            </a:solidFill>
            <a:ln cap="sq">
              <a:noFill/>
              <a:prstDash val="solid"/>
              <a:miter/>
            </a:ln>
          </p:spPr>
        </p:sp>
        <p:sp>
          <p:nvSpPr>
            <p:cNvPr name="TextBox 31" id="31"/>
            <p:cNvSpPr txBox="true"/>
            <p:nvPr/>
          </p:nvSpPr>
          <p:spPr>
            <a:xfrm>
              <a:off x="0" y="-28575"/>
              <a:ext cx="554551" cy="143661"/>
            </a:xfrm>
            <a:prstGeom prst="rect">
              <a:avLst/>
            </a:prstGeom>
          </p:spPr>
          <p:txBody>
            <a:bodyPr anchor="ctr" rtlCol="false" tIns="181194" lIns="181194" bIns="181194" rIns="181194"/>
            <a:lstStyle/>
            <a:p>
              <a:pPr algn="ctr">
                <a:lnSpc>
                  <a:spcPts val="1960"/>
                </a:lnSpc>
              </a:pPr>
            </a:p>
          </p:txBody>
        </p:sp>
      </p:grpSp>
      <p:sp>
        <p:nvSpPr>
          <p:cNvPr name="TextBox 32" id="32"/>
          <p:cNvSpPr txBox="true"/>
          <p:nvPr/>
        </p:nvSpPr>
        <p:spPr>
          <a:xfrm rot="0">
            <a:off x="13875316" y="3748946"/>
            <a:ext cx="2641712" cy="356235"/>
          </a:xfrm>
          <a:prstGeom prst="rect">
            <a:avLst/>
          </a:prstGeom>
        </p:spPr>
        <p:txBody>
          <a:bodyPr anchor="t" rtlCol="false" tIns="0" lIns="0" bIns="0" rIns="0">
            <a:spAutoFit/>
          </a:bodyPr>
          <a:lstStyle/>
          <a:p>
            <a:pPr algn="l"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AMALAN TERBAIK</a:t>
            </a:r>
          </a:p>
        </p:txBody>
      </p:sp>
      <p:grpSp>
        <p:nvGrpSpPr>
          <p:cNvPr name="Group 33" id="33"/>
          <p:cNvGrpSpPr/>
          <p:nvPr/>
        </p:nvGrpSpPr>
        <p:grpSpPr>
          <a:xfrm rot="0">
            <a:off x="16517028" y="3333785"/>
            <a:ext cx="1224656" cy="1224656"/>
            <a:chOff x="0" y="0"/>
            <a:chExt cx="812800" cy="812800"/>
          </a:xfrm>
        </p:grpSpPr>
        <p:sp>
          <p:nvSpPr>
            <p:cNvPr name="Freeform 34" id="3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6"/>
              <a:stretch>
                <a:fillRect l="-16747" t="0" r="-16747" b="0"/>
              </a:stretch>
            </a:blipFill>
            <a:ln w="28575" cap="sq">
              <a:solidFill>
                <a:srgbClr val="EFF1F3"/>
              </a:solidFill>
              <a:prstDash val="solid"/>
              <a:miter/>
            </a:ln>
          </p:spPr>
        </p:sp>
      </p:grpSp>
      <p:sp>
        <p:nvSpPr>
          <p:cNvPr name="TextBox 35" id="35"/>
          <p:cNvSpPr txBox="true"/>
          <p:nvPr/>
        </p:nvSpPr>
        <p:spPr>
          <a:xfrm rot="0">
            <a:off x="10008948" y="4621941"/>
            <a:ext cx="7250352" cy="2213610"/>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a:t>
            </a:r>
            <a:r>
              <a:rPr lang="en-US" sz="2100">
                <a:solidFill>
                  <a:srgbClr val="000000"/>
                </a:solidFill>
                <a:latin typeface="Open Sans 1"/>
                <a:ea typeface="Open Sans 1"/>
                <a:cs typeface="Open Sans 1"/>
                <a:sym typeface="Open Sans 1"/>
              </a:rPr>
              <a:t>enggunakan pembelajaran berasaskan inkuiri, projek dan antara disiplin.</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Melaksanakan kelestarian di seluruh sekolah (kampus hijau, penjimatan tenaga, projek komuniti).</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Be</a:t>
            </a:r>
            <a:r>
              <a:rPr lang="en-US" sz="2100">
                <a:solidFill>
                  <a:srgbClr val="000000"/>
                </a:solidFill>
                <a:latin typeface="Open Sans 1"/>
                <a:ea typeface="Open Sans 1"/>
                <a:cs typeface="Open Sans 1"/>
                <a:sym typeface="Open Sans 1"/>
              </a:rPr>
              <a:t>rkongsi amalan terbaik melalui persidangan, platform dalam talian dan program pengiktirafan.</a:t>
            </a:r>
          </a:p>
        </p:txBody>
      </p:sp>
      <p:grpSp>
        <p:nvGrpSpPr>
          <p:cNvPr name="Group 36" id="36"/>
          <p:cNvGrpSpPr/>
          <p:nvPr/>
        </p:nvGrpSpPr>
        <p:grpSpPr>
          <a:xfrm rot="0">
            <a:off x="1859919" y="7581041"/>
            <a:ext cx="14433035" cy="1782034"/>
            <a:chOff x="0" y="0"/>
            <a:chExt cx="3801293" cy="469342"/>
          </a:xfrm>
        </p:grpSpPr>
        <p:sp>
          <p:nvSpPr>
            <p:cNvPr name="Freeform 37" id="37"/>
            <p:cNvSpPr/>
            <p:nvPr/>
          </p:nvSpPr>
          <p:spPr>
            <a:xfrm flipH="false" flipV="false" rot="0">
              <a:off x="0" y="0"/>
              <a:ext cx="3801293" cy="469342"/>
            </a:xfrm>
            <a:custGeom>
              <a:avLst/>
              <a:gdLst/>
              <a:ahLst/>
              <a:cxnLst/>
              <a:rect r="r" b="b" t="t" l="l"/>
              <a:pathLst>
                <a:path h="469342" w="3801293">
                  <a:moveTo>
                    <a:pt x="7510" y="0"/>
                  </a:moveTo>
                  <a:lnTo>
                    <a:pt x="3793784" y="0"/>
                  </a:lnTo>
                  <a:cubicBezTo>
                    <a:pt x="3795775" y="0"/>
                    <a:pt x="3797685" y="791"/>
                    <a:pt x="3799094" y="2200"/>
                  </a:cubicBezTo>
                  <a:cubicBezTo>
                    <a:pt x="3800502" y="3608"/>
                    <a:pt x="3801293" y="5518"/>
                    <a:pt x="3801293" y="7510"/>
                  </a:cubicBezTo>
                  <a:lnTo>
                    <a:pt x="3801293" y="461833"/>
                  </a:lnTo>
                  <a:cubicBezTo>
                    <a:pt x="3801293" y="465980"/>
                    <a:pt x="3797931" y="469342"/>
                    <a:pt x="3793784" y="469342"/>
                  </a:cubicBezTo>
                  <a:lnTo>
                    <a:pt x="7510" y="469342"/>
                  </a:lnTo>
                  <a:cubicBezTo>
                    <a:pt x="3362" y="469342"/>
                    <a:pt x="0" y="465980"/>
                    <a:pt x="0" y="461833"/>
                  </a:cubicBezTo>
                  <a:lnTo>
                    <a:pt x="0" y="7510"/>
                  </a:lnTo>
                  <a:cubicBezTo>
                    <a:pt x="0" y="3362"/>
                    <a:pt x="3362" y="0"/>
                    <a:pt x="7510" y="0"/>
                  </a:cubicBezTo>
                  <a:close/>
                </a:path>
              </a:pathLst>
            </a:custGeom>
            <a:solidFill>
              <a:srgbClr val="FAFAFA">
                <a:alpha val="87843"/>
              </a:srgbClr>
            </a:solidFill>
            <a:ln cap="sq">
              <a:noFill/>
              <a:prstDash val="solid"/>
              <a:miter/>
            </a:ln>
          </p:spPr>
        </p:sp>
        <p:sp>
          <p:nvSpPr>
            <p:cNvPr name="TextBox 38" id="38"/>
            <p:cNvSpPr txBox="true"/>
            <p:nvPr/>
          </p:nvSpPr>
          <p:spPr>
            <a:xfrm>
              <a:off x="0" y="-38100"/>
              <a:ext cx="3801293" cy="507442"/>
            </a:xfrm>
            <a:prstGeom prst="rect">
              <a:avLst/>
            </a:prstGeom>
          </p:spPr>
          <p:txBody>
            <a:bodyPr anchor="ctr" rtlCol="false" tIns="50800" lIns="50800" bIns="50800" rIns="50800"/>
            <a:lstStyle/>
            <a:p>
              <a:pPr algn="ctr">
                <a:lnSpc>
                  <a:spcPts val="2659"/>
                </a:lnSpc>
              </a:pPr>
            </a:p>
          </p:txBody>
        </p:sp>
      </p:grpSp>
      <p:grpSp>
        <p:nvGrpSpPr>
          <p:cNvPr name="Group 39" id="39"/>
          <p:cNvGrpSpPr/>
          <p:nvPr/>
        </p:nvGrpSpPr>
        <p:grpSpPr>
          <a:xfrm rot="0">
            <a:off x="6800788" y="7401732"/>
            <a:ext cx="5562876" cy="528783"/>
            <a:chOff x="0" y="0"/>
            <a:chExt cx="793082" cy="75387"/>
          </a:xfrm>
        </p:grpSpPr>
        <p:sp>
          <p:nvSpPr>
            <p:cNvPr name="Freeform 40" id="40"/>
            <p:cNvSpPr/>
            <p:nvPr/>
          </p:nvSpPr>
          <p:spPr>
            <a:xfrm flipH="false" flipV="false" rot="0">
              <a:off x="0" y="0"/>
              <a:ext cx="793082" cy="75387"/>
            </a:xfrm>
            <a:custGeom>
              <a:avLst/>
              <a:gdLst/>
              <a:ahLst/>
              <a:cxnLst/>
              <a:rect r="r" b="b" t="t" l="l"/>
              <a:pathLst>
                <a:path h="75387" w="793082">
                  <a:moveTo>
                    <a:pt x="19484" y="0"/>
                  </a:moveTo>
                  <a:lnTo>
                    <a:pt x="773598" y="0"/>
                  </a:lnTo>
                  <a:cubicBezTo>
                    <a:pt x="784359" y="0"/>
                    <a:pt x="793082" y="8723"/>
                    <a:pt x="793082" y="19484"/>
                  </a:cubicBezTo>
                  <a:lnTo>
                    <a:pt x="793082" y="55903"/>
                  </a:lnTo>
                  <a:cubicBezTo>
                    <a:pt x="793082" y="66664"/>
                    <a:pt x="784359" y="75387"/>
                    <a:pt x="773598" y="75387"/>
                  </a:cubicBezTo>
                  <a:lnTo>
                    <a:pt x="19484" y="75387"/>
                  </a:lnTo>
                  <a:cubicBezTo>
                    <a:pt x="8723" y="75387"/>
                    <a:pt x="0" y="66664"/>
                    <a:pt x="0" y="55903"/>
                  </a:cubicBezTo>
                  <a:lnTo>
                    <a:pt x="0" y="19484"/>
                  </a:lnTo>
                  <a:cubicBezTo>
                    <a:pt x="0" y="8723"/>
                    <a:pt x="8723" y="0"/>
                    <a:pt x="19484" y="0"/>
                  </a:cubicBezTo>
                  <a:close/>
                </a:path>
              </a:pathLst>
            </a:custGeom>
            <a:solidFill>
              <a:srgbClr val="62B34E"/>
            </a:solidFill>
            <a:ln cap="sq">
              <a:noFill/>
              <a:prstDash val="solid"/>
              <a:miter/>
            </a:ln>
          </p:spPr>
        </p:sp>
        <p:sp>
          <p:nvSpPr>
            <p:cNvPr name="TextBox 41" id="41"/>
            <p:cNvSpPr txBox="true"/>
            <p:nvPr/>
          </p:nvSpPr>
          <p:spPr>
            <a:xfrm>
              <a:off x="0" y="-28575"/>
              <a:ext cx="793082" cy="103962"/>
            </a:xfrm>
            <a:prstGeom prst="rect">
              <a:avLst/>
            </a:prstGeom>
          </p:spPr>
          <p:txBody>
            <a:bodyPr anchor="ctr" rtlCol="false" tIns="181194" lIns="181194" bIns="181194" rIns="181194"/>
            <a:lstStyle/>
            <a:p>
              <a:pPr algn="ctr">
                <a:lnSpc>
                  <a:spcPts val="1960"/>
                </a:lnSpc>
              </a:pPr>
            </a:p>
          </p:txBody>
        </p:sp>
      </p:grpSp>
      <p:grpSp>
        <p:nvGrpSpPr>
          <p:cNvPr name="Group 42" id="42"/>
          <p:cNvGrpSpPr/>
          <p:nvPr/>
        </p:nvGrpSpPr>
        <p:grpSpPr>
          <a:xfrm rot="0">
            <a:off x="9076436" y="6278325"/>
            <a:ext cx="1228731" cy="1228731"/>
            <a:chOff x="0" y="0"/>
            <a:chExt cx="812800" cy="812800"/>
          </a:xfrm>
        </p:grpSpPr>
        <p:sp>
          <p:nvSpPr>
            <p:cNvPr name="Freeform 43" id="4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7"/>
              <a:stretch>
                <a:fillRect l="-16747" t="0" r="-16747" b="0"/>
              </a:stretch>
            </a:blipFill>
            <a:ln w="28575" cap="sq">
              <a:solidFill>
                <a:srgbClr val="EFF1F3"/>
              </a:solidFill>
              <a:prstDash val="solid"/>
              <a:miter/>
            </a:ln>
          </p:spPr>
        </p:sp>
      </p:grpSp>
      <p:sp>
        <p:nvSpPr>
          <p:cNvPr name="TextBox 44" id="44"/>
          <p:cNvSpPr txBox="true"/>
          <p:nvPr/>
        </p:nvSpPr>
        <p:spPr>
          <a:xfrm rot="0">
            <a:off x="7517690" y="7468956"/>
            <a:ext cx="4514873" cy="356235"/>
          </a:xfrm>
          <a:prstGeom prst="rect">
            <a:avLst/>
          </a:prstGeom>
        </p:spPr>
        <p:txBody>
          <a:bodyPr anchor="t" rtlCol="false" tIns="0" lIns="0" bIns="0" rIns="0">
            <a:spAutoFit/>
          </a:bodyPr>
          <a:lstStyle/>
          <a:p>
            <a:pPr algn="l" marL="0" indent="0" lvl="0">
              <a:lnSpc>
                <a:spcPts val="2940"/>
              </a:lnSpc>
              <a:spcBef>
                <a:spcPct val="0"/>
              </a:spcBef>
            </a:pPr>
            <a:r>
              <a:rPr lang="en-US" b="true" sz="2100">
                <a:solidFill>
                  <a:srgbClr val="FFFFFF"/>
                </a:solidFill>
                <a:latin typeface="Open Sans 2 Bold"/>
                <a:ea typeface="Open Sans 2 Bold"/>
                <a:cs typeface="Open Sans 2 Bold"/>
                <a:sym typeface="Open Sans 2 Bold"/>
              </a:rPr>
              <a:t>INOVASI DALAM KELESTARIAN</a:t>
            </a:r>
          </a:p>
        </p:txBody>
      </p:sp>
      <p:sp>
        <p:nvSpPr>
          <p:cNvPr name="TextBox 45" id="45"/>
          <p:cNvSpPr txBox="true"/>
          <p:nvPr/>
        </p:nvSpPr>
        <p:spPr>
          <a:xfrm rot="0">
            <a:off x="1859919" y="7892415"/>
            <a:ext cx="14564825" cy="1470660"/>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a:t>
            </a:r>
            <a:r>
              <a:rPr lang="en-US" sz="2100">
                <a:solidFill>
                  <a:srgbClr val="000000"/>
                </a:solidFill>
                <a:latin typeface="Open Sans 1"/>
                <a:ea typeface="Open Sans 1"/>
                <a:cs typeface="Open Sans 1"/>
                <a:sym typeface="Open Sans 1"/>
              </a:rPr>
              <a:t>enggunakan teknologi dan inovasi (AI, alat maya, simulasi) untuk memperkukuh pembelajaran kelestarian.</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a:t>
            </a:r>
            <a:r>
              <a:rPr lang="en-US" sz="2100">
                <a:solidFill>
                  <a:srgbClr val="000000"/>
                </a:solidFill>
                <a:latin typeface="Open Sans 1"/>
                <a:ea typeface="Open Sans 1"/>
                <a:cs typeface="Open Sans 1"/>
                <a:sym typeface="Open Sans 1"/>
              </a:rPr>
              <a:t>enyokong projek pelajar melalui cabaran hijau, hackathon dan syarikat pemula (</a:t>
            </a:r>
            <a:r>
              <a:rPr lang="en-US" sz="2100" i="true">
                <a:solidFill>
                  <a:srgbClr val="000000"/>
                </a:solidFill>
                <a:latin typeface="Open Sans 1 Italics"/>
                <a:ea typeface="Open Sans 1 Italics"/>
                <a:cs typeface="Open Sans 1 Italics"/>
                <a:sym typeface="Open Sans 1 Italics"/>
              </a:rPr>
              <a:t>eco-startups</a:t>
            </a:r>
            <a:r>
              <a:rPr lang="en-US" sz="2100">
                <a:solidFill>
                  <a:srgbClr val="000000"/>
                </a:solidFill>
                <a:latin typeface="Open Sans 1"/>
                <a:ea typeface="Open Sans 1"/>
                <a:cs typeface="Open Sans 1"/>
                <a:sym typeface="Open Sans 1"/>
              </a:rPr>
              <a:t>).</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a:t>
            </a:r>
            <a:r>
              <a:rPr lang="en-US" sz="2100">
                <a:solidFill>
                  <a:srgbClr val="000000"/>
                </a:solidFill>
                <a:latin typeface="Open Sans 1"/>
                <a:ea typeface="Open Sans 1"/>
                <a:cs typeface="Open Sans 1"/>
                <a:sym typeface="Open Sans 1"/>
              </a:rPr>
              <a:t>embangunka</a:t>
            </a:r>
            <a:r>
              <a:rPr lang="en-US" sz="2100">
                <a:solidFill>
                  <a:srgbClr val="000000"/>
                </a:solidFill>
                <a:latin typeface="Open Sans 1"/>
                <a:ea typeface="Open Sans 1"/>
                <a:cs typeface="Open Sans 1"/>
                <a:sym typeface="Open Sans 1"/>
              </a:rPr>
              <a:t>n kampus hij</a:t>
            </a:r>
            <a:r>
              <a:rPr lang="en-US" sz="2100">
                <a:solidFill>
                  <a:srgbClr val="000000"/>
                </a:solidFill>
                <a:latin typeface="Open Sans 1"/>
                <a:ea typeface="Open Sans 1"/>
                <a:cs typeface="Open Sans 1"/>
                <a:sym typeface="Open Sans 1"/>
              </a:rPr>
              <a:t>au pintar dengan pengurangan sisa, audit karbon dan mobiliti mesra alam.</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Menye</a:t>
            </a:r>
            <a:r>
              <a:rPr lang="en-US" sz="2100">
                <a:solidFill>
                  <a:srgbClr val="000000"/>
                </a:solidFill>
                <a:latin typeface="Open Sans 1"/>
                <a:ea typeface="Open Sans 1"/>
                <a:cs typeface="Open Sans 1"/>
                <a:sym typeface="Open Sans 1"/>
              </a:rPr>
              <a:t>diakan geran dan projek perintis bersama industri/kerajaan untuk mencipta penyelesaian SDG tempatan.</a:t>
            </a:r>
          </a:p>
        </p:txBody>
      </p:sp>
      <p:grpSp>
        <p:nvGrpSpPr>
          <p:cNvPr name="Group 46" id="46"/>
          <p:cNvGrpSpPr/>
          <p:nvPr/>
        </p:nvGrpSpPr>
        <p:grpSpPr>
          <a:xfrm rot="0">
            <a:off x="510103" y="8779150"/>
            <a:ext cx="17777897" cy="1467061"/>
            <a:chOff x="0" y="0"/>
            <a:chExt cx="23703863" cy="1956081"/>
          </a:xfrm>
        </p:grpSpPr>
        <p:sp>
          <p:nvSpPr>
            <p:cNvPr name="AutoShape 47" id="47"/>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48" id="48"/>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49" id="49"/>
            <p:cNvGrpSpPr/>
            <p:nvPr/>
          </p:nvGrpSpPr>
          <p:grpSpPr>
            <a:xfrm rot="0">
              <a:off x="21107916" y="319434"/>
              <a:ext cx="1224346" cy="1317214"/>
              <a:chOff x="0" y="0"/>
              <a:chExt cx="447181" cy="481100"/>
            </a:xfrm>
          </p:grpSpPr>
          <p:sp>
            <p:nvSpPr>
              <p:cNvPr name="Freeform 50" id="50"/>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51" id="51"/>
              <p:cNvSpPr txBox="true"/>
              <p:nvPr/>
            </p:nvSpPr>
            <p:spPr>
              <a:xfrm>
                <a:off x="0" y="-3175"/>
                <a:ext cx="447181" cy="458875"/>
              </a:xfrm>
              <a:prstGeom prst="rect">
                <a:avLst/>
              </a:prstGeom>
            </p:spPr>
            <p:txBody>
              <a:bodyPr anchor="ctr" rtlCol="false" tIns="105298" lIns="105298" bIns="105298" rIns="105298"/>
              <a:lstStyle/>
              <a:p>
                <a:pPr algn="ctr">
                  <a:lnSpc>
                    <a:spcPts val="1960"/>
                  </a:lnSpc>
                </a:pPr>
              </a:p>
            </p:txBody>
          </p:sp>
        </p:grpSp>
        <p:sp>
          <p:nvSpPr>
            <p:cNvPr name="TextBox 52" id="52"/>
            <p:cNvSpPr txBox="true"/>
            <p:nvPr/>
          </p:nvSpPr>
          <p:spPr>
            <a:xfrm rot="0">
              <a:off x="21107916" y="464862"/>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12</a:t>
              </a:r>
            </a:p>
          </p:txBody>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grpSp>
        <p:nvGrpSpPr>
          <p:cNvPr name="Group 2" id="2"/>
          <p:cNvGrpSpPr/>
          <p:nvPr/>
        </p:nvGrpSpPr>
        <p:grpSpPr>
          <a:xfrm rot="0">
            <a:off x="186771" y="2599043"/>
            <a:ext cx="9822843" cy="2021592"/>
            <a:chOff x="0" y="0"/>
            <a:chExt cx="2587086" cy="532436"/>
          </a:xfrm>
        </p:grpSpPr>
        <p:sp>
          <p:nvSpPr>
            <p:cNvPr name="Freeform 3" id="3"/>
            <p:cNvSpPr/>
            <p:nvPr/>
          </p:nvSpPr>
          <p:spPr>
            <a:xfrm flipH="false" flipV="false" rot="0">
              <a:off x="0" y="0"/>
              <a:ext cx="2587086" cy="532436"/>
            </a:xfrm>
            <a:custGeom>
              <a:avLst/>
              <a:gdLst/>
              <a:ahLst/>
              <a:cxnLst/>
              <a:rect r="r" b="b" t="t" l="l"/>
              <a:pathLst>
                <a:path h="532436" w="2587086">
                  <a:moveTo>
                    <a:pt x="11034" y="0"/>
                  </a:moveTo>
                  <a:lnTo>
                    <a:pt x="2576052" y="0"/>
                  </a:lnTo>
                  <a:cubicBezTo>
                    <a:pt x="2578979" y="0"/>
                    <a:pt x="2581785" y="1163"/>
                    <a:pt x="2583854" y="3232"/>
                  </a:cubicBezTo>
                  <a:cubicBezTo>
                    <a:pt x="2585924" y="5301"/>
                    <a:pt x="2587086" y="8108"/>
                    <a:pt x="2587086" y="11034"/>
                  </a:cubicBezTo>
                  <a:lnTo>
                    <a:pt x="2587086" y="521401"/>
                  </a:lnTo>
                  <a:cubicBezTo>
                    <a:pt x="2587086" y="524328"/>
                    <a:pt x="2585924" y="527134"/>
                    <a:pt x="2583854" y="529204"/>
                  </a:cubicBezTo>
                  <a:cubicBezTo>
                    <a:pt x="2581785" y="531273"/>
                    <a:pt x="2578979" y="532436"/>
                    <a:pt x="2576052" y="532436"/>
                  </a:cubicBezTo>
                  <a:lnTo>
                    <a:pt x="11034" y="532436"/>
                  </a:lnTo>
                  <a:cubicBezTo>
                    <a:pt x="8108" y="532436"/>
                    <a:pt x="5301" y="531273"/>
                    <a:pt x="3232" y="529204"/>
                  </a:cubicBezTo>
                  <a:cubicBezTo>
                    <a:pt x="1163" y="527134"/>
                    <a:pt x="0" y="524328"/>
                    <a:pt x="0" y="521401"/>
                  </a:cubicBezTo>
                  <a:lnTo>
                    <a:pt x="0" y="11034"/>
                  </a:lnTo>
                  <a:cubicBezTo>
                    <a:pt x="0" y="8108"/>
                    <a:pt x="1163" y="5301"/>
                    <a:pt x="3232" y="3232"/>
                  </a:cubicBezTo>
                  <a:cubicBezTo>
                    <a:pt x="5301" y="1163"/>
                    <a:pt x="8108" y="0"/>
                    <a:pt x="11034" y="0"/>
                  </a:cubicBezTo>
                  <a:close/>
                </a:path>
              </a:pathLst>
            </a:custGeom>
            <a:solidFill>
              <a:srgbClr val="FAFAFA">
                <a:alpha val="87843"/>
              </a:srgbClr>
            </a:solidFill>
            <a:ln cap="sq">
              <a:noFill/>
              <a:prstDash val="solid"/>
              <a:miter/>
            </a:ln>
          </p:spPr>
        </p:sp>
        <p:sp>
          <p:nvSpPr>
            <p:cNvPr name="TextBox 4" id="4"/>
            <p:cNvSpPr txBox="true"/>
            <p:nvPr/>
          </p:nvSpPr>
          <p:spPr>
            <a:xfrm>
              <a:off x="0" y="-38100"/>
              <a:ext cx="2587086" cy="570536"/>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703570" y="1891264"/>
            <a:ext cx="6015207" cy="707779"/>
            <a:chOff x="0" y="0"/>
            <a:chExt cx="857570" cy="100906"/>
          </a:xfrm>
        </p:grpSpPr>
        <p:sp>
          <p:nvSpPr>
            <p:cNvPr name="Freeform 6" id="6"/>
            <p:cNvSpPr/>
            <p:nvPr/>
          </p:nvSpPr>
          <p:spPr>
            <a:xfrm flipH="false" flipV="false" rot="0">
              <a:off x="0" y="0"/>
              <a:ext cx="857570" cy="100906"/>
            </a:xfrm>
            <a:custGeom>
              <a:avLst/>
              <a:gdLst/>
              <a:ahLst/>
              <a:cxnLst/>
              <a:rect r="r" b="b" t="t" l="l"/>
              <a:pathLst>
                <a:path h="100906" w="857570">
                  <a:moveTo>
                    <a:pt x="18019" y="0"/>
                  </a:moveTo>
                  <a:lnTo>
                    <a:pt x="839551" y="0"/>
                  </a:lnTo>
                  <a:cubicBezTo>
                    <a:pt x="849502" y="0"/>
                    <a:pt x="857570" y="8067"/>
                    <a:pt x="857570" y="18019"/>
                  </a:cubicBezTo>
                  <a:lnTo>
                    <a:pt x="857570" y="82887"/>
                  </a:lnTo>
                  <a:cubicBezTo>
                    <a:pt x="857570" y="87666"/>
                    <a:pt x="855671" y="92249"/>
                    <a:pt x="852292" y="95628"/>
                  </a:cubicBezTo>
                  <a:cubicBezTo>
                    <a:pt x="848913" y="99007"/>
                    <a:pt x="844330" y="100906"/>
                    <a:pt x="839551" y="100906"/>
                  </a:cubicBezTo>
                  <a:lnTo>
                    <a:pt x="18019" y="100906"/>
                  </a:lnTo>
                  <a:cubicBezTo>
                    <a:pt x="8067" y="100906"/>
                    <a:pt x="0" y="92839"/>
                    <a:pt x="0" y="82887"/>
                  </a:cubicBezTo>
                  <a:lnTo>
                    <a:pt x="0" y="18019"/>
                  </a:lnTo>
                  <a:cubicBezTo>
                    <a:pt x="0" y="8067"/>
                    <a:pt x="8067" y="0"/>
                    <a:pt x="18019" y="0"/>
                  </a:cubicBezTo>
                  <a:close/>
                </a:path>
              </a:pathLst>
            </a:custGeom>
            <a:solidFill>
              <a:srgbClr val="62B34E"/>
            </a:solidFill>
            <a:ln cap="sq">
              <a:noFill/>
              <a:prstDash val="solid"/>
              <a:miter/>
            </a:ln>
          </p:spPr>
        </p:sp>
        <p:sp>
          <p:nvSpPr>
            <p:cNvPr name="TextBox 7" id="7"/>
            <p:cNvSpPr txBox="true"/>
            <p:nvPr/>
          </p:nvSpPr>
          <p:spPr>
            <a:xfrm>
              <a:off x="0" y="-38100"/>
              <a:ext cx="857570" cy="139006"/>
            </a:xfrm>
            <a:prstGeom prst="rect">
              <a:avLst/>
            </a:prstGeom>
          </p:spPr>
          <p:txBody>
            <a:bodyPr anchor="ctr" rtlCol="false" tIns="181194" lIns="181194" bIns="181194" rIns="181194"/>
            <a:lstStyle/>
            <a:p>
              <a:pPr algn="ctr">
                <a:lnSpc>
                  <a:spcPts val="2940"/>
                </a:lnSpc>
              </a:pPr>
              <a:r>
                <a:rPr lang="en-US" b="true" sz="2100">
                  <a:solidFill>
                    <a:srgbClr val="FFFFFF"/>
                  </a:solidFill>
                  <a:latin typeface="Open Sans 2 Bold"/>
                  <a:ea typeface="Open Sans 2 Bold"/>
                  <a:cs typeface="Open Sans 2 Bold"/>
                  <a:sym typeface="Open Sans 2 Bold"/>
                </a:rPr>
                <a:t>PENGURUNGAN SISA</a:t>
              </a:r>
            </a:p>
          </p:txBody>
        </p:sp>
      </p:grpSp>
      <p:sp>
        <p:nvSpPr>
          <p:cNvPr name="Freeform 8" id="8"/>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2">
              <a:alphaModFix amt="17000"/>
            </a:blip>
            <a:stretch>
              <a:fillRect l="-8686" t="0" r="-13144" b="-36749"/>
            </a:stretch>
          </a:blipFill>
        </p:spPr>
      </p:sp>
      <p:sp>
        <p:nvSpPr>
          <p:cNvPr name="Freeform 9" id="9"/>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grpSp>
        <p:nvGrpSpPr>
          <p:cNvPr name="Group 10" id="10"/>
          <p:cNvGrpSpPr/>
          <p:nvPr/>
        </p:nvGrpSpPr>
        <p:grpSpPr>
          <a:xfrm rot="0">
            <a:off x="1946960" y="7587828"/>
            <a:ext cx="6930650" cy="1811860"/>
            <a:chOff x="0" y="0"/>
            <a:chExt cx="1825356" cy="477198"/>
          </a:xfrm>
        </p:grpSpPr>
        <p:sp>
          <p:nvSpPr>
            <p:cNvPr name="Freeform 11" id="11"/>
            <p:cNvSpPr/>
            <p:nvPr/>
          </p:nvSpPr>
          <p:spPr>
            <a:xfrm flipH="false" flipV="false" rot="0">
              <a:off x="0" y="0"/>
              <a:ext cx="1825356" cy="477198"/>
            </a:xfrm>
            <a:custGeom>
              <a:avLst/>
              <a:gdLst/>
              <a:ahLst/>
              <a:cxnLst/>
              <a:rect r="r" b="b" t="t" l="l"/>
              <a:pathLst>
                <a:path h="477198" w="1825356">
                  <a:moveTo>
                    <a:pt x="15639" y="0"/>
                  </a:moveTo>
                  <a:lnTo>
                    <a:pt x="1809718" y="0"/>
                  </a:lnTo>
                  <a:cubicBezTo>
                    <a:pt x="1813865" y="0"/>
                    <a:pt x="1817843" y="1648"/>
                    <a:pt x="1820776" y="4580"/>
                  </a:cubicBezTo>
                  <a:cubicBezTo>
                    <a:pt x="1823709" y="7513"/>
                    <a:pt x="1825356" y="11491"/>
                    <a:pt x="1825356" y="15639"/>
                  </a:cubicBezTo>
                  <a:lnTo>
                    <a:pt x="1825356" y="461559"/>
                  </a:lnTo>
                  <a:cubicBezTo>
                    <a:pt x="1825356" y="465707"/>
                    <a:pt x="1823709" y="469684"/>
                    <a:pt x="1820776" y="472617"/>
                  </a:cubicBezTo>
                  <a:cubicBezTo>
                    <a:pt x="1817843" y="475550"/>
                    <a:pt x="1813865" y="477198"/>
                    <a:pt x="1809718" y="477198"/>
                  </a:cubicBezTo>
                  <a:lnTo>
                    <a:pt x="15639" y="477198"/>
                  </a:lnTo>
                  <a:cubicBezTo>
                    <a:pt x="11491" y="477198"/>
                    <a:pt x="7513" y="475550"/>
                    <a:pt x="4580" y="472617"/>
                  </a:cubicBezTo>
                  <a:cubicBezTo>
                    <a:pt x="1648" y="469684"/>
                    <a:pt x="0" y="465707"/>
                    <a:pt x="0" y="461559"/>
                  </a:cubicBezTo>
                  <a:lnTo>
                    <a:pt x="0" y="15639"/>
                  </a:lnTo>
                  <a:cubicBezTo>
                    <a:pt x="0" y="11491"/>
                    <a:pt x="1648" y="7513"/>
                    <a:pt x="4580" y="4580"/>
                  </a:cubicBezTo>
                  <a:cubicBezTo>
                    <a:pt x="7513" y="1648"/>
                    <a:pt x="11491" y="0"/>
                    <a:pt x="15639" y="0"/>
                  </a:cubicBezTo>
                  <a:close/>
                </a:path>
              </a:pathLst>
            </a:custGeom>
            <a:solidFill>
              <a:srgbClr val="FAFAFA">
                <a:alpha val="87843"/>
              </a:srgbClr>
            </a:solidFill>
            <a:ln cap="sq">
              <a:noFill/>
              <a:prstDash val="solid"/>
              <a:miter/>
            </a:ln>
          </p:spPr>
        </p:sp>
        <p:sp>
          <p:nvSpPr>
            <p:cNvPr name="TextBox 12" id="12"/>
            <p:cNvSpPr txBox="true"/>
            <p:nvPr/>
          </p:nvSpPr>
          <p:spPr>
            <a:xfrm>
              <a:off x="0" y="-38100"/>
              <a:ext cx="1825356" cy="515298"/>
            </a:xfrm>
            <a:prstGeom prst="rect">
              <a:avLst/>
            </a:prstGeom>
          </p:spPr>
          <p:txBody>
            <a:bodyPr anchor="ctr" rtlCol="false" tIns="50800" lIns="50800" bIns="50800" rIns="50800"/>
            <a:lstStyle/>
            <a:p>
              <a:pPr algn="ctr">
                <a:lnSpc>
                  <a:spcPts val="2659"/>
                </a:lnSpc>
              </a:pPr>
            </a:p>
          </p:txBody>
        </p:sp>
      </p:grpSp>
      <p:sp>
        <p:nvSpPr>
          <p:cNvPr name="AutoShape 13" id="13"/>
          <p:cNvSpPr/>
          <p:nvPr/>
        </p:nvSpPr>
        <p:spPr>
          <a:xfrm flipV="true">
            <a:off x="-273758" y="1010096"/>
            <a:ext cx="19345610" cy="18604"/>
          </a:xfrm>
          <a:prstGeom prst="line">
            <a:avLst/>
          </a:prstGeom>
          <a:ln cap="flat" w="47625">
            <a:solidFill>
              <a:srgbClr val="0F887C"/>
            </a:solidFill>
            <a:prstDash val="solid"/>
            <a:headEnd type="none" len="sm" w="sm"/>
            <a:tailEnd type="none" len="sm" w="sm"/>
          </a:ln>
        </p:spPr>
      </p:sp>
      <p:sp>
        <p:nvSpPr>
          <p:cNvPr name="Freeform 14" id="14"/>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5" id="15"/>
          <p:cNvGrpSpPr/>
          <p:nvPr/>
        </p:nvGrpSpPr>
        <p:grpSpPr>
          <a:xfrm rot="0">
            <a:off x="10075134" y="636773"/>
            <a:ext cx="7184166" cy="2088526"/>
            <a:chOff x="0" y="0"/>
            <a:chExt cx="9578887" cy="2784702"/>
          </a:xfrm>
        </p:grpSpPr>
        <p:grpSp>
          <p:nvGrpSpPr>
            <p:cNvPr name="Group 16" id="16"/>
            <p:cNvGrpSpPr/>
            <p:nvPr/>
          </p:nvGrpSpPr>
          <p:grpSpPr>
            <a:xfrm rot="0">
              <a:off x="0" y="0"/>
              <a:ext cx="9578887" cy="2784702"/>
              <a:chOff x="0" y="0"/>
              <a:chExt cx="2904669" cy="844423"/>
            </a:xfrm>
          </p:grpSpPr>
          <p:sp>
            <p:nvSpPr>
              <p:cNvPr name="Freeform 17" id="17"/>
              <p:cNvSpPr/>
              <p:nvPr/>
            </p:nvSpPr>
            <p:spPr>
              <a:xfrm flipH="false" flipV="false" rot="0">
                <a:off x="0" y="0"/>
                <a:ext cx="2904669" cy="844423"/>
              </a:xfrm>
              <a:custGeom>
                <a:avLst/>
                <a:gdLst/>
                <a:ahLst/>
                <a:cxnLst/>
                <a:rect r="r" b="b" t="t" l="l"/>
                <a:pathLst>
                  <a:path h="844423" w="2904669">
                    <a:moveTo>
                      <a:pt x="16324" y="0"/>
                    </a:moveTo>
                    <a:lnTo>
                      <a:pt x="2888345" y="0"/>
                    </a:lnTo>
                    <a:cubicBezTo>
                      <a:pt x="2897360" y="0"/>
                      <a:pt x="2904669" y="7309"/>
                      <a:pt x="2904669" y="16324"/>
                    </a:cubicBezTo>
                    <a:lnTo>
                      <a:pt x="2904669" y="828099"/>
                    </a:lnTo>
                    <a:cubicBezTo>
                      <a:pt x="2904669" y="837115"/>
                      <a:pt x="2897360" y="844423"/>
                      <a:pt x="2888345" y="844423"/>
                    </a:cubicBezTo>
                    <a:lnTo>
                      <a:pt x="16324" y="844423"/>
                    </a:lnTo>
                    <a:cubicBezTo>
                      <a:pt x="7309" y="844423"/>
                      <a:pt x="0" y="837115"/>
                      <a:pt x="0" y="828099"/>
                    </a:cubicBezTo>
                    <a:lnTo>
                      <a:pt x="0" y="16324"/>
                    </a:lnTo>
                    <a:cubicBezTo>
                      <a:pt x="0" y="7309"/>
                      <a:pt x="7309" y="0"/>
                      <a:pt x="16324" y="0"/>
                    </a:cubicBezTo>
                    <a:close/>
                  </a:path>
                </a:pathLst>
              </a:custGeom>
              <a:solidFill>
                <a:srgbClr val="FAFAFA"/>
              </a:solidFill>
              <a:ln w="142875" cap="sq">
                <a:solidFill>
                  <a:srgbClr val="069C87"/>
                </a:solidFill>
                <a:prstDash val="solid"/>
                <a:miter/>
              </a:ln>
            </p:spPr>
          </p:sp>
          <p:sp>
            <p:nvSpPr>
              <p:cNvPr name="TextBox 18" id="18"/>
              <p:cNvSpPr txBox="true"/>
              <p:nvPr/>
            </p:nvSpPr>
            <p:spPr>
              <a:xfrm>
                <a:off x="0" y="19050"/>
                <a:ext cx="2904669" cy="825373"/>
              </a:xfrm>
              <a:prstGeom prst="rect">
                <a:avLst/>
              </a:prstGeom>
            </p:spPr>
            <p:txBody>
              <a:bodyPr anchor="ctr" rtlCol="false" tIns="53768" lIns="53768" bIns="53768" rIns="53768"/>
              <a:lstStyle/>
              <a:p>
                <a:pPr algn="ctr">
                  <a:lnSpc>
                    <a:spcPts val="1615"/>
                  </a:lnSpc>
                </a:pPr>
              </a:p>
            </p:txBody>
          </p:sp>
        </p:grpSp>
        <p:sp>
          <p:nvSpPr>
            <p:cNvPr name="TextBox 19" id="19"/>
            <p:cNvSpPr txBox="true"/>
            <p:nvPr/>
          </p:nvSpPr>
          <p:spPr>
            <a:xfrm rot="0">
              <a:off x="1026487" y="572598"/>
              <a:ext cx="7525913" cy="1653244"/>
            </a:xfrm>
            <a:prstGeom prst="rect">
              <a:avLst/>
            </a:prstGeom>
          </p:spPr>
          <p:txBody>
            <a:bodyPr anchor="t" rtlCol="false" tIns="0" lIns="0" bIns="0" rIns="0">
              <a:spAutoFit/>
            </a:bodyPr>
            <a:lstStyle/>
            <a:p>
              <a:pPr algn="ctr">
                <a:lnSpc>
                  <a:spcPts val="4607"/>
                </a:lnSpc>
              </a:pPr>
              <a:r>
                <a:rPr lang="en-US" b="true" sz="4799" spc="-143">
                  <a:solidFill>
                    <a:srgbClr val="000000"/>
                  </a:solidFill>
                  <a:latin typeface="Neue Montreal Bold"/>
                  <a:ea typeface="Neue Montreal Bold"/>
                  <a:cs typeface="Neue Montreal Bold"/>
                  <a:sym typeface="Neue Montreal Bold"/>
                </a:rPr>
                <a:t>STRATEGI PERLAKSANAAN</a:t>
              </a:r>
            </a:p>
          </p:txBody>
        </p:sp>
      </p:grpSp>
      <p:grpSp>
        <p:nvGrpSpPr>
          <p:cNvPr name="Group 20" id="20"/>
          <p:cNvGrpSpPr/>
          <p:nvPr/>
        </p:nvGrpSpPr>
        <p:grpSpPr>
          <a:xfrm rot="0">
            <a:off x="9498868" y="7220151"/>
            <a:ext cx="8583513" cy="1840770"/>
            <a:chOff x="0" y="0"/>
            <a:chExt cx="2260678" cy="484812"/>
          </a:xfrm>
        </p:grpSpPr>
        <p:sp>
          <p:nvSpPr>
            <p:cNvPr name="Freeform 21" id="21"/>
            <p:cNvSpPr/>
            <p:nvPr/>
          </p:nvSpPr>
          <p:spPr>
            <a:xfrm flipH="false" flipV="false" rot="0">
              <a:off x="0" y="0"/>
              <a:ext cx="2260678" cy="484812"/>
            </a:xfrm>
            <a:custGeom>
              <a:avLst/>
              <a:gdLst/>
              <a:ahLst/>
              <a:cxnLst/>
              <a:rect r="r" b="b" t="t" l="l"/>
              <a:pathLst>
                <a:path h="484812" w="2260678">
                  <a:moveTo>
                    <a:pt x="12627" y="0"/>
                  </a:moveTo>
                  <a:lnTo>
                    <a:pt x="2248051" y="0"/>
                  </a:lnTo>
                  <a:cubicBezTo>
                    <a:pt x="2251400" y="0"/>
                    <a:pt x="2254612" y="1330"/>
                    <a:pt x="2256980" y="3698"/>
                  </a:cubicBezTo>
                  <a:cubicBezTo>
                    <a:pt x="2259348" y="6067"/>
                    <a:pt x="2260678" y="9278"/>
                    <a:pt x="2260678" y="12627"/>
                  </a:cubicBezTo>
                  <a:lnTo>
                    <a:pt x="2260678" y="472184"/>
                  </a:lnTo>
                  <a:cubicBezTo>
                    <a:pt x="2260678" y="479158"/>
                    <a:pt x="2255025" y="484812"/>
                    <a:pt x="2248051" y="484812"/>
                  </a:cubicBezTo>
                  <a:lnTo>
                    <a:pt x="12627" y="484812"/>
                  </a:lnTo>
                  <a:cubicBezTo>
                    <a:pt x="9278" y="484812"/>
                    <a:pt x="6067" y="483481"/>
                    <a:pt x="3698" y="481113"/>
                  </a:cubicBezTo>
                  <a:cubicBezTo>
                    <a:pt x="1330" y="478745"/>
                    <a:pt x="0" y="475533"/>
                    <a:pt x="0" y="472184"/>
                  </a:cubicBezTo>
                  <a:lnTo>
                    <a:pt x="0" y="12627"/>
                  </a:lnTo>
                  <a:cubicBezTo>
                    <a:pt x="0" y="9278"/>
                    <a:pt x="1330" y="6067"/>
                    <a:pt x="3698" y="3698"/>
                  </a:cubicBezTo>
                  <a:cubicBezTo>
                    <a:pt x="6067" y="1330"/>
                    <a:pt x="9278" y="0"/>
                    <a:pt x="12627" y="0"/>
                  </a:cubicBezTo>
                  <a:close/>
                </a:path>
              </a:pathLst>
            </a:custGeom>
            <a:solidFill>
              <a:srgbClr val="FAFAFA">
                <a:alpha val="87843"/>
              </a:srgbClr>
            </a:solidFill>
            <a:ln cap="sq">
              <a:noFill/>
              <a:prstDash val="solid"/>
              <a:miter/>
            </a:ln>
          </p:spPr>
        </p:sp>
        <p:sp>
          <p:nvSpPr>
            <p:cNvPr name="TextBox 22" id="22"/>
            <p:cNvSpPr txBox="true"/>
            <p:nvPr/>
          </p:nvSpPr>
          <p:spPr>
            <a:xfrm>
              <a:off x="0" y="-38100"/>
              <a:ext cx="2260678" cy="522912"/>
            </a:xfrm>
            <a:prstGeom prst="rect">
              <a:avLst/>
            </a:prstGeom>
          </p:spPr>
          <p:txBody>
            <a:bodyPr anchor="ctr" rtlCol="false" tIns="50800" lIns="50800" bIns="50800" rIns="50800"/>
            <a:lstStyle/>
            <a:p>
              <a:pPr algn="ctr">
                <a:lnSpc>
                  <a:spcPts val="2659"/>
                </a:lnSpc>
              </a:pPr>
            </a:p>
          </p:txBody>
        </p:sp>
      </p:grpSp>
      <p:grpSp>
        <p:nvGrpSpPr>
          <p:cNvPr name="Group 23" id="23"/>
          <p:cNvGrpSpPr/>
          <p:nvPr/>
        </p:nvGrpSpPr>
        <p:grpSpPr>
          <a:xfrm rot="0">
            <a:off x="-273758" y="8822751"/>
            <a:ext cx="17819266" cy="1464249"/>
            <a:chOff x="0" y="0"/>
            <a:chExt cx="23759021" cy="1952332"/>
          </a:xfrm>
        </p:grpSpPr>
        <p:sp>
          <p:nvSpPr>
            <p:cNvPr name="AutoShape 24" id="24"/>
            <p:cNvSpPr/>
            <p:nvPr/>
          </p:nvSpPr>
          <p:spPr>
            <a:xfrm>
              <a:off x="0" y="976166"/>
              <a:ext cx="21755533" cy="0"/>
            </a:xfrm>
            <a:prstGeom prst="line">
              <a:avLst/>
            </a:prstGeom>
            <a:ln cap="flat" w="94261">
              <a:solidFill>
                <a:srgbClr val="0F887C"/>
              </a:solidFill>
              <a:prstDash val="solid"/>
              <a:headEnd type="none" len="sm" w="sm"/>
              <a:tailEnd type="none" len="sm" w="sm"/>
            </a:ln>
          </p:spPr>
        </p:sp>
        <p:sp>
          <p:nvSpPr>
            <p:cNvPr name="Freeform 25" id="25"/>
            <p:cNvSpPr/>
            <p:nvPr/>
          </p:nvSpPr>
          <p:spPr>
            <a:xfrm flipH="false" flipV="false" rot="0">
              <a:off x="21930336" y="0"/>
              <a:ext cx="1828684" cy="1952332"/>
            </a:xfrm>
            <a:custGeom>
              <a:avLst/>
              <a:gdLst/>
              <a:ahLst/>
              <a:cxnLst/>
              <a:rect r="r" b="b" t="t" l="l"/>
              <a:pathLst>
                <a:path h="1952332" w="1828684">
                  <a:moveTo>
                    <a:pt x="0" y="0"/>
                  </a:moveTo>
                  <a:lnTo>
                    <a:pt x="1828685" y="0"/>
                  </a:lnTo>
                  <a:lnTo>
                    <a:pt x="1828685" y="1952332"/>
                  </a:lnTo>
                  <a:lnTo>
                    <a:pt x="0" y="195233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grpSp>
        <p:nvGrpSpPr>
          <p:cNvPr name="Group 26" id="26"/>
          <p:cNvGrpSpPr/>
          <p:nvPr/>
        </p:nvGrpSpPr>
        <p:grpSpPr>
          <a:xfrm rot="0">
            <a:off x="1028700" y="9060920"/>
            <a:ext cx="918260" cy="987910"/>
            <a:chOff x="0" y="0"/>
            <a:chExt cx="1224346" cy="1317214"/>
          </a:xfrm>
        </p:grpSpPr>
        <p:grpSp>
          <p:nvGrpSpPr>
            <p:cNvPr name="Group 27" id="27"/>
            <p:cNvGrpSpPr/>
            <p:nvPr/>
          </p:nvGrpSpPr>
          <p:grpSpPr>
            <a:xfrm rot="0">
              <a:off x="0" y="0"/>
              <a:ext cx="1224346" cy="1317214"/>
              <a:chOff x="0" y="0"/>
              <a:chExt cx="447181" cy="481100"/>
            </a:xfrm>
          </p:grpSpPr>
          <p:sp>
            <p:nvSpPr>
              <p:cNvPr name="Freeform 28" id="28"/>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29" id="29"/>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30" id="30"/>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13</a:t>
              </a:r>
            </a:p>
          </p:txBody>
        </p:sp>
      </p:grpSp>
      <p:sp>
        <p:nvSpPr>
          <p:cNvPr name="TextBox 31" id="31"/>
          <p:cNvSpPr txBox="true"/>
          <p:nvPr/>
        </p:nvSpPr>
        <p:spPr>
          <a:xfrm rot="0">
            <a:off x="2075090" y="7866163"/>
            <a:ext cx="6560785" cy="1533525"/>
          </a:xfrm>
          <a:prstGeom prst="rect">
            <a:avLst/>
          </a:prstGeom>
        </p:spPr>
        <p:txBody>
          <a:bodyPr anchor="t" rtlCol="false" tIns="0" lIns="0" bIns="0" rIns="0">
            <a:spAutoFit/>
          </a:bodyPr>
          <a:lstStyle/>
          <a:p>
            <a:pPr algn="just" marL="431801" indent="-215900" lvl="1">
              <a:lnSpc>
                <a:spcPts val="2400"/>
              </a:lnSpc>
              <a:buFont typeface="Arial"/>
              <a:buChar char="•"/>
            </a:pPr>
            <a:r>
              <a:rPr lang="en-US" sz="2000">
                <a:solidFill>
                  <a:srgbClr val="000000"/>
                </a:solidFill>
                <a:latin typeface="Open Sans 1"/>
                <a:ea typeface="Open Sans 1"/>
                <a:cs typeface="Open Sans 1"/>
                <a:sym typeface="Open Sans 1"/>
              </a:rPr>
              <a:t>Mem</a:t>
            </a:r>
            <a:r>
              <a:rPr lang="en-US" sz="2000">
                <a:solidFill>
                  <a:srgbClr val="000000"/>
                </a:solidFill>
                <a:latin typeface="Open Sans 1"/>
                <a:ea typeface="Open Sans 1"/>
                <a:cs typeface="Open Sans 1"/>
                <a:sym typeface="Open Sans 1"/>
              </a:rPr>
              <a:t>asang paip dan tandas jimat air.</a:t>
            </a:r>
          </a:p>
          <a:p>
            <a:pPr algn="just" marL="431801" indent="-215900" lvl="1">
              <a:lnSpc>
                <a:spcPts val="2400"/>
              </a:lnSpc>
              <a:buFont typeface="Arial"/>
              <a:buChar char="•"/>
            </a:pPr>
            <a:r>
              <a:rPr lang="en-US" sz="2000">
                <a:solidFill>
                  <a:srgbClr val="000000"/>
                </a:solidFill>
                <a:latin typeface="Open Sans 1"/>
                <a:ea typeface="Open Sans 1"/>
                <a:cs typeface="Open Sans 1"/>
                <a:sym typeface="Open Sans 1"/>
              </a:rPr>
              <a:t>Mengunakan air hujan untuk taman dan pembersihan.</a:t>
            </a:r>
          </a:p>
          <a:p>
            <a:pPr algn="just" marL="431801" indent="-215900" lvl="1">
              <a:lnSpc>
                <a:spcPts val="2400"/>
              </a:lnSpc>
              <a:buFont typeface="Arial"/>
              <a:buChar char="•"/>
            </a:pPr>
            <a:r>
              <a:rPr lang="en-US" sz="2000">
                <a:solidFill>
                  <a:srgbClr val="000000"/>
                </a:solidFill>
                <a:latin typeface="Open Sans 1"/>
                <a:ea typeface="Open Sans 1"/>
                <a:cs typeface="Open Sans 1"/>
                <a:sym typeface="Open Sans 1"/>
              </a:rPr>
              <a:t>Menjalankan kempen kesedaran jimat air.</a:t>
            </a:r>
          </a:p>
          <a:p>
            <a:pPr algn="just" marL="431801" indent="-215900" lvl="1">
              <a:lnSpc>
                <a:spcPts val="2400"/>
              </a:lnSpc>
              <a:buFont typeface="Arial"/>
              <a:buChar char="•"/>
            </a:pPr>
            <a:r>
              <a:rPr lang="en-US" sz="2000">
                <a:solidFill>
                  <a:srgbClr val="000000"/>
                </a:solidFill>
                <a:latin typeface="Open Sans 1"/>
                <a:ea typeface="Open Sans 1"/>
                <a:cs typeface="Open Sans 1"/>
                <a:sym typeface="Open Sans 1"/>
              </a:rPr>
              <a:t>Memperbaiki kebocoran &amp; pantau penggunaan air.</a:t>
            </a:r>
          </a:p>
        </p:txBody>
      </p:sp>
      <p:sp>
        <p:nvSpPr>
          <p:cNvPr name="TextBox 32" id="32"/>
          <p:cNvSpPr txBox="true"/>
          <p:nvPr/>
        </p:nvSpPr>
        <p:spPr>
          <a:xfrm rot="0">
            <a:off x="130383" y="2677675"/>
            <a:ext cx="9879231" cy="1758950"/>
          </a:xfrm>
          <a:prstGeom prst="rect">
            <a:avLst/>
          </a:prstGeom>
        </p:spPr>
        <p:txBody>
          <a:bodyPr anchor="t" rtlCol="false" tIns="0" lIns="0" bIns="0" rIns="0">
            <a:spAutoFit/>
          </a:bodyPr>
          <a:lstStyle/>
          <a:p>
            <a:pPr algn="just" marL="431801" indent="-215900" lvl="1">
              <a:lnSpc>
                <a:spcPts val="2800"/>
              </a:lnSpc>
              <a:buFont typeface="Arial"/>
              <a:buChar char="•"/>
            </a:pPr>
            <a:r>
              <a:rPr lang="en-US" sz="2000">
                <a:solidFill>
                  <a:srgbClr val="000000"/>
                </a:solidFill>
                <a:latin typeface="Open Sans 1"/>
                <a:ea typeface="Open Sans 1"/>
                <a:cs typeface="Open Sans 1"/>
                <a:sym typeface="Open Sans 1"/>
              </a:rPr>
              <a:t>Menyediakan</a:t>
            </a:r>
            <a:r>
              <a:rPr lang="en-US" sz="2000">
                <a:solidFill>
                  <a:srgbClr val="000000"/>
                </a:solidFill>
                <a:latin typeface="Open Sans 1"/>
                <a:ea typeface="Open Sans 1"/>
                <a:cs typeface="Open Sans 1"/>
                <a:sym typeface="Open Sans 1"/>
              </a:rPr>
              <a:t> stesen kitar semula di sekolah dan pejabat.</a:t>
            </a:r>
          </a:p>
          <a:p>
            <a:pPr algn="just" marL="431801" indent="-215900" lvl="1">
              <a:lnSpc>
                <a:spcPts val="2800"/>
              </a:lnSpc>
              <a:buFont typeface="Arial"/>
              <a:buChar char="•"/>
            </a:pPr>
            <a:r>
              <a:rPr lang="en-US" sz="2000">
                <a:solidFill>
                  <a:srgbClr val="000000"/>
                </a:solidFill>
                <a:latin typeface="Open Sans 1"/>
                <a:ea typeface="Open Sans 1"/>
                <a:cs typeface="Open Sans 1"/>
                <a:sym typeface="Open Sans 1"/>
              </a:rPr>
              <a:t>Menggurangkan penggunaan plastik dan kertas sekali guna.</a:t>
            </a:r>
          </a:p>
          <a:p>
            <a:pPr algn="just" marL="431801" indent="-215900" lvl="1">
              <a:lnSpc>
                <a:spcPts val="2800"/>
              </a:lnSpc>
              <a:buFont typeface="Arial"/>
              <a:buChar char="•"/>
            </a:pPr>
            <a:r>
              <a:rPr lang="en-US" sz="2000">
                <a:solidFill>
                  <a:srgbClr val="000000"/>
                </a:solidFill>
                <a:latin typeface="Open Sans 1"/>
                <a:ea typeface="Open Sans 1"/>
                <a:cs typeface="Open Sans 1"/>
                <a:sym typeface="Open Sans 1"/>
              </a:rPr>
              <a:t>Mendidik warga sekolah dan staf tentang kitar semula.</a:t>
            </a:r>
          </a:p>
          <a:p>
            <a:pPr algn="just" marL="431801" indent="-215900" lvl="1">
              <a:lnSpc>
                <a:spcPts val="2800"/>
              </a:lnSpc>
              <a:buFont typeface="Arial"/>
              <a:buChar char="•"/>
            </a:pPr>
            <a:r>
              <a:rPr lang="en-US" sz="2000">
                <a:solidFill>
                  <a:srgbClr val="000000"/>
                </a:solidFill>
                <a:latin typeface="Open Sans 1"/>
                <a:ea typeface="Open Sans 1"/>
                <a:cs typeface="Open Sans 1"/>
                <a:sym typeface="Open Sans 1"/>
              </a:rPr>
              <a:t>Universiti: menjalankan penyelidikan &amp; projek pelajar tentang pengurusan sisa.</a:t>
            </a:r>
          </a:p>
          <a:p>
            <a:pPr algn="just" marL="431801" indent="-215900" lvl="1">
              <a:lnSpc>
                <a:spcPts val="2800"/>
              </a:lnSpc>
              <a:buFont typeface="Arial"/>
              <a:buChar char="•"/>
            </a:pPr>
            <a:r>
              <a:rPr lang="en-US" sz="2000">
                <a:solidFill>
                  <a:srgbClr val="000000"/>
                </a:solidFill>
                <a:latin typeface="Open Sans 1"/>
                <a:ea typeface="Open Sans 1"/>
                <a:cs typeface="Open Sans 1"/>
                <a:sym typeface="Open Sans 1"/>
              </a:rPr>
              <a:t>Kementerian: menggunakan sistem tanpa kertas &amp; pembelian mesra alam.</a:t>
            </a:r>
          </a:p>
        </p:txBody>
      </p:sp>
      <p:grpSp>
        <p:nvGrpSpPr>
          <p:cNvPr name="Group 33" id="33"/>
          <p:cNvGrpSpPr/>
          <p:nvPr/>
        </p:nvGrpSpPr>
        <p:grpSpPr>
          <a:xfrm rot="0">
            <a:off x="9498868" y="4221048"/>
            <a:ext cx="8423263" cy="2525568"/>
            <a:chOff x="0" y="0"/>
            <a:chExt cx="2218473" cy="665170"/>
          </a:xfrm>
        </p:grpSpPr>
        <p:sp>
          <p:nvSpPr>
            <p:cNvPr name="Freeform 34" id="34"/>
            <p:cNvSpPr/>
            <p:nvPr/>
          </p:nvSpPr>
          <p:spPr>
            <a:xfrm flipH="false" flipV="false" rot="0">
              <a:off x="0" y="0"/>
              <a:ext cx="2218473" cy="665170"/>
            </a:xfrm>
            <a:custGeom>
              <a:avLst/>
              <a:gdLst/>
              <a:ahLst/>
              <a:cxnLst/>
              <a:rect r="r" b="b" t="t" l="l"/>
              <a:pathLst>
                <a:path h="665170" w="2218473">
                  <a:moveTo>
                    <a:pt x="12868" y="0"/>
                  </a:moveTo>
                  <a:lnTo>
                    <a:pt x="2205605" y="0"/>
                  </a:lnTo>
                  <a:cubicBezTo>
                    <a:pt x="2209018" y="0"/>
                    <a:pt x="2212291" y="1356"/>
                    <a:pt x="2214704" y="3769"/>
                  </a:cubicBezTo>
                  <a:cubicBezTo>
                    <a:pt x="2217117" y="6182"/>
                    <a:pt x="2218473" y="9455"/>
                    <a:pt x="2218473" y="12868"/>
                  </a:cubicBezTo>
                  <a:lnTo>
                    <a:pt x="2218473" y="652303"/>
                  </a:lnTo>
                  <a:cubicBezTo>
                    <a:pt x="2218473" y="655715"/>
                    <a:pt x="2217117" y="658988"/>
                    <a:pt x="2214704" y="661401"/>
                  </a:cubicBezTo>
                  <a:cubicBezTo>
                    <a:pt x="2212291" y="663814"/>
                    <a:pt x="2209018" y="665170"/>
                    <a:pt x="2205605" y="665170"/>
                  </a:cubicBezTo>
                  <a:lnTo>
                    <a:pt x="12868" y="665170"/>
                  </a:lnTo>
                  <a:cubicBezTo>
                    <a:pt x="9455" y="665170"/>
                    <a:pt x="6182" y="663814"/>
                    <a:pt x="3769" y="661401"/>
                  </a:cubicBezTo>
                  <a:cubicBezTo>
                    <a:pt x="1356" y="658988"/>
                    <a:pt x="0" y="655715"/>
                    <a:pt x="0" y="652303"/>
                  </a:cubicBezTo>
                  <a:lnTo>
                    <a:pt x="0" y="12868"/>
                  </a:lnTo>
                  <a:cubicBezTo>
                    <a:pt x="0" y="9455"/>
                    <a:pt x="1356" y="6182"/>
                    <a:pt x="3769" y="3769"/>
                  </a:cubicBezTo>
                  <a:cubicBezTo>
                    <a:pt x="6182" y="1356"/>
                    <a:pt x="9455" y="0"/>
                    <a:pt x="12868" y="0"/>
                  </a:cubicBezTo>
                  <a:close/>
                </a:path>
              </a:pathLst>
            </a:custGeom>
            <a:solidFill>
              <a:srgbClr val="FAFAFA">
                <a:alpha val="87843"/>
              </a:srgbClr>
            </a:solidFill>
            <a:ln cap="sq">
              <a:noFill/>
              <a:prstDash val="solid"/>
              <a:miter/>
            </a:ln>
          </p:spPr>
        </p:sp>
        <p:sp>
          <p:nvSpPr>
            <p:cNvPr name="TextBox 35" id="35"/>
            <p:cNvSpPr txBox="true"/>
            <p:nvPr/>
          </p:nvSpPr>
          <p:spPr>
            <a:xfrm>
              <a:off x="0" y="-38100"/>
              <a:ext cx="2218473" cy="703270"/>
            </a:xfrm>
            <a:prstGeom prst="rect">
              <a:avLst/>
            </a:prstGeom>
          </p:spPr>
          <p:txBody>
            <a:bodyPr anchor="ctr" rtlCol="false" tIns="50800" lIns="50800" bIns="50800" rIns="50800"/>
            <a:lstStyle/>
            <a:p>
              <a:pPr algn="ctr">
                <a:lnSpc>
                  <a:spcPts val="2659"/>
                </a:lnSpc>
              </a:pPr>
            </a:p>
          </p:txBody>
        </p:sp>
      </p:grpSp>
      <p:grpSp>
        <p:nvGrpSpPr>
          <p:cNvPr name="Group 36" id="36"/>
          <p:cNvGrpSpPr/>
          <p:nvPr/>
        </p:nvGrpSpPr>
        <p:grpSpPr>
          <a:xfrm rot="0">
            <a:off x="186771" y="5356846"/>
            <a:ext cx="8818968" cy="1863304"/>
            <a:chOff x="0" y="0"/>
            <a:chExt cx="2322691" cy="490747"/>
          </a:xfrm>
        </p:grpSpPr>
        <p:sp>
          <p:nvSpPr>
            <p:cNvPr name="Freeform 37" id="37"/>
            <p:cNvSpPr/>
            <p:nvPr/>
          </p:nvSpPr>
          <p:spPr>
            <a:xfrm flipH="false" flipV="false" rot="0">
              <a:off x="0" y="0"/>
              <a:ext cx="2322691" cy="490747"/>
            </a:xfrm>
            <a:custGeom>
              <a:avLst/>
              <a:gdLst/>
              <a:ahLst/>
              <a:cxnLst/>
              <a:rect r="r" b="b" t="t" l="l"/>
              <a:pathLst>
                <a:path h="490747" w="2322691">
                  <a:moveTo>
                    <a:pt x="12290" y="0"/>
                  </a:moveTo>
                  <a:lnTo>
                    <a:pt x="2310401" y="0"/>
                  </a:lnTo>
                  <a:cubicBezTo>
                    <a:pt x="2313661" y="0"/>
                    <a:pt x="2316787" y="1295"/>
                    <a:pt x="2319091" y="3600"/>
                  </a:cubicBezTo>
                  <a:cubicBezTo>
                    <a:pt x="2321396" y="5905"/>
                    <a:pt x="2322691" y="9031"/>
                    <a:pt x="2322691" y="12290"/>
                  </a:cubicBezTo>
                  <a:lnTo>
                    <a:pt x="2322691" y="478457"/>
                  </a:lnTo>
                  <a:cubicBezTo>
                    <a:pt x="2322691" y="481716"/>
                    <a:pt x="2321396" y="484842"/>
                    <a:pt x="2319091" y="487147"/>
                  </a:cubicBezTo>
                  <a:cubicBezTo>
                    <a:pt x="2316787" y="489452"/>
                    <a:pt x="2313661" y="490747"/>
                    <a:pt x="2310401" y="490747"/>
                  </a:cubicBezTo>
                  <a:lnTo>
                    <a:pt x="12290" y="490747"/>
                  </a:lnTo>
                  <a:cubicBezTo>
                    <a:pt x="9031" y="490747"/>
                    <a:pt x="5905" y="489452"/>
                    <a:pt x="3600" y="487147"/>
                  </a:cubicBezTo>
                  <a:cubicBezTo>
                    <a:pt x="1295" y="484842"/>
                    <a:pt x="0" y="481716"/>
                    <a:pt x="0" y="478457"/>
                  </a:cubicBezTo>
                  <a:lnTo>
                    <a:pt x="0" y="12290"/>
                  </a:lnTo>
                  <a:cubicBezTo>
                    <a:pt x="0" y="9031"/>
                    <a:pt x="1295" y="5905"/>
                    <a:pt x="3600" y="3600"/>
                  </a:cubicBezTo>
                  <a:cubicBezTo>
                    <a:pt x="5905" y="1295"/>
                    <a:pt x="9031" y="0"/>
                    <a:pt x="12290" y="0"/>
                  </a:cubicBezTo>
                  <a:close/>
                </a:path>
              </a:pathLst>
            </a:custGeom>
            <a:solidFill>
              <a:srgbClr val="FAFAFA">
                <a:alpha val="87843"/>
              </a:srgbClr>
            </a:solidFill>
            <a:ln cap="sq">
              <a:noFill/>
              <a:prstDash val="solid"/>
              <a:miter/>
            </a:ln>
          </p:spPr>
        </p:sp>
        <p:sp>
          <p:nvSpPr>
            <p:cNvPr name="TextBox 38" id="38"/>
            <p:cNvSpPr txBox="true"/>
            <p:nvPr/>
          </p:nvSpPr>
          <p:spPr>
            <a:xfrm>
              <a:off x="0" y="-38100"/>
              <a:ext cx="2322691" cy="528847"/>
            </a:xfrm>
            <a:prstGeom prst="rect">
              <a:avLst/>
            </a:prstGeom>
          </p:spPr>
          <p:txBody>
            <a:bodyPr anchor="ctr" rtlCol="false" tIns="50800" lIns="50800" bIns="50800" rIns="50800"/>
            <a:lstStyle/>
            <a:p>
              <a:pPr algn="ctr">
                <a:lnSpc>
                  <a:spcPts val="2659"/>
                </a:lnSpc>
              </a:pPr>
            </a:p>
          </p:txBody>
        </p:sp>
      </p:grpSp>
      <p:sp>
        <p:nvSpPr>
          <p:cNvPr name="TextBox 39" id="39"/>
          <p:cNvSpPr txBox="true"/>
          <p:nvPr/>
        </p:nvSpPr>
        <p:spPr>
          <a:xfrm rot="0">
            <a:off x="130383" y="5528438"/>
            <a:ext cx="8818968" cy="1664970"/>
          </a:xfrm>
          <a:prstGeom prst="rect">
            <a:avLst/>
          </a:prstGeom>
        </p:spPr>
        <p:txBody>
          <a:bodyPr anchor="t" rtlCol="false" tIns="0" lIns="0" bIns="0" rIns="0">
            <a:spAutoFit/>
          </a:bodyPr>
          <a:lstStyle/>
          <a:p>
            <a:pPr algn="just" marL="431801" indent="-215900" lvl="1">
              <a:lnSpc>
                <a:spcPts val="2640"/>
              </a:lnSpc>
              <a:buFont typeface="Arial"/>
              <a:buChar char="•"/>
            </a:pPr>
            <a:r>
              <a:rPr lang="en-US" sz="2000">
                <a:solidFill>
                  <a:srgbClr val="000000"/>
                </a:solidFill>
                <a:latin typeface="Open Sans 1"/>
                <a:ea typeface="Open Sans 1"/>
                <a:cs typeface="Open Sans 1"/>
                <a:sym typeface="Open Sans 1"/>
              </a:rPr>
              <a:t>Memb</a:t>
            </a:r>
            <a:r>
              <a:rPr lang="en-US" sz="2000">
                <a:solidFill>
                  <a:srgbClr val="000000"/>
                </a:solidFill>
                <a:latin typeface="Open Sans 1"/>
                <a:ea typeface="Open Sans 1"/>
                <a:cs typeface="Open Sans 1"/>
                <a:sym typeface="Open Sans 1"/>
              </a:rPr>
              <a:t>eli produk mesra alam, boleh kitar semula &amp; tidak beracun.</a:t>
            </a:r>
          </a:p>
          <a:p>
            <a:pPr algn="just" marL="431801" indent="-215900" lvl="1">
              <a:lnSpc>
                <a:spcPts val="2640"/>
              </a:lnSpc>
              <a:buFont typeface="Arial"/>
              <a:buChar char="•"/>
            </a:pPr>
            <a:r>
              <a:rPr lang="en-US" sz="2000">
                <a:solidFill>
                  <a:srgbClr val="000000"/>
                </a:solidFill>
                <a:latin typeface="Open Sans 1"/>
                <a:ea typeface="Open Sans 1"/>
                <a:cs typeface="Open Sans 1"/>
                <a:sym typeface="Open Sans 1"/>
              </a:rPr>
              <a:t>Menggunakan peralatan jimat tenaga.</a:t>
            </a:r>
          </a:p>
          <a:p>
            <a:pPr algn="just" marL="431801" indent="-215900" lvl="1">
              <a:lnSpc>
                <a:spcPts val="2640"/>
              </a:lnSpc>
              <a:buFont typeface="Arial"/>
              <a:buChar char="•"/>
            </a:pPr>
            <a:r>
              <a:rPr lang="en-US" sz="2000">
                <a:solidFill>
                  <a:srgbClr val="000000"/>
                </a:solidFill>
                <a:latin typeface="Open Sans 1"/>
                <a:ea typeface="Open Sans 1"/>
                <a:cs typeface="Open Sans 1"/>
                <a:sym typeface="Open Sans 1"/>
              </a:rPr>
              <a:t>Mengutamakan sumber tempatan untuk kurangkan pelepasan karbon.</a:t>
            </a:r>
          </a:p>
          <a:p>
            <a:pPr algn="just" marL="431801" indent="-215900" lvl="1">
              <a:lnSpc>
                <a:spcPts val="2640"/>
              </a:lnSpc>
              <a:buFont typeface="Arial"/>
              <a:buChar char="•"/>
            </a:pPr>
            <a:r>
              <a:rPr lang="en-US" sz="2000">
                <a:solidFill>
                  <a:srgbClr val="000000"/>
                </a:solidFill>
                <a:latin typeface="Open Sans 1"/>
                <a:ea typeface="Open Sans 1"/>
                <a:cs typeface="Open Sans 1"/>
                <a:sym typeface="Open Sans 1"/>
              </a:rPr>
              <a:t>Memilih pembekal yang ada pensijilan hijau.</a:t>
            </a:r>
          </a:p>
        </p:txBody>
      </p:sp>
      <p:sp>
        <p:nvSpPr>
          <p:cNvPr name="TextBox 40" id="40"/>
          <p:cNvSpPr txBox="true"/>
          <p:nvPr/>
        </p:nvSpPr>
        <p:spPr>
          <a:xfrm rot="0">
            <a:off x="9498868" y="4431653"/>
            <a:ext cx="8345756" cy="2111375"/>
          </a:xfrm>
          <a:prstGeom prst="rect">
            <a:avLst/>
          </a:prstGeom>
        </p:spPr>
        <p:txBody>
          <a:bodyPr anchor="t" rtlCol="false" tIns="0" lIns="0" bIns="0" rIns="0">
            <a:spAutoFit/>
          </a:bodyPr>
          <a:lstStyle/>
          <a:p>
            <a:pPr algn="just" marL="431801" indent="-215900" lvl="1">
              <a:lnSpc>
                <a:spcPts val="2800"/>
              </a:lnSpc>
              <a:buFont typeface="Arial"/>
              <a:buChar char="•"/>
            </a:pPr>
            <a:r>
              <a:rPr lang="en-US" sz="2000">
                <a:solidFill>
                  <a:srgbClr val="000000"/>
                </a:solidFill>
                <a:latin typeface="Open Sans 1"/>
                <a:ea typeface="Open Sans 1"/>
                <a:cs typeface="Open Sans 1"/>
                <a:sym typeface="Open Sans 1"/>
              </a:rPr>
              <a:t>Menggunakan</a:t>
            </a:r>
            <a:r>
              <a:rPr lang="en-US" sz="2000">
                <a:solidFill>
                  <a:srgbClr val="000000"/>
                </a:solidFill>
                <a:latin typeface="Open Sans 1"/>
                <a:ea typeface="Open Sans 1"/>
                <a:cs typeface="Open Sans 1"/>
                <a:sym typeface="Open Sans 1"/>
              </a:rPr>
              <a:t> lampu LED, sensor pintar &amp; peralatan cekap tenaga.</a:t>
            </a:r>
          </a:p>
          <a:p>
            <a:pPr algn="just" marL="431801" indent="-215900" lvl="1">
              <a:lnSpc>
                <a:spcPts val="2800"/>
              </a:lnSpc>
              <a:buFont typeface="Arial"/>
              <a:buChar char="•"/>
            </a:pPr>
            <a:r>
              <a:rPr lang="en-US" sz="2000">
                <a:solidFill>
                  <a:srgbClr val="000000"/>
                </a:solidFill>
                <a:latin typeface="Open Sans 1"/>
                <a:ea typeface="Open Sans 1"/>
                <a:cs typeface="Open Sans 1"/>
                <a:sym typeface="Open Sans 1"/>
              </a:rPr>
              <a:t>Menggalakkan tutup peralatan</a:t>
            </a:r>
            <a:r>
              <a:rPr lang="en-US" sz="2000">
                <a:solidFill>
                  <a:srgbClr val="000000"/>
                </a:solidFill>
                <a:latin typeface="Open Sans 1"/>
                <a:ea typeface="Open Sans 1"/>
                <a:cs typeface="Open Sans 1"/>
                <a:sym typeface="Open Sans 1"/>
              </a:rPr>
              <a:t> tidak digunakan &amp; guna pengudaraan semula jadi.</a:t>
            </a:r>
          </a:p>
          <a:p>
            <a:pPr algn="just" marL="431801" indent="-215900" lvl="1">
              <a:lnSpc>
                <a:spcPts val="2800"/>
              </a:lnSpc>
              <a:buFont typeface="Arial"/>
              <a:buChar char="•"/>
            </a:pPr>
            <a:r>
              <a:rPr lang="en-US" sz="2000">
                <a:solidFill>
                  <a:srgbClr val="000000"/>
                </a:solidFill>
                <a:latin typeface="Open Sans 1"/>
                <a:ea typeface="Open Sans 1"/>
                <a:cs typeface="Open Sans 1"/>
                <a:sym typeface="Open Sans 1"/>
              </a:rPr>
              <a:t>Mel</a:t>
            </a:r>
            <a:r>
              <a:rPr lang="en-US" sz="2000">
                <a:solidFill>
                  <a:srgbClr val="000000"/>
                </a:solidFill>
                <a:latin typeface="Open Sans 1"/>
                <a:ea typeface="Open Sans 1"/>
                <a:cs typeface="Open Sans 1"/>
                <a:sym typeface="Open Sans 1"/>
              </a:rPr>
              <a:t>akukan audit tenaga berkala.</a:t>
            </a:r>
          </a:p>
          <a:p>
            <a:pPr algn="just" marL="431801" indent="-215900" lvl="1">
              <a:lnSpc>
                <a:spcPts val="2800"/>
              </a:lnSpc>
              <a:buFont typeface="Arial"/>
              <a:buChar char="•"/>
            </a:pPr>
            <a:r>
              <a:rPr lang="en-US" sz="2000">
                <a:solidFill>
                  <a:srgbClr val="000000"/>
                </a:solidFill>
                <a:latin typeface="Open Sans 1"/>
                <a:ea typeface="Open Sans 1"/>
                <a:cs typeface="Open Sans 1"/>
                <a:sym typeface="Open Sans 1"/>
              </a:rPr>
              <a:t>Mem</a:t>
            </a:r>
            <a:r>
              <a:rPr lang="en-US" sz="2000">
                <a:solidFill>
                  <a:srgbClr val="000000"/>
                </a:solidFill>
                <a:latin typeface="Open Sans 1"/>
                <a:ea typeface="Open Sans 1"/>
                <a:cs typeface="Open Sans 1"/>
                <a:sym typeface="Open Sans 1"/>
              </a:rPr>
              <a:t>asang panel solar jika mampu.</a:t>
            </a:r>
          </a:p>
          <a:p>
            <a:pPr algn="just" marL="431801" indent="-215900" lvl="1">
              <a:lnSpc>
                <a:spcPts val="2800"/>
              </a:lnSpc>
              <a:buFont typeface="Arial"/>
              <a:buChar char="•"/>
            </a:pPr>
            <a:r>
              <a:rPr lang="en-US" sz="2000">
                <a:solidFill>
                  <a:srgbClr val="000000"/>
                </a:solidFill>
                <a:latin typeface="Open Sans 1"/>
                <a:ea typeface="Open Sans 1"/>
                <a:cs typeface="Open Sans 1"/>
                <a:sym typeface="Open Sans 1"/>
              </a:rPr>
              <a:t>Mem</a:t>
            </a:r>
            <a:r>
              <a:rPr lang="en-US" sz="2000">
                <a:solidFill>
                  <a:srgbClr val="000000"/>
                </a:solidFill>
                <a:latin typeface="Open Sans 1"/>
                <a:ea typeface="Open Sans 1"/>
                <a:cs typeface="Open Sans 1"/>
                <a:sym typeface="Open Sans 1"/>
              </a:rPr>
              <a:t>antau penggunaan tenaga secara langsung.</a:t>
            </a:r>
          </a:p>
        </p:txBody>
      </p:sp>
      <p:grpSp>
        <p:nvGrpSpPr>
          <p:cNvPr name="Group 41" id="41"/>
          <p:cNvGrpSpPr/>
          <p:nvPr/>
        </p:nvGrpSpPr>
        <p:grpSpPr>
          <a:xfrm rot="0">
            <a:off x="11418888" y="3609839"/>
            <a:ext cx="6015207" cy="707779"/>
            <a:chOff x="0" y="0"/>
            <a:chExt cx="857570" cy="100906"/>
          </a:xfrm>
        </p:grpSpPr>
        <p:sp>
          <p:nvSpPr>
            <p:cNvPr name="Freeform 42" id="42"/>
            <p:cNvSpPr/>
            <p:nvPr/>
          </p:nvSpPr>
          <p:spPr>
            <a:xfrm flipH="false" flipV="false" rot="0">
              <a:off x="0" y="0"/>
              <a:ext cx="857570" cy="100906"/>
            </a:xfrm>
            <a:custGeom>
              <a:avLst/>
              <a:gdLst/>
              <a:ahLst/>
              <a:cxnLst/>
              <a:rect r="r" b="b" t="t" l="l"/>
              <a:pathLst>
                <a:path h="100906" w="857570">
                  <a:moveTo>
                    <a:pt x="18019" y="0"/>
                  </a:moveTo>
                  <a:lnTo>
                    <a:pt x="839551" y="0"/>
                  </a:lnTo>
                  <a:cubicBezTo>
                    <a:pt x="849502" y="0"/>
                    <a:pt x="857570" y="8067"/>
                    <a:pt x="857570" y="18019"/>
                  </a:cubicBezTo>
                  <a:lnTo>
                    <a:pt x="857570" y="82887"/>
                  </a:lnTo>
                  <a:cubicBezTo>
                    <a:pt x="857570" y="87666"/>
                    <a:pt x="855671" y="92249"/>
                    <a:pt x="852292" y="95628"/>
                  </a:cubicBezTo>
                  <a:cubicBezTo>
                    <a:pt x="848913" y="99007"/>
                    <a:pt x="844330" y="100906"/>
                    <a:pt x="839551" y="100906"/>
                  </a:cubicBezTo>
                  <a:lnTo>
                    <a:pt x="18019" y="100906"/>
                  </a:lnTo>
                  <a:cubicBezTo>
                    <a:pt x="8067" y="100906"/>
                    <a:pt x="0" y="92839"/>
                    <a:pt x="0" y="82887"/>
                  </a:cubicBezTo>
                  <a:lnTo>
                    <a:pt x="0" y="18019"/>
                  </a:lnTo>
                  <a:cubicBezTo>
                    <a:pt x="0" y="8067"/>
                    <a:pt x="8067" y="0"/>
                    <a:pt x="18019" y="0"/>
                  </a:cubicBezTo>
                  <a:close/>
                </a:path>
              </a:pathLst>
            </a:custGeom>
            <a:solidFill>
              <a:srgbClr val="62B34E"/>
            </a:solidFill>
            <a:ln cap="sq">
              <a:noFill/>
              <a:prstDash val="solid"/>
              <a:miter/>
            </a:ln>
          </p:spPr>
        </p:sp>
        <p:sp>
          <p:nvSpPr>
            <p:cNvPr name="TextBox 43" id="43"/>
            <p:cNvSpPr txBox="true"/>
            <p:nvPr/>
          </p:nvSpPr>
          <p:spPr>
            <a:xfrm>
              <a:off x="0" y="-38100"/>
              <a:ext cx="857570" cy="139006"/>
            </a:xfrm>
            <a:prstGeom prst="rect">
              <a:avLst/>
            </a:prstGeom>
          </p:spPr>
          <p:txBody>
            <a:bodyPr anchor="ctr" rtlCol="false" tIns="181194" lIns="181194" bIns="181194" rIns="181194"/>
            <a:lstStyle/>
            <a:p>
              <a:pPr algn="ctr">
                <a:lnSpc>
                  <a:spcPts val="2940"/>
                </a:lnSpc>
              </a:pPr>
              <a:r>
                <a:rPr lang="en-US" b="true" sz="2100">
                  <a:solidFill>
                    <a:srgbClr val="FFFFFF"/>
                  </a:solidFill>
                  <a:latin typeface="Open Sans 2 Bold"/>
                  <a:ea typeface="Open Sans 2 Bold"/>
                  <a:cs typeface="Open Sans 2 Bold"/>
                  <a:sym typeface="Open Sans 2 Bold"/>
                </a:rPr>
                <a:t>PENGURANGAN TENAGA</a:t>
              </a:r>
            </a:p>
          </p:txBody>
        </p:sp>
      </p:grpSp>
      <p:sp>
        <p:nvSpPr>
          <p:cNvPr name="TextBox 44" id="44"/>
          <p:cNvSpPr txBox="true"/>
          <p:nvPr/>
        </p:nvSpPr>
        <p:spPr>
          <a:xfrm rot="0">
            <a:off x="9498868" y="7546990"/>
            <a:ext cx="8629497" cy="1406525"/>
          </a:xfrm>
          <a:prstGeom prst="rect">
            <a:avLst/>
          </a:prstGeom>
        </p:spPr>
        <p:txBody>
          <a:bodyPr anchor="t" rtlCol="false" tIns="0" lIns="0" bIns="0" rIns="0">
            <a:spAutoFit/>
          </a:bodyPr>
          <a:lstStyle/>
          <a:p>
            <a:pPr algn="just" marL="431801" indent="-215900" lvl="1">
              <a:lnSpc>
                <a:spcPts val="2800"/>
              </a:lnSpc>
              <a:buFont typeface="Arial"/>
              <a:buChar char="•"/>
            </a:pPr>
            <a:r>
              <a:rPr lang="en-US" sz="2000">
                <a:solidFill>
                  <a:srgbClr val="000000"/>
                </a:solidFill>
                <a:latin typeface="Open Sans 1"/>
                <a:ea typeface="Open Sans 1"/>
                <a:cs typeface="Open Sans 1"/>
                <a:sym typeface="Open Sans 1"/>
              </a:rPr>
              <a:t>Meny</a:t>
            </a:r>
            <a:r>
              <a:rPr lang="en-US" sz="2000">
                <a:solidFill>
                  <a:srgbClr val="000000"/>
                </a:solidFill>
                <a:latin typeface="Open Sans 1"/>
                <a:ea typeface="Open Sans 1"/>
                <a:cs typeface="Open Sans 1"/>
                <a:sym typeface="Open Sans 1"/>
              </a:rPr>
              <a:t>okong petani tempatan &amp; beli makanan organik.</a:t>
            </a:r>
          </a:p>
          <a:p>
            <a:pPr algn="just" marL="431801" indent="-215900" lvl="1">
              <a:lnSpc>
                <a:spcPts val="2800"/>
              </a:lnSpc>
              <a:buFont typeface="Arial"/>
              <a:buChar char="•"/>
            </a:pPr>
            <a:r>
              <a:rPr lang="en-US" sz="2000">
                <a:solidFill>
                  <a:srgbClr val="000000"/>
                </a:solidFill>
                <a:latin typeface="Open Sans 1"/>
                <a:ea typeface="Open Sans 1"/>
                <a:cs typeface="Open Sans 1"/>
                <a:sym typeface="Open Sans 1"/>
              </a:rPr>
              <a:t>Mengurangk</a:t>
            </a:r>
            <a:r>
              <a:rPr lang="en-US" sz="2000">
                <a:solidFill>
                  <a:srgbClr val="000000"/>
                </a:solidFill>
                <a:latin typeface="Open Sans 1"/>
                <a:ea typeface="Open Sans 1"/>
                <a:cs typeface="Open Sans 1"/>
                <a:sym typeface="Open Sans 1"/>
              </a:rPr>
              <a:t>an pembaziran makanan &amp; plastik sekali guna.</a:t>
            </a:r>
          </a:p>
          <a:p>
            <a:pPr algn="just" marL="431801" indent="-215900" lvl="1">
              <a:lnSpc>
                <a:spcPts val="2800"/>
              </a:lnSpc>
              <a:buFont typeface="Arial"/>
              <a:buChar char="•"/>
            </a:pPr>
            <a:r>
              <a:rPr lang="en-US" sz="2000">
                <a:solidFill>
                  <a:srgbClr val="000000"/>
                </a:solidFill>
                <a:latin typeface="Open Sans 1"/>
                <a:ea typeface="Open Sans 1"/>
                <a:cs typeface="Open Sans 1"/>
                <a:sym typeface="Open Sans 1"/>
              </a:rPr>
              <a:t>Mewujudkan k</a:t>
            </a:r>
            <a:r>
              <a:rPr lang="en-US" sz="2000">
                <a:solidFill>
                  <a:srgbClr val="000000"/>
                </a:solidFill>
                <a:latin typeface="Open Sans 1"/>
                <a:ea typeface="Open Sans 1"/>
                <a:cs typeface="Open Sans 1"/>
                <a:sym typeface="Open Sans 1"/>
              </a:rPr>
              <a:t>ebun sekolah untuk makanan segar &amp; pembelajaran.</a:t>
            </a:r>
          </a:p>
          <a:p>
            <a:pPr algn="just" marL="431801" indent="-215900" lvl="1">
              <a:lnSpc>
                <a:spcPts val="2800"/>
              </a:lnSpc>
              <a:buFont typeface="Arial"/>
              <a:buChar char="•"/>
            </a:pPr>
            <a:r>
              <a:rPr lang="en-US" sz="2000">
                <a:solidFill>
                  <a:srgbClr val="000000"/>
                </a:solidFill>
                <a:latin typeface="Open Sans 1"/>
                <a:ea typeface="Open Sans 1"/>
                <a:cs typeface="Open Sans 1"/>
                <a:sym typeface="Open Sans 1"/>
              </a:rPr>
              <a:t>Kompos</a:t>
            </a:r>
            <a:r>
              <a:rPr lang="en-US" sz="2000">
                <a:solidFill>
                  <a:srgbClr val="000000"/>
                </a:solidFill>
                <a:latin typeface="Open Sans 1"/>
                <a:ea typeface="Open Sans 1"/>
                <a:cs typeface="Open Sans 1"/>
                <a:sym typeface="Open Sans 1"/>
              </a:rPr>
              <a:t> sisa makanan &amp; dermakan makanan lebih.</a:t>
            </a:r>
          </a:p>
        </p:txBody>
      </p:sp>
      <p:sp>
        <p:nvSpPr>
          <p:cNvPr name="TextBox 45" id="45"/>
          <p:cNvSpPr txBox="true"/>
          <p:nvPr/>
        </p:nvSpPr>
        <p:spPr>
          <a:xfrm rot="0">
            <a:off x="441732" y="1201019"/>
            <a:ext cx="8702268"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AMALAN MESRA ALAM</a:t>
            </a:r>
          </a:p>
        </p:txBody>
      </p:sp>
      <p:grpSp>
        <p:nvGrpSpPr>
          <p:cNvPr name="Group 46" id="46"/>
          <p:cNvGrpSpPr/>
          <p:nvPr/>
        </p:nvGrpSpPr>
        <p:grpSpPr>
          <a:xfrm rot="0">
            <a:off x="16751482" y="3308629"/>
            <a:ext cx="1170649" cy="1170649"/>
            <a:chOff x="0" y="0"/>
            <a:chExt cx="812800" cy="812800"/>
          </a:xfrm>
        </p:grpSpPr>
        <p:sp>
          <p:nvSpPr>
            <p:cNvPr name="Freeform 47" id="4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8"/>
              <a:stretch>
                <a:fillRect l="0" t="-16747" r="0" b="-16747"/>
              </a:stretch>
            </a:blipFill>
            <a:ln w="28575" cap="sq">
              <a:solidFill>
                <a:srgbClr val="A6A6A6"/>
              </a:solidFill>
              <a:prstDash val="solid"/>
              <a:miter/>
            </a:ln>
          </p:spPr>
        </p:sp>
      </p:grpSp>
      <p:grpSp>
        <p:nvGrpSpPr>
          <p:cNvPr name="Group 48" id="48"/>
          <p:cNvGrpSpPr/>
          <p:nvPr/>
        </p:nvGrpSpPr>
        <p:grpSpPr>
          <a:xfrm rot="0">
            <a:off x="11418888" y="6634826"/>
            <a:ext cx="6444745" cy="1170649"/>
            <a:chOff x="0" y="0"/>
            <a:chExt cx="8592994" cy="1560865"/>
          </a:xfrm>
        </p:grpSpPr>
        <p:grpSp>
          <p:nvGrpSpPr>
            <p:cNvPr name="Group 49" id="49"/>
            <p:cNvGrpSpPr/>
            <p:nvPr/>
          </p:nvGrpSpPr>
          <p:grpSpPr>
            <a:xfrm rot="0">
              <a:off x="0" y="241211"/>
              <a:ext cx="8020277" cy="943705"/>
              <a:chOff x="0" y="0"/>
              <a:chExt cx="857570" cy="100906"/>
            </a:xfrm>
          </p:grpSpPr>
          <p:sp>
            <p:nvSpPr>
              <p:cNvPr name="Freeform 50" id="50"/>
              <p:cNvSpPr/>
              <p:nvPr/>
            </p:nvSpPr>
            <p:spPr>
              <a:xfrm flipH="false" flipV="false" rot="0">
                <a:off x="0" y="0"/>
                <a:ext cx="857570" cy="100906"/>
              </a:xfrm>
              <a:custGeom>
                <a:avLst/>
                <a:gdLst/>
                <a:ahLst/>
                <a:cxnLst/>
                <a:rect r="r" b="b" t="t" l="l"/>
                <a:pathLst>
                  <a:path h="100906" w="857570">
                    <a:moveTo>
                      <a:pt x="18019" y="0"/>
                    </a:moveTo>
                    <a:lnTo>
                      <a:pt x="839551" y="0"/>
                    </a:lnTo>
                    <a:cubicBezTo>
                      <a:pt x="849502" y="0"/>
                      <a:pt x="857570" y="8067"/>
                      <a:pt x="857570" y="18019"/>
                    </a:cubicBezTo>
                    <a:lnTo>
                      <a:pt x="857570" y="82887"/>
                    </a:lnTo>
                    <a:cubicBezTo>
                      <a:pt x="857570" y="87666"/>
                      <a:pt x="855671" y="92249"/>
                      <a:pt x="852292" y="95628"/>
                    </a:cubicBezTo>
                    <a:cubicBezTo>
                      <a:pt x="848913" y="99007"/>
                      <a:pt x="844330" y="100906"/>
                      <a:pt x="839551" y="100906"/>
                    </a:cubicBezTo>
                    <a:lnTo>
                      <a:pt x="18019" y="100906"/>
                    </a:lnTo>
                    <a:cubicBezTo>
                      <a:pt x="8067" y="100906"/>
                      <a:pt x="0" y="92839"/>
                      <a:pt x="0" y="82887"/>
                    </a:cubicBezTo>
                    <a:lnTo>
                      <a:pt x="0" y="18019"/>
                    </a:lnTo>
                    <a:cubicBezTo>
                      <a:pt x="0" y="8067"/>
                      <a:pt x="8067" y="0"/>
                      <a:pt x="18019" y="0"/>
                    </a:cubicBezTo>
                    <a:close/>
                  </a:path>
                </a:pathLst>
              </a:custGeom>
              <a:solidFill>
                <a:srgbClr val="62B34E"/>
              </a:solidFill>
              <a:ln cap="sq">
                <a:noFill/>
                <a:prstDash val="solid"/>
                <a:miter/>
              </a:ln>
            </p:spPr>
          </p:sp>
          <p:sp>
            <p:nvSpPr>
              <p:cNvPr name="TextBox 51" id="51"/>
              <p:cNvSpPr txBox="true"/>
              <p:nvPr/>
            </p:nvSpPr>
            <p:spPr>
              <a:xfrm>
                <a:off x="0" y="-38100"/>
                <a:ext cx="857570" cy="139006"/>
              </a:xfrm>
              <a:prstGeom prst="rect">
                <a:avLst/>
              </a:prstGeom>
            </p:spPr>
            <p:txBody>
              <a:bodyPr anchor="ctr" rtlCol="false" tIns="181194" lIns="181194" bIns="181194" rIns="181194"/>
              <a:lstStyle/>
              <a:p>
                <a:pPr algn="ctr">
                  <a:lnSpc>
                    <a:spcPts val="2940"/>
                  </a:lnSpc>
                </a:pPr>
                <a:r>
                  <a:rPr lang="en-US" b="true" sz="2100">
                    <a:solidFill>
                      <a:srgbClr val="FFFFFF"/>
                    </a:solidFill>
                    <a:latin typeface="Open Sans 2 Bold"/>
                    <a:ea typeface="Open Sans 2 Bold"/>
                    <a:cs typeface="Open Sans 2 Bold"/>
                    <a:sym typeface="Open Sans 2 Bold"/>
                  </a:rPr>
                  <a:t>SISTEM PEMAKANAN LESTARI</a:t>
                </a:r>
              </a:p>
            </p:txBody>
          </p:sp>
        </p:grpSp>
        <p:grpSp>
          <p:nvGrpSpPr>
            <p:cNvPr name="Group 52" id="52"/>
            <p:cNvGrpSpPr/>
            <p:nvPr/>
          </p:nvGrpSpPr>
          <p:grpSpPr>
            <a:xfrm rot="0">
              <a:off x="6981438" y="0"/>
              <a:ext cx="1611556" cy="1560865"/>
              <a:chOff x="0" y="0"/>
              <a:chExt cx="839196" cy="812800"/>
            </a:xfrm>
          </p:grpSpPr>
          <p:sp>
            <p:nvSpPr>
              <p:cNvPr name="Freeform 53" id="53"/>
              <p:cNvSpPr/>
              <p:nvPr/>
            </p:nvSpPr>
            <p:spPr>
              <a:xfrm flipH="false" flipV="false" rot="0">
                <a:off x="0" y="0"/>
                <a:ext cx="839196" cy="812800"/>
              </a:xfrm>
              <a:custGeom>
                <a:avLst/>
                <a:gdLst/>
                <a:ahLst/>
                <a:cxnLst/>
                <a:rect r="r" b="b" t="t" l="l"/>
                <a:pathLst>
                  <a:path h="812800" w="839196">
                    <a:moveTo>
                      <a:pt x="419598" y="0"/>
                    </a:moveTo>
                    <a:cubicBezTo>
                      <a:pt x="187861" y="0"/>
                      <a:pt x="0" y="181951"/>
                      <a:pt x="0" y="406400"/>
                    </a:cubicBezTo>
                    <a:cubicBezTo>
                      <a:pt x="0" y="630849"/>
                      <a:pt x="187861" y="812800"/>
                      <a:pt x="419598" y="812800"/>
                    </a:cubicBezTo>
                    <a:cubicBezTo>
                      <a:pt x="651336" y="812800"/>
                      <a:pt x="839196" y="630849"/>
                      <a:pt x="839196" y="406400"/>
                    </a:cubicBezTo>
                    <a:cubicBezTo>
                      <a:pt x="839196" y="181951"/>
                      <a:pt x="651336" y="0"/>
                      <a:pt x="419598" y="0"/>
                    </a:cubicBezTo>
                    <a:close/>
                  </a:path>
                </a:pathLst>
              </a:custGeom>
              <a:blipFill>
                <a:blip r:embed="rId9"/>
                <a:stretch>
                  <a:fillRect l="-14648" t="0" r="-14648" b="0"/>
                </a:stretch>
              </a:blipFill>
              <a:ln w="28575" cap="sq">
                <a:solidFill>
                  <a:srgbClr val="A6A6A6"/>
                </a:solidFill>
                <a:prstDash val="solid"/>
                <a:miter/>
              </a:ln>
            </p:spPr>
          </p:sp>
        </p:grpSp>
      </p:grpSp>
      <p:grpSp>
        <p:nvGrpSpPr>
          <p:cNvPr name="Group 54" id="54"/>
          <p:cNvGrpSpPr/>
          <p:nvPr/>
        </p:nvGrpSpPr>
        <p:grpSpPr>
          <a:xfrm rot="0">
            <a:off x="1365859" y="7239201"/>
            <a:ext cx="4419927" cy="710828"/>
            <a:chOff x="0" y="0"/>
            <a:chExt cx="630135" cy="101341"/>
          </a:xfrm>
        </p:grpSpPr>
        <p:sp>
          <p:nvSpPr>
            <p:cNvPr name="Freeform 55" id="55"/>
            <p:cNvSpPr/>
            <p:nvPr/>
          </p:nvSpPr>
          <p:spPr>
            <a:xfrm flipH="false" flipV="false" rot="0">
              <a:off x="0" y="0"/>
              <a:ext cx="630135" cy="101341"/>
            </a:xfrm>
            <a:custGeom>
              <a:avLst/>
              <a:gdLst/>
              <a:ahLst/>
              <a:cxnLst/>
              <a:rect r="r" b="b" t="t" l="l"/>
              <a:pathLst>
                <a:path h="101341" w="630135">
                  <a:moveTo>
                    <a:pt x="24522" y="0"/>
                  </a:moveTo>
                  <a:lnTo>
                    <a:pt x="605613" y="0"/>
                  </a:lnTo>
                  <a:cubicBezTo>
                    <a:pt x="619156" y="0"/>
                    <a:pt x="630135" y="10979"/>
                    <a:pt x="630135" y="24522"/>
                  </a:cubicBezTo>
                  <a:lnTo>
                    <a:pt x="630135" y="76818"/>
                  </a:lnTo>
                  <a:cubicBezTo>
                    <a:pt x="630135" y="90362"/>
                    <a:pt x="619156" y="101341"/>
                    <a:pt x="605613" y="101341"/>
                  </a:cubicBezTo>
                  <a:lnTo>
                    <a:pt x="24522" y="101341"/>
                  </a:lnTo>
                  <a:cubicBezTo>
                    <a:pt x="10979" y="101341"/>
                    <a:pt x="0" y="90362"/>
                    <a:pt x="0" y="76818"/>
                  </a:cubicBezTo>
                  <a:lnTo>
                    <a:pt x="0" y="24522"/>
                  </a:lnTo>
                  <a:cubicBezTo>
                    <a:pt x="0" y="10979"/>
                    <a:pt x="10979" y="0"/>
                    <a:pt x="24522" y="0"/>
                  </a:cubicBezTo>
                  <a:close/>
                </a:path>
              </a:pathLst>
            </a:custGeom>
            <a:solidFill>
              <a:srgbClr val="62B34E"/>
            </a:solidFill>
            <a:ln cap="sq">
              <a:noFill/>
              <a:prstDash val="solid"/>
              <a:miter/>
            </a:ln>
          </p:spPr>
        </p:sp>
        <p:sp>
          <p:nvSpPr>
            <p:cNvPr name="TextBox 56" id="56"/>
            <p:cNvSpPr txBox="true"/>
            <p:nvPr/>
          </p:nvSpPr>
          <p:spPr>
            <a:xfrm>
              <a:off x="0" y="-38100"/>
              <a:ext cx="630135" cy="139441"/>
            </a:xfrm>
            <a:prstGeom prst="rect">
              <a:avLst/>
            </a:prstGeom>
          </p:spPr>
          <p:txBody>
            <a:bodyPr anchor="ctr" rtlCol="false" tIns="181194" lIns="181194" bIns="181194" rIns="181194"/>
            <a:lstStyle/>
            <a:p>
              <a:pPr algn="ctr">
                <a:lnSpc>
                  <a:spcPts val="2940"/>
                </a:lnSpc>
              </a:pPr>
              <a:r>
                <a:rPr lang="en-US" b="true" sz="2100">
                  <a:solidFill>
                    <a:srgbClr val="FFFFFF"/>
                  </a:solidFill>
                  <a:latin typeface="Open Sans 2 Bold"/>
                  <a:ea typeface="Open Sans 2 Bold"/>
                  <a:cs typeface="Open Sans 2 Bold"/>
                  <a:sym typeface="Open Sans 2 Bold"/>
                </a:rPr>
                <a:t>PENJIMATAN AIR</a:t>
              </a:r>
            </a:p>
          </p:txBody>
        </p:sp>
      </p:grpSp>
      <p:grpSp>
        <p:nvGrpSpPr>
          <p:cNvPr name="Group 57" id="57"/>
          <p:cNvGrpSpPr/>
          <p:nvPr/>
        </p:nvGrpSpPr>
        <p:grpSpPr>
          <a:xfrm rot="0">
            <a:off x="776315" y="7239201"/>
            <a:ext cx="1154352" cy="1176963"/>
            <a:chOff x="0" y="0"/>
            <a:chExt cx="797185" cy="812800"/>
          </a:xfrm>
        </p:grpSpPr>
        <p:sp>
          <p:nvSpPr>
            <p:cNvPr name="Freeform 58" id="58"/>
            <p:cNvSpPr/>
            <p:nvPr/>
          </p:nvSpPr>
          <p:spPr>
            <a:xfrm flipH="false" flipV="false" rot="0">
              <a:off x="0" y="0"/>
              <a:ext cx="797185" cy="812800"/>
            </a:xfrm>
            <a:custGeom>
              <a:avLst/>
              <a:gdLst/>
              <a:ahLst/>
              <a:cxnLst/>
              <a:rect r="r" b="b" t="t" l="l"/>
              <a:pathLst>
                <a:path h="812800" w="797185">
                  <a:moveTo>
                    <a:pt x="398593" y="0"/>
                  </a:moveTo>
                  <a:cubicBezTo>
                    <a:pt x="178456" y="0"/>
                    <a:pt x="0" y="181951"/>
                    <a:pt x="0" y="406400"/>
                  </a:cubicBezTo>
                  <a:cubicBezTo>
                    <a:pt x="0" y="630849"/>
                    <a:pt x="178456" y="812800"/>
                    <a:pt x="398593" y="812800"/>
                  </a:cubicBezTo>
                  <a:cubicBezTo>
                    <a:pt x="618729" y="812800"/>
                    <a:pt x="797185" y="630849"/>
                    <a:pt x="797185" y="406400"/>
                  </a:cubicBezTo>
                  <a:cubicBezTo>
                    <a:pt x="797185" y="181951"/>
                    <a:pt x="618729" y="0"/>
                    <a:pt x="398593" y="0"/>
                  </a:cubicBezTo>
                  <a:close/>
                </a:path>
              </a:pathLst>
            </a:custGeom>
            <a:blipFill>
              <a:blip r:embed="rId10"/>
              <a:stretch>
                <a:fillRect l="0" t="-37287" r="0" b="-37287"/>
              </a:stretch>
            </a:blipFill>
            <a:ln w="28575" cap="sq">
              <a:solidFill>
                <a:srgbClr val="EFF1F3"/>
              </a:solidFill>
              <a:prstDash val="solid"/>
              <a:miter/>
            </a:ln>
          </p:spPr>
        </p:sp>
      </p:grpSp>
      <p:grpSp>
        <p:nvGrpSpPr>
          <p:cNvPr name="Group 59" id="59"/>
          <p:cNvGrpSpPr/>
          <p:nvPr/>
        </p:nvGrpSpPr>
        <p:grpSpPr>
          <a:xfrm rot="0">
            <a:off x="703570" y="4744460"/>
            <a:ext cx="6015207" cy="707779"/>
            <a:chOff x="0" y="0"/>
            <a:chExt cx="857570" cy="100906"/>
          </a:xfrm>
        </p:grpSpPr>
        <p:sp>
          <p:nvSpPr>
            <p:cNvPr name="Freeform 60" id="60"/>
            <p:cNvSpPr/>
            <p:nvPr/>
          </p:nvSpPr>
          <p:spPr>
            <a:xfrm flipH="false" flipV="false" rot="0">
              <a:off x="0" y="0"/>
              <a:ext cx="857570" cy="100906"/>
            </a:xfrm>
            <a:custGeom>
              <a:avLst/>
              <a:gdLst/>
              <a:ahLst/>
              <a:cxnLst/>
              <a:rect r="r" b="b" t="t" l="l"/>
              <a:pathLst>
                <a:path h="100906" w="857570">
                  <a:moveTo>
                    <a:pt x="18019" y="0"/>
                  </a:moveTo>
                  <a:lnTo>
                    <a:pt x="839551" y="0"/>
                  </a:lnTo>
                  <a:cubicBezTo>
                    <a:pt x="849502" y="0"/>
                    <a:pt x="857570" y="8067"/>
                    <a:pt x="857570" y="18019"/>
                  </a:cubicBezTo>
                  <a:lnTo>
                    <a:pt x="857570" y="82887"/>
                  </a:lnTo>
                  <a:cubicBezTo>
                    <a:pt x="857570" y="92839"/>
                    <a:pt x="849502" y="100906"/>
                    <a:pt x="839551" y="100906"/>
                  </a:cubicBezTo>
                  <a:lnTo>
                    <a:pt x="18019" y="100906"/>
                  </a:lnTo>
                  <a:cubicBezTo>
                    <a:pt x="8067" y="100906"/>
                    <a:pt x="0" y="92839"/>
                    <a:pt x="0" y="82887"/>
                  </a:cubicBezTo>
                  <a:lnTo>
                    <a:pt x="0" y="18019"/>
                  </a:lnTo>
                  <a:cubicBezTo>
                    <a:pt x="0" y="8067"/>
                    <a:pt x="8067" y="0"/>
                    <a:pt x="18019" y="0"/>
                  </a:cubicBezTo>
                  <a:close/>
                </a:path>
              </a:pathLst>
            </a:custGeom>
            <a:solidFill>
              <a:srgbClr val="62B34E"/>
            </a:solidFill>
            <a:ln cap="sq">
              <a:noFill/>
              <a:prstDash val="solid"/>
              <a:miter/>
            </a:ln>
          </p:spPr>
        </p:sp>
        <p:sp>
          <p:nvSpPr>
            <p:cNvPr name="TextBox 61" id="61"/>
            <p:cNvSpPr txBox="true"/>
            <p:nvPr/>
          </p:nvSpPr>
          <p:spPr>
            <a:xfrm>
              <a:off x="0" y="-38100"/>
              <a:ext cx="857570" cy="139006"/>
            </a:xfrm>
            <a:prstGeom prst="rect">
              <a:avLst/>
            </a:prstGeom>
          </p:spPr>
          <p:txBody>
            <a:bodyPr anchor="ctr" rtlCol="false" tIns="181194" lIns="181194" bIns="181194" rIns="181194"/>
            <a:lstStyle/>
            <a:p>
              <a:pPr algn="ctr">
                <a:lnSpc>
                  <a:spcPts val="2940"/>
                </a:lnSpc>
              </a:pPr>
              <a:r>
                <a:rPr lang="en-US" b="true" sz="2100">
                  <a:solidFill>
                    <a:srgbClr val="FFFFFF"/>
                  </a:solidFill>
                  <a:latin typeface="Open Sans 2 Bold"/>
                  <a:ea typeface="Open Sans 2 Bold"/>
                  <a:cs typeface="Open Sans 2 Bold"/>
                  <a:sym typeface="Open Sans 2 Bold"/>
                </a:rPr>
                <a:t>PEROLEHAN LESTARI</a:t>
              </a:r>
            </a:p>
          </p:txBody>
        </p:sp>
      </p:grpSp>
      <p:grpSp>
        <p:nvGrpSpPr>
          <p:cNvPr name="Group 62" id="62"/>
          <p:cNvGrpSpPr/>
          <p:nvPr/>
        </p:nvGrpSpPr>
        <p:grpSpPr>
          <a:xfrm rot="0">
            <a:off x="130383" y="4479278"/>
            <a:ext cx="1176963" cy="1139942"/>
            <a:chOff x="0" y="0"/>
            <a:chExt cx="839196" cy="812800"/>
          </a:xfrm>
        </p:grpSpPr>
        <p:sp>
          <p:nvSpPr>
            <p:cNvPr name="Freeform 63" id="63"/>
            <p:cNvSpPr/>
            <p:nvPr/>
          </p:nvSpPr>
          <p:spPr>
            <a:xfrm flipH="false" flipV="false" rot="0">
              <a:off x="0" y="0"/>
              <a:ext cx="839196" cy="812800"/>
            </a:xfrm>
            <a:custGeom>
              <a:avLst/>
              <a:gdLst/>
              <a:ahLst/>
              <a:cxnLst/>
              <a:rect r="r" b="b" t="t" l="l"/>
              <a:pathLst>
                <a:path h="812800" w="839196">
                  <a:moveTo>
                    <a:pt x="419598" y="0"/>
                  </a:moveTo>
                  <a:cubicBezTo>
                    <a:pt x="187861" y="0"/>
                    <a:pt x="0" y="181951"/>
                    <a:pt x="0" y="406400"/>
                  </a:cubicBezTo>
                  <a:cubicBezTo>
                    <a:pt x="0" y="630849"/>
                    <a:pt x="187861" y="812800"/>
                    <a:pt x="419598" y="812800"/>
                  </a:cubicBezTo>
                  <a:cubicBezTo>
                    <a:pt x="651336" y="812800"/>
                    <a:pt x="839196" y="630849"/>
                    <a:pt x="839196" y="406400"/>
                  </a:cubicBezTo>
                  <a:cubicBezTo>
                    <a:pt x="839196" y="181951"/>
                    <a:pt x="651336" y="0"/>
                    <a:pt x="419598" y="0"/>
                  </a:cubicBezTo>
                  <a:close/>
                </a:path>
              </a:pathLst>
            </a:custGeom>
            <a:blipFill>
              <a:blip r:embed="rId11"/>
              <a:stretch>
                <a:fillRect l="-6462" t="0" r="-22031" b="0"/>
              </a:stretch>
            </a:blipFill>
            <a:ln w="28575" cap="sq">
              <a:solidFill>
                <a:srgbClr val="A6A6A6"/>
              </a:solidFill>
              <a:prstDash val="solid"/>
              <a:miter/>
            </a:ln>
          </p:spPr>
        </p:sp>
      </p:grpSp>
      <p:grpSp>
        <p:nvGrpSpPr>
          <p:cNvPr name="Group 64" id="64"/>
          <p:cNvGrpSpPr/>
          <p:nvPr/>
        </p:nvGrpSpPr>
        <p:grpSpPr>
          <a:xfrm rot="0">
            <a:off x="186771" y="1440148"/>
            <a:ext cx="1179087" cy="1179087"/>
            <a:chOff x="0" y="0"/>
            <a:chExt cx="812800" cy="812800"/>
          </a:xfrm>
        </p:grpSpPr>
        <p:sp>
          <p:nvSpPr>
            <p:cNvPr name="Freeform 65" id="6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l="-25046" t="0" r="-25046" b="0"/>
              </a:stretch>
            </a:blipFill>
            <a:ln w="28575" cap="sq">
              <a:solidFill>
                <a:srgbClr val="EFF1F3"/>
              </a:solidFill>
              <a:prstDash val="solid"/>
              <a:miter/>
            </a:ln>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2">
              <a:alphaModFix amt="17000"/>
            </a:blip>
            <a:stretch>
              <a:fillRect l="-8686" t="0" r="-13144" b="-36749"/>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sp>
        <p:nvSpPr>
          <p:cNvPr name="AutoShape 4" id="4"/>
          <p:cNvSpPr/>
          <p:nvPr/>
        </p:nvSpPr>
        <p:spPr>
          <a:xfrm flipV="true">
            <a:off x="-273758" y="1010096"/>
            <a:ext cx="19345610" cy="18604"/>
          </a:xfrm>
          <a:prstGeom prst="line">
            <a:avLst/>
          </a:prstGeom>
          <a:ln cap="flat" w="47625">
            <a:solidFill>
              <a:srgbClr val="0F887C"/>
            </a:solidFill>
            <a:prstDash val="solid"/>
            <a:headEnd type="none" len="sm" w="sm"/>
            <a:tailEnd type="none" len="sm" w="sm"/>
          </a:ln>
        </p:spPr>
      </p:sp>
      <p:sp>
        <p:nvSpPr>
          <p:cNvPr name="Freeform 5" id="5"/>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10213841" y="636773"/>
            <a:ext cx="7045459" cy="1402870"/>
            <a:chOff x="0" y="0"/>
            <a:chExt cx="2848588" cy="567202"/>
          </a:xfrm>
        </p:grpSpPr>
        <p:sp>
          <p:nvSpPr>
            <p:cNvPr name="Freeform 7" id="7"/>
            <p:cNvSpPr/>
            <p:nvPr/>
          </p:nvSpPr>
          <p:spPr>
            <a:xfrm flipH="false" flipV="false" rot="0">
              <a:off x="0" y="0"/>
              <a:ext cx="2848588" cy="567202"/>
            </a:xfrm>
            <a:custGeom>
              <a:avLst/>
              <a:gdLst/>
              <a:ahLst/>
              <a:cxnLst/>
              <a:rect r="r" b="b" t="t" l="l"/>
              <a:pathLst>
                <a:path h="567202" w="2848588">
                  <a:moveTo>
                    <a:pt x="15384" y="0"/>
                  </a:moveTo>
                  <a:lnTo>
                    <a:pt x="2833204" y="0"/>
                  </a:lnTo>
                  <a:cubicBezTo>
                    <a:pt x="2841700" y="0"/>
                    <a:pt x="2848588" y="6888"/>
                    <a:pt x="2848588" y="15384"/>
                  </a:cubicBezTo>
                  <a:lnTo>
                    <a:pt x="2848588" y="551818"/>
                  </a:lnTo>
                  <a:cubicBezTo>
                    <a:pt x="2848588" y="560315"/>
                    <a:pt x="2841700" y="567202"/>
                    <a:pt x="2833204" y="567202"/>
                  </a:cubicBezTo>
                  <a:lnTo>
                    <a:pt x="15384" y="567202"/>
                  </a:lnTo>
                  <a:cubicBezTo>
                    <a:pt x="11304" y="567202"/>
                    <a:pt x="7391" y="565581"/>
                    <a:pt x="4506" y="562696"/>
                  </a:cubicBezTo>
                  <a:cubicBezTo>
                    <a:pt x="1621" y="559811"/>
                    <a:pt x="0" y="555898"/>
                    <a:pt x="0" y="551818"/>
                  </a:cubicBezTo>
                  <a:lnTo>
                    <a:pt x="0" y="15384"/>
                  </a:lnTo>
                  <a:cubicBezTo>
                    <a:pt x="0" y="11304"/>
                    <a:pt x="1621" y="7391"/>
                    <a:pt x="4506" y="4506"/>
                  </a:cubicBezTo>
                  <a:cubicBezTo>
                    <a:pt x="7391" y="1621"/>
                    <a:pt x="11304" y="0"/>
                    <a:pt x="15384" y="0"/>
                  </a:cubicBezTo>
                  <a:close/>
                </a:path>
              </a:pathLst>
            </a:custGeom>
            <a:solidFill>
              <a:srgbClr val="FAFAFA"/>
            </a:solidFill>
            <a:ln w="142875" cap="sq">
              <a:solidFill>
                <a:srgbClr val="069C87"/>
              </a:solidFill>
              <a:prstDash val="solid"/>
              <a:miter/>
            </a:ln>
          </p:spPr>
        </p:sp>
        <p:sp>
          <p:nvSpPr>
            <p:cNvPr name="TextBox 8" id="8"/>
            <p:cNvSpPr txBox="true"/>
            <p:nvPr/>
          </p:nvSpPr>
          <p:spPr>
            <a:xfrm>
              <a:off x="0" y="85725"/>
              <a:ext cx="2848588" cy="481477"/>
            </a:xfrm>
            <a:prstGeom prst="rect">
              <a:avLst/>
            </a:prstGeom>
          </p:spPr>
          <p:txBody>
            <a:bodyPr anchor="ctr" rtlCol="false" tIns="58178" lIns="58178" bIns="58178" rIns="58178"/>
            <a:lstStyle/>
            <a:p>
              <a:pPr algn="ctr">
                <a:lnSpc>
                  <a:spcPts val="4848"/>
                </a:lnSpc>
              </a:pPr>
            </a:p>
          </p:txBody>
        </p:sp>
      </p:grpSp>
      <p:sp>
        <p:nvSpPr>
          <p:cNvPr name="TextBox 9" id="9"/>
          <p:cNvSpPr txBox="true"/>
          <p:nvPr/>
        </p:nvSpPr>
        <p:spPr>
          <a:xfrm rot="0">
            <a:off x="10724771" y="1092416"/>
            <a:ext cx="5884825" cy="627634"/>
          </a:xfrm>
          <a:prstGeom prst="rect">
            <a:avLst/>
          </a:prstGeom>
        </p:spPr>
        <p:txBody>
          <a:bodyPr anchor="t" rtlCol="false" tIns="0" lIns="0" bIns="0" rIns="0">
            <a:spAutoFit/>
          </a:bodyPr>
          <a:lstStyle/>
          <a:p>
            <a:pPr algn="ctr">
              <a:lnSpc>
                <a:spcPts val="4607"/>
              </a:lnSpc>
            </a:pPr>
            <a:r>
              <a:rPr lang="en-US" b="true" sz="4799" spc="-143">
                <a:solidFill>
                  <a:srgbClr val="000000"/>
                </a:solidFill>
                <a:latin typeface="Neue Montreal Bold"/>
                <a:ea typeface="Neue Montreal Bold"/>
                <a:cs typeface="Neue Montreal Bold"/>
                <a:sym typeface="Neue Montreal Bold"/>
              </a:rPr>
              <a:t>PEMANGKIN UTAMA</a:t>
            </a:r>
          </a:p>
        </p:txBody>
      </p:sp>
      <p:sp>
        <p:nvSpPr>
          <p:cNvPr name="Freeform 10" id="10"/>
          <p:cNvSpPr/>
          <p:nvPr/>
        </p:nvSpPr>
        <p:spPr>
          <a:xfrm flipH="false" flipV="false" rot="0">
            <a:off x="952465" y="4433281"/>
            <a:ext cx="5642159" cy="4196762"/>
          </a:xfrm>
          <a:custGeom>
            <a:avLst/>
            <a:gdLst/>
            <a:ahLst/>
            <a:cxnLst/>
            <a:rect r="r" b="b" t="t" l="l"/>
            <a:pathLst>
              <a:path h="4196762" w="5642159">
                <a:moveTo>
                  <a:pt x="0" y="0"/>
                </a:moveTo>
                <a:lnTo>
                  <a:pt x="5642159" y="0"/>
                </a:lnTo>
                <a:lnTo>
                  <a:pt x="5642159" y="4196763"/>
                </a:lnTo>
                <a:lnTo>
                  <a:pt x="0" y="4196763"/>
                </a:lnTo>
                <a:lnTo>
                  <a:pt x="0" y="0"/>
                </a:lnTo>
                <a:close/>
              </a:path>
            </a:pathLst>
          </a:custGeom>
          <a:blipFill>
            <a:blip r:embed="rId6"/>
            <a:stretch>
              <a:fillRect l="-21538" t="-10384" r="-40464" b="-34995"/>
            </a:stretch>
          </a:blipFill>
          <a:ln w="38100" cap="sq">
            <a:solidFill>
              <a:srgbClr val="000000"/>
            </a:solidFill>
            <a:prstDash val="solid"/>
            <a:miter/>
          </a:ln>
        </p:spPr>
      </p:sp>
      <p:grpSp>
        <p:nvGrpSpPr>
          <p:cNvPr name="Group 11" id="11"/>
          <p:cNvGrpSpPr/>
          <p:nvPr/>
        </p:nvGrpSpPr>
        <p:grpSpPr>
          <a:xfrm rot="0">
            <a:off x="550082" y="2872759"/>
            <a:ext cx="13199064" cy="1121031"/>
            <a:chOff x="0" y="0"/>
            <a:chExt cx="4745743" cy="403068"/>
          </a:xfrm>
        </p:grpSpPr>
        <p:sp>
          <p:nvSpPr>
            <p:cNvPr name="Freeform 12" id="12"/>
            <p:cNvSpPr/>
            <p:nvPr/>
          </p:nvSpPr>
          <p:spPr>
            <a:xfrm flipH="false" flipV="false" rot="0">
              <a:off x="0" y="0"/>
              <a:ext cx="4745743" cy="403068"/>
            </a:xfrm>
            <a:custGeom>
              <a:avLst/>
              <a:gdLst/>
              <a:ahLst/>
              <a:cxnLst/>
              <a:rect r="r" b="b" t="t" l="l"/>
              <a:pathLst>
                <a:path h="403068" w="4745743">
                  <a:moveTo>
                    <a:pt x="8212" y="0"/>
                  </a:moveTo>
                  <a:lnTo>
                    <a:pt x="4737531" y="0"/>
                  </a:lnTo>
                  <a:cubicBezTo>
                    <a:pt x="4742066" y="0"/>
                    <a:pt x="4745743" y="3677"/>
                    <a:pt x="4745743" y="8212"/>
                  </a:cubicBezTo>
                  <a:lnTo>
                    <a:pt x="4745743" y="394857"/>
                  </a:lnTo>
                  <a:cubicBezTo>
                    <a:pt x="4745743" y="397034"/>
                    <a:pt x="4744878" y="399123"/>
                    <a:pt x="4743338" y="400663"/>
                  </a:cubicBezTo>
                  <a:cubicBezTo>
                    <a:pt x="4741798" y="402203"/>
                    <a:pt x="4739709" y="403068"/>
                    <a:pt x="4737531" y="403068"/>
                  </a:cubicBezTo>
                  <a:lnTo>
                    <a:pt x="8212" y="403068"/>
                  </a:lnTo>
                  <a:cubicBezTo>
                    <a:pt x="3677" y="403068"/>
                    <a:pt x="0" y="399392"/>
                    <a:pt x="0" y="394857"/>
                  </a:cubicBezTo>
                  <a:lnTo>
                    <a:pt x="0" y="8212"/>
                  </a:lnTo>
                  <a:cubicBezTo>
                    <a:pt x="0" y="3677"/>
                    <a:pt x="3677" y="0"/>
                    <a:pt x="8212" y="0"/>
                  </a:cubicBezTo>
                  <a:close/>
                </a:path>
              </a:pathLst>
            </a:custGeom>
            <a:solidFill>
              <a:srgbClr val="3A777B">
                <a:alpha val="67843"/>
              </a:srgbClr>
            </a:solidFill>
          </p:spPr>
        </p:sp>
        <p:sp>
          <p:nvSpPr>
            <p:cNvPr name="TextBox 13" id="13"/>
            <p:cNvSpPr txBox="true"/>
            <p:nvPr/>
          </p:nvSpPr>
          <p:spPr>
            <a:xfrm>
              <a:off x="0" y="-28575"/>
              <a:ext cx="4745743" cy="431643"/>
            </a:xfrm>
            <a:prstGeom prst="rect">
              <a:avLst/>
            </a:prstGeom>
          </p:spPr>
          <p:txBody>
            <a:bodyPr anchor="ctr" rtlCol="false" tIns="71846" lIns="71846" bIns="71846" rIns="71846"/>
            <a:lstStyle/>
            <a:p>
              <a:pPr algn="ctr">
                <a:lnSpc>
                  <a:spcPts val="2376"/>
                </a:lnSpc>
              </a:pPr>
            </a:p>
          </p:txBody>
        </p:sp>
      </p:grpSp>
      <p:sp>
        <p:nvSpPr>
          <p:cNvPr name="TextBox 14" id="14"/>
          <p:cNvSpPr txBox="true"/>
          <p:nvPr/>
        </p:nvSpPr>
        <p:spPr>
          <a:xfrm rot="0">
            <a:off x="510103" y="3050369"/>
            <a:ext cx="13074460" cy="727710"/>
          </a:xfrm>
          <a:prstGeom prst="rect">
            <a:avLst/>
          </a:prstGeom>
        </p:spPr>
        <p:txBody>
          <a:bodyPr anchor="t" rtlCol="false" tIns="0" lIns="0" bIns="0" rIns="0">
            <a:spAutoFit/>
          </a:bodyPr>
          <a:lstStyle/>
          <a:p>
            <a:pPr algn="ctr">
              <a:lnSpc>
                <a:spcPts val="2940"/>
              </a:lnSpc>
            </a:pPr>
            <a:r>
              <a:rPr lang="en-US" sz="2100">
                <a:solidFill>
                  <a:srgbClr val="FFFFFF"/>
                </a:solidFill>
                <a:latin typeface="Open Sans 1"/>
                <a:ea typeface="Open Sans 1"/>
                <a:cs typeface="Open Sans 1"/>
                <a:sym typeface="Open Sans 1"/>
              </a:rPr>
              <a:t>Untuk</a:t>
            </a:r>
            <a:r>
              <a:rPr lang="en-US" sz="2100">
                <a:solidFill>
                  <a:srgbClr val="FFFFFF"/>
                </a:solidFill>
                <a:latin typeface="Open Sans 1"/>
                <a:ea typeface="Open Sans 1"/>
                <a:cs typeface="Open Sans 1"/>
                <a:sym typeface="Open Sans 1"/>
              </a:rPr>
              <a:t> menjayakan pelan ini,</a:t>
            </a:r>
            <a:r>
              <a:rPr lang="en-US" sz="2100">
                <a:solidFill>
                  <a:srgbClr val="FFFFFF"/>
                </a:solidFill>
                <a:latin typeface="Open Sans 1"/>
                <a:ea typeface="Open Sans 1"/>
                <a:cs typeface="Open Sans 1"/>
                <a:sym typeface="Open Sans 1"/>
              </a:rPr>
              <a:t> 5 pemangkin utama diperlukan. S</a:t>
            </a:r>
            <a:r>
              <a:rPr lang="en-US" sz="2100">
                <a:solidFill>
                  <a:srgbClr val="FFFFFF"/>
                </a:solidFill>
                <a:latin typeface="Open Sans 1"/>
                <a:ea typeface="Open Sans 1"/>
                <a:cs typeface="Open Sans 1"/>
                <a:sym typeface="Open Sans 1"/>
              </a:rPr>
              <a:t>emua ini berfungsi bersama untuk membina sistem pendidikan yang kukuh, bersedia untuk masa depan dan berteraskan kelestarian.</a:t>
            </a:r>
          </a:p>
        </p:txBody>
      </p:sp>
      <p:grpSp>
        <p:nvGrpSpPr>
          <p:cNvPr name="Group 15" id="15"/>
          <p:cNvGrpSpPr/>
          <p:nvPr/>
        </p:nvGrpSpPr>
        <p:grpSpPr>
          <a:xfrm rot="0">
            <a:off x="6594624" y="4452791"/>
            <a:ext cx="11255701" cy="667614"/>
            <a:chOff x="0" y="0"/>
            <a:chExt cx="3689691" cy="218848"/>
          </a:xfrm>
        </p:grpSpPr>
        <p:sp>
          <p:nvSpPr>
            <p:cNvPr name="Freeform 16" id="16"/>
            <p:cNvSpPr/>
            <p:nvPr/>
          </p:nvSpPr>
          <p:spPr>
            <a:xfrm flipH="false" flipV="false" rot="0">
              <a:off x="0" y="0"/>
              <a:ext cx="3689691" cy="218848"/>
            </a:xfrm>
            <a:custGeom>
              <a:avLst/>
              <a:gdLst/>
              <a:ahLst/>
              <a:cxnLst/>
              <a:rect r="r" b="b" t="t" l="l"/>
              <a:pathLst>
                <a:path h="218848" w="3689691">
                  <a:moveTo>
                    <a:pt x="9630" y="0"/>
                  </a:moveTo>
                  <a:lnTo>
                    <a:pt x="3680062" y="0"/>
                  </a:lnTo>
                  <a:cubicBezTo>
                    <a:pt x="3682616" y="0"/>
                    <a:pt x="3685065" y="1015"/>
                    <a:pt x="3686871" y="2820"/>
                  </a:cubicBezTo>
                  <a:cubicBezTo>
                    <a:pt x="3688677" y="4626"/>
                    <a:pt x="3689691" y="7076"/>
                    <a:pt x="3689691" y="9630"/>
                  </a:cubicBezTo>
                  <a:lnTo>
                    <a:pt x="3689691" y="209219"/>
                  </a:lnTo>
                  <a:cubicBezTo>
                    <a:pt x="3689691" y="214537"/>
                    <a:pt x="3685380" y="218848"/>
                    <a:pt x="3680062" y="218848"/>
                  </a:cubicBezTo>
                  <a:lnTo>
                    <a:pt x="9630" y="218848"/>
                  </a:lnTo>
                  <a:cubicBezTo>
                    <a:pt x="4311" y="218848"/>
                    <a:pt x="0" y="214537"/>
                    <a:pt x="0" y="209219"/>
                  </a:cubicBezTo>
                  <a:lnTo>
                    <a:pt x="0" y="9630"/>
                  </a:lnTo>
                  <a:cubicBezTo>
                    <a:pt x="0" y="4311"/>
                    <a:pt x="4311" y="0"/>
                    <a:pt x="9630" y="0"/>
                  </a:cubicBezTo>
                  <a:close/>
                </a:path>
              </a:pathLst>
            </a:custGeom>
            <a:solidFill>
              <a:srgbClr val="3A777B">
                <a:alpha val="67843"/>
              </a:srgbClr>
            </a:solidFill>
            <a:ln cap="sq">
              <a:noFill/>
              <a:prstDash val="solid"/>
              <a:miter/>
            </a:ln>
          </p:spPr>
        </p:sp>
        <p:sp>
          <p:nvSpPr>
            <p:cNvPr name="TextBox 17" id="17"/>
            <p:cNvSpPr txBox="true"/>
            <p:nvPr/>
          </p:nvSpPr>
          <p:spPr>
            <a:xfrm>
              <a:off x="0" y="-38100"/>
              <a:ext cx="3689691" cy="256948"/>
            </a:xfrm>
            <a:prstGeom prst="rect">
              <a:avLst/>
            </a:prstGeom>
          </p:spPr>
          <p:txBody>
            <a:bodyPr anchor="ctr" rtlCol="false" tIns="78803" lIns="78803" bIns="78803" rIns="78803"/>
            <a:lstStyle/>
            <a:p>
              <a:pPr algn="l">
                <a:lnSpc>
                  <a:spcPts val="2940"/>
                </a:lnSpc>
              </a:pPr>
              <a:r>
                <a:rPr lang="en-US" sz="2100">
                  <a:solidFill>
                    <a:srgbClr val="FFFFFF">
                      <a:alpha val="67843"/>
                    </a:srgbClr>
                  </a:solidFill>
                  <a:latin typeface="Open Sans 1"/>
                  <a:ea typeface="Open Sans 1"/>
                  <a:cs typeface="Open Sans 1"/>
                  <a:sym typeface="Open Sans 1"/>
                </a:rPr>
                <a:t>  Melatih guru, pemimpin sekolah dan pegawai kementerian tentang kelestarian.</a:t>
              </a:r>
            </a:p>
          </p:txBody>
        </p:sp>
      </p:grpSp>
      <p:grpSp>
        <p:nvGrpSpPr>
          <p:cNvPr name="Group 18" id="18"/>
          <p:cNvGrpSpPr/>
          <p:nvPr/>
        </p:nvGrpSpPr>
        <p:grpSpPr>
          <a:xfrm rot="0">
            <a:off x="6594624" y="8004626"/>
            <a:ext cx="11255701" cy="625417"/>
            <a:chOff x="0" y="0"/>
            <a:chExt cx="3689691" cy="205016"/>
          </a:xfrm>
        </p:grpSpPr>
        <p:sp>
          <p:nvSpPr>
            <p:cNvPr name="Freeform 19" id="19"/>
            <p:cNvSpPr/>
            <p:nvPr/>
          </p:nvSpPr>
          <p:spPr>
            <a:xfrm flipH="false" flipV="false" rot="0">
              <a:off x="0" y="0"/>
              <a:ext cx="3689691" cy="205016"/>
            </a:xfrm>
            <a:custGeom>
              <a:avLst/>
              <a:gdLst/>
              <a:ahLst/>
              <a:cxnLst/>
              <a:rect r="r" b="b" t="t" l="l"/>
              <a:pathLst>
                <a:path h="205016" w="3689691">
                  <a:moveTo>
                    <a:pt x="9630" y="0"/>
                  </a:moveTo>
                  <a:lnTo>
                    <a:pt x="3680062" y="0"/>
                  </a:lnTo>
                  <a:cubicBezTo>
                    <a:pt x="3682616" y="0"/>
                    <a:pt x="3685065" y="1015"/>
                    <a:pt x="3686871" y="2820"/>
                  </a:cubicBezTo>
                  <a:cubicBezTo>
                    <a:pt x="3688677" y="4626"/>
                    <a:pt x="3689691" y="7076"/>
                    <a:pt x="3689691" y="9630"/>
                  </a:cubicBezTo>
                  <a:lnTo>
                    <a:pt x="3689691" y="195386"/>
                  </a:lnTo>
                  <a:cubicBezTo>
                    <a:pt x="3689691" y="200705"/>
                    <a:pt x="3685380" y="205016"/>
                    <a:pt x="3680062" y="205016"/>
                  </a:cubicBezTo>
                  <a:lnTo>
                    <a:pt x="9630" y="205016"/>
                  </a:lnTo>
                  <a:cubicBezTo>
                    <a:pt x="4311" y="205016"/>
                    <a:pt x="0" y="200705"/>
                    <a:pt x="0" y="195386"/>
                  </a:cubicBezTo>
                  <a:lnTo>
                    <a:pt x="0" y="9630"/>
                  </a:lnTo>
                  <a:cubicBezTo>
                    <a:pt x="0" y="4311"/>
                    <a:pt x="4311" y="0"/>
                    <a:pt x="9630" y="0"/>
                  </a:cubicBezTo>
                  <a:close/>
                </a:path>
              </a:pathLst>
            </a:custGeom>
            <a:solidFill>
              <a:srgbClr val="3A777B">
                <a:alpha val="67843"/>
              </a:srgbClr>
            </a:solidFill>
            <a:ln cap="sq">
              <a:noFill/>
              <a:prstDash val="solid"/>
              <a:miter/>
            </a:ln>
          </p:spPr>
        </p:sp>
        <p:sp>
          <p:nvSpPr>
            <p:cNvPr name="TextBox 20" id="20"/>
            <p:cNvSpPr txBox="true"/>
            <p:nvPr/>
          </p:nvSpPr>
          <p:spPr>
            <a:xfrm>
              <a:off x="0" y="-38100"/>
              <a:ext cx="3689691" cy="243116"/>
            </a:xfrm>
            <a:prstGeom prst="rect">
              <a:avLst/>
            </a:prstGeom>
          </p:spPr>
          <p:txBody>
            <a:bodyPr anchor="ctr" rtlCol="false" tIns="78803" lIns="78803" bIns="78803" rIns="78803"/>
            <a:lstStyle/>
            <a:p>
              <a:pPr algn="l">
                <a:lnSpc>
                  <a:spcPts val="2939"/>
                </a:lnSpc>
              </a:pPr>
              <a:r>
                <a:rPr lang="en-US" sz="2099">
                  <a:solidFill>
                    <a:srgbClr val="FFFFFF">
                      <a:alpha val="67843"/>
                    </a:srgbClr>
                  </a:solidFill>
                  <a:latin typeface="Open Sans 1"/>
                  <a:ea typeface="Open Sans 1"/>
                  <a:cs typeface="Open Sans 1"/>
                  <a:sym typeface="Open Sans 1"/>
                </a:rPr>
                <a:t>  Menyediakan bahan pengajaran hijau dan pembangunan profesional.</a:t>
              </a:r>
            </a:p>
          </p:txBody>
        </p:sp>
      </p:grpSp>
      <p:grpSp>
        <p:nvGrpSpPr>
          <p:cNvPr name="Group 21" id="21"/>
          <p:cNvGrpSpPr/>
          <p:nvPr/>
        </p:nvGrpSpPr>
        <p:grpSpPr>
          <a:xfrm rot="0">
            <a:off x="6594624" y="6174230"/>
            <a:ext cx="11255701" cy="582408"/>
            <a:chOff x="0" y="0"/>
            <a:chExt cx="3689691" cy="190917"/>
          </a:xfrm>
        </p:grpSpPr>
        <p:sp>
          <p:nvSpPr>
            <p:cNvPr name="Freeform 22" id="22"/>
            <p:cNvSpPr/>
            <p:nvPr/>
          </p:nvSpPr>
          <p:spPr>
            <a:xfrm flipH="false" flipV="false" rot="0">
              <a:off x="0" y="0"/>
              <a:ext cx="3689691" cy="190917"/>
            </a:xfrm>
            <a:custGeom>
              <a:avLst/>
              <a:gdLst/>
              <a:ahLst/>
              <a:cxnLst/>
              <a:rect r="r" b="b" t="t" l="l"/>
              <a:pathLst>
                <a:path h="190917" w="3689691">
                  <a:moveTo>
                    <a:pt x="9630" y="0"/>
                  </a:moveTo>
                  <a:lnTo>
                    <a:pt x="3680062" y="0"/>
                  </a:lnTo>
                  <a:cubicBezTo>
                    <a:pt x="3682616" y="0"/>
                    <a:pt x="3685065" y="1015"/>
                    <a:pt x="3686871" y="2820"/>
                  </a:cubicBezTo>
                  <a:cubicBezTo>
                    <a:pt x="3688677" y="4626"/>
                    <a:pt x="3689691" y="7076"/>
                    <a:pt x="3689691" y="9630"/>
                  </a:cubicBezTo>
                  <a:lnTo>
                    <a:pt x="3689691" y="181288"/>
                  </a:lnTo>
                  <a:cubicBezTo>
                    <a:pt x="3689691" y="186606"/>
                    <a:pt x="3685380" y="190917"/>
                    <a:pt x="3680062" y="190917"/>
                  </a:cubicBezTo>
                  <a:lnTo>
                    <a:pt x="9630" y="190917"/>
                  </a:lnTo>
                  <a:cubicBezTo>
                    <a:pt x="4311" y="190917"/>
                    <a:pt x="0" y="186606"/>
                    <a:pt x="0" y="181288"/>
                  </a:cubicBezTo>
                  <a:lnTo>
                    <a:pt x="0" y="9630"/>
                  </a:lnTo>
                  <a:cubicBezTo>
                    <a:pt x="0" y="4311"/>
                    <a:pt x="4311" y="0"/>
                    <a:pt x="9630" y="0"/>
                  </a:cubicBezTo>
                  <a:close/>
                </a:path>
              </a:pathLst>
            </a:custGeom>
            <a:solidFill>
              <a:srgbClr val="3A777B">
                <a:alpha val="67843"/>
              </a:srgbClr>
            </a:solidFill>
            <a:ln cap="sq">
              <a:noFill/>
              <a:prstDash val="solid"/>
              <a:miter/>
            </a:ln>
          </p:spPr>
        </p:sp>
        <p:sp>
          <p:nvSpPr>
            <p:cNvPr name="TextBox 23" id="23"/>
            <p:cNvSpPr txBox="true"/>
            <p:nvPr/>
          </p:nvSpPr>
          <p:spPr>
            <a:xfrm>
              <a:off x="0" y="-38100"/>
              <a:ext cx="3689691" cy="229017"/>
            </a:xfrm>
            <a:prstGeom prst="rect">
              <a:avLst/>
            </a:prstGeom>
          </p:spPr>
          <p:txBody>
            <a:bodyPr anchor="ctr" rtlCol="false" tIns="78803" lIns="78803" bIns="78803" rIns="78803"/>
            <a:lstStyle/>
            <a:p>
              <a:pPr algn="l">
                <a:lnSpc>
                  <a:spcPts val="2940"/>
                </a:lnSpc>
              </a:pPr>
              <a:r>
                <a:rPr lang="en-US" sz="2100">
                  <a:solidFill>
                    <a:srgbClr val="FFFFFF">
                      <a:alpha val="67843"/>
                    </a:srgbClr>
                  </a:solidFill>
                  <a:latin typeface="Open Sans 1"/>
                  <a:ea typeface="Open Sans 1"/>
                  <a:cs typeface="Open Sans 1"/>
                  <a:sym typeface="Open Sans 1"/>
                </a:rPr>
                <a:t>  Menyokong sekolah dengan pembiayaan, infrastruktur dan kepakaran.</a:t>
              </a:r>
            </a:p>
          </p:txBody>
        </p:sp>
      </p:grpSp>
      <p:grpSp>
        <p:nvGrpSpPr>
          <p:cNvPr name="Group 24" id="24"/>
          <p:cNvGrpSpPr/>
          <p:nvPr/>
        </p:nvGrpSpPr>
        <p:grpSpPr>
          <a:xfrm rot="0">
            <a:off x="6594624" y="7095824"/>
            <a:ext cx="11255701" cy="571148"/>
            <a:chOff x="0" y="0"/>
            <a:chExt cx="3689691" cy="187226"/>
          </a:xfrm>
        </p:grpSpPr>
        <p:sp>
          <p:nvSpPr>
            <p:cNvPr name="Freeform 25" id="25"/>
            <p:cNvSpPr/>
            <p:nvPr/>
          </p:nvSpPr>
          <p:spPr>
            <a:xfrm flipH="false" flipV="false" rot="0">
              <a:off x="0" y="0"/>
              <a:ext cx="3689691" cy="187226"/>
            </a:xfrm>
            <a:custGeom>
              <a:avLst/>
              <a:gdLst/>
              <a:ahLst/>
              <a:cxnLst/>
              <a:rect r="r" b="b" t="t" l="l"/>
              <a:pathLst>
                <a:path h="187226" w="3689691">
                  <a:moveTo>
                    <a:pt x="9630" y="0"/>
                  </a:moveTo>
                  <a:lnTo>
                    <a:pt x="3680062" y="0"/>
                  </a:lnTo>
                  <a:cubicBezTo>
                    <a:pt x="3682616" y="0"/>
                    <a:pt x="3685065" y="1015"/>
                    <a:pt x="3686871" y="2820"/>
                  </a:cubicBezTo>
                  <a:cubicBezTo>
                    <a:pt x="3688677" y="4626"/>
                    <a:pt x="3689691" y="7076"/>
                    <a:pt x="3689691" y="9630"/>
                  </a:cubicBezTo>
                  <a:lnTo>
                    <a:pt x="3689691" y="177596"/>
                  </a:lnTo>
                  <a:cubicBezTo>
                    <a:pt x="3689691" y="182915"/>
                    <a:pt x="3685380" y="187226"/>
                    <a:pt x="3680062" y="187226"/>
                  </a:cubicBezTo>
                  <a:lnTo>
                    <a:pt x="9630" y="187226"/>
                  </a:lnTo>
                  <a:cubicBezTo>
                    <a:pt x="7076" y="187226"/>
                    <a:pt x="4626" y="186211"/>
                    <a:pt x="2820" y="184406"/>
                  </a:cubicBezTo>
                  <a:cubicBezTo>
                    <a:pt x="1015" y="182600"/>
                    <a:pt x="0" y="180150"/>
                    <a:pt x="0" y="177596"/>
                  </a:cubicBezTo>
                  <a:lnTo>
                    <a:pt x="0" y="9630"/>
                  </a:lnTo>
                  <a:cubicBezTo>
                    <a:pt x="0" y="4311"/>
                    <a:pt x="4311" y="0"/>
                    <a:pt x="9630" y="0"/>
                  </a:cubicBezTo>
                  <a:close/>
                </a:path>
              </a:pathLst>
            </a:custGeom>
            <a:solidFill>
              <a:srgbClr val="3A777B">
                <a:alpha val="67843"/>
              </a:srgbClr>
            </a:solidFill>
            <a:ln cap="sq">
              <a:noFill/>
              <a:prstDash val="solid"/>
              <a:miter/>
            </a:ln>
          </p:spPr>
        </p:sp>
        <p:sp>
          <p:nvSpPr>
            <p:cNvPr name="TextBox 26" id="26"/>
            <p:cNvSpPr txBox="true"/>
            <p:nvPr/>
          </p:nvSpPr>
          <p:spPr>
            <a:xfrm>
              <a:off x="0" y="-38100"/>
              <a:ext cx="3689691" cy="225326"/>
            </a:xfrm>
            <a:prstGeom prst="rect">
              <a:avLst/>
            </a:prstGeom>
          </p:spPr>
          <p:txBody>
            <a:bodyPr anchor="ctr" rtlCol="false" tIns="78803" lIns="78803" bIns="78803" rIns="78803"/>
            <a:lstStyle/>
            <a:p>
              <a:pPr algn="ctr">
                <a:lnSpc>
                  <a:spcPts val="2940"/>
                </a:lnSpc>
              </a:pPr>
              <a:r>
                <a:rPr lang="en-US" sz="2100">
                  <a:solidFill>
                    <a:srgbClr val="FFFFFF">
                      <a:alpha val="67843"/>
                    </a:srgbClr>
                  </a:solidFill>
                  <a:latin typeface="Open Sans 1"/>
                  <a:ea typeface="Open Sans 1"/>
                  <a:cs typeface="Open Sans 1"/>
                  <a:sym typeface="Open Sans 1"/>
                </a:rPr>
                <a:t>Memberi kuasa kepada pentadbir untuk memimpin perubahan hijau di seluruh sekolah.</a:t>
              </a:r>
            </a:p>
          </p:txBody>
        </p:sp>
      </p:grpSp>
      <p:grpSp>
        <p:nvGrpSpPr>
          <p:cNvPr name="Group 27" id="27"/>
          <p:cNvGrpSpPr/>
          <p:nvPr/>
        </p:nvGrpSpPr>
        <p:grpSpPr>
          <a:xfrm rot="0">
            <a:off x="6594624" y="5411357"/>
            <a:ext cx="11255701" cy="600688"/>
            <a:chOff x="0" y="0"/>
            <a:chExt cx="3689691" cy="196909"/>
          </a:xfrm>
        </p:grpSpPr>
        <p:sp>
          <p:nvSpPr>
            <p:cNvPr name="Freeform 28" id="28"/>
            <p:cNvSpPr/>
            <p:nvPr/>
          </p:nvSpPr>
          <p:spPr>
            <a:xfrm flipH="false" flipV="false" rot="0">
              <a:off x="0" y="0"/>
              <a:ext cx="3689691" cy="196909"/>
            </a:xfrm>
            <a:custGeom>
              <a:avLst/>
              <a:gdLst/>
              <a:ahLst/>
              <a:cxnLst/>
              <a:rect r="r" b="b" t="t" l="l"/>
              <a:pathLst>
                <a:path h="196909" w="3689691">
                  <a:moveTo>
                    <a:pt x="9630" y="0"/>
                  </a:moveTo>
                  <a:lnTo>
                    <a:pt x="3680062" y="0"/>
                  </a:lnTo>
                  <a:cubicBezTo>
                    <a:pt x="3682616" y="0"/>
                    <a:pt x="3685065" y="1015"/>
                    <a:pt x="3686871" y="2820"/>
                  </a:cubicBezTo>
                  <a:cubicBezTo>
                    <a:pt x="3688677" y="4626"/>
                    <a:pt x="3689691" y="7076"/>
                    <a:pt x="3689691" y="9630"/>
                  </a:cubicBezTo>
                  <a:lnTo>
                    <a:pt x="3689691" y="187280"/>
                  </a:lnTo>
                  <a:cubicBezTo>
                    <a:pt x="3689691" y="192598"/>
                    <a:pt x="3685380" y="196909"/>
                    <a:pt x="3680062" y="196909"/>
                  </a:cubicBezTo>
                  <a:lnTo>
                    <a:pt x="9630" y="196909"/>
                  </a:lnTo>
                  <a:cubicBezTo>
                    <a:pt x="4311" y="196909"/>
                    <a:pt x="0" y="192598"/>
                    <a:pt x="0" y="187280"/>
                  </a:cubicBezTo>
                  <a:lnTo>
                    <a:pt x="0" y="9630"/>
                  </a:lnTo>
                  <a:cubicBezTo>
                    <a:pt x="0" y="4311"/>
                    <a:pt x="4311" y="0"/>
                    <a:pt x="9630" y="0"/>
                  </a:cubicBezTo>
                  <a:close/>
                </a:path>
              </a:pathLst>
            </a:custGeom>
            <a:solidFill>
              <a:srgbClr val="3A777B">
                <a:alpha val="67843"/>
              </a:srgbClr>
            </a:solidFill>
            <a:ln cap="sq">
              <a:noFill/>
              <a:prstDash val="solid"/>
              <a:miter/>
            </a:ln>
          </p:spPr>
        </p:sp>
        <p:sp>
          <p:nvSpPr>
            <p:cNvPr name="TextBox 29" id="29"/>
            <p:cNvSpPr txBox="true"/>
            <p:nvPr/>
          </p:nvSpPr>
          <p:spPr>
            <a:xfrm>
              <a:off x="0" y="-38100"/>
              <a:ext cx="3689691" cy="235009"/>
            </a:xfrm>
            <a:prstGeom prst="rect">
              <a:avLst/>
            </a:prstGeom>
          </p:spPr>
          <p:txBody>
            <a:bodyPr anchor="ctr" rtlCol="false" tIns="78803" lIns="78803" bIns="78803" rIns="78803"/>
            <a:lstStyle/>
            <a:p>
              <a:pPr algn="l">
                <a:lnSpc>
                  <a:spcPts val="2940"/>
                </a:lnSpc>
              </a:pPr>
              <a:r>
                <a:rPr lang="en-US" sz="2100">
                  <a:solidFill>
                    <a:srgbClr val="FFFFFF">
                      <a:alpha val="67843"/>
                    </a:srgbClr>
                  </a:solidFill>
                  <a:latin typeface="Open Sans 1"/>
                  <a:ea typeface="Open Sans 1"/>
                  <a:cs typeface="Open Sans 1"/>
                  <a:sym typeface="Open Sans 1"/>
                </a:rPr>
                <a:t>  Melibatkan komuniti untuk membentuk budaya kelestarian bersama.</a:t>
              </a:r>
            </a:p>
          </p:txBody>
        </p:sp>
      </p:grpSp>
      <p:sp>
        <p:nvSpPr>
          <p:cNvPr name="TextBox 30" id="30"/>
          <p:cNvSpPr txBox="true"/>
          <p:nvPr/>
        </p:nvSpPr>
        <p:spPr>
          <a:xfrm rot="0">
            <a:off x="-273758" y="2153939"/>
            <a:ext cx="7858177"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PEMBANGUNAN KAPASITI</a:t>
            </a:r>
          </a:p>
        </p:txBody>
      </p:sp>
      <p:grpSp>
        <p:nvGrpSpPr>
          <p:cNvPr name="Group 31" id="31"/>
          <p:cNvGrpSpPr/>
          <p:nvPr/>
        </p:nvGrpSpPr>
        <p:grpSpPr>
          <a:xfrm rot="0">
            <a:off x="510103" y="8779150"/>
            <a:ext cx="17777897" cy="1804367"/>
            <a:chOff x="0" y="0"/>
            <a:chExt cx="23703863" cy="2405822"/>
          </a:xfrm>
        </p:grpSpPr>
        <p:sp>
          <p:nvSpPr>
            <p:cNvPr name="AutoShape 32" id="32"/>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33" id="33"/>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34" id="34"/>
            <p:cNvGrpSpPr/>
            <p:nvPr/>
          </p:nvGrpSpPr>
          <p:grpSpPr>
            <a:xfrm rot="0">
              <a:off x="21107916" y="319434"/>
              <a:ext cx="1224346" cy="1317214"/>
              <a:chOff x="0" y="0"/>
              <a:chExt cx="447181" cy="481100"/>
            </a:xfrm>
          </p:grpSpPr>
          <p:sp>
            <p:nvSpPr>
              <p:cNvPr name="Freeform 35" id="35"/>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36" id="36"/>
              <p:cNvSpPr txBox="true"/>
              <p:nvPr/>
            </p:nvSpPr>
            <p:spPr>
              <a:xfrm>
                <a:off x="0" y="-3175"/>
                <a:ext cx="447181" cy="458875"/>
              </a:xfrm>
              <a:prstGeom prst="rect">
                <a:avLst/>
              </a:prstGeom>
            </p:spPr>
            <p:txBody>
              <a:bodyPr anchor="ctr" rtlCol="false" tIns="105298" lIns="105298" bIns="105298" rIns="105298"/>
              <a:lstStyle/>
              <a:p>
                <a:pPr algn="ctr">
                  <a:lnSpc>
                    <a:spcPts val="1960"/>
                  </a:lnSpc>
                </a:pPr>
              </a:p>
            </p:txBody>
          </p:sp>
        </p:grpSp>
        <p:sp>
          <p:nvSpPr>
            <p:cNvPr name="TextBox 37" id="37"/>
            <p:cNvSpPr txBox="true"/>
            <p:nvPr/>
          </p:nvSpPr>
          <p:spPr>
            <a:xfrm rot="0">
              <a:off x="21107916" y="464862"/>
              <a:ext cx="1224346" cy="1940961"/>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14</a:t>
              </a:r>
            </a:p>
            <a:p>
              <a:pPr algn="ctr">
                <a:lnSpc>
                  <a:spcPts val="6011"/>
                </a:lnSpc>
              </a:pPr>
            </a:p>
          </p:txBody>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2">
              <a:alphaModFix amt="6000"/>
            </a:blip>
            <a:stretch>
              <a:fillRect l="0" t="0" r="0" b="0"/>
            </a:stretch>
          </a:blipFill>
        </p:spPr>
      </p:sp>
      <p:grpSp>
        <p:nvGrpSpPr>
          <p:cNvPr name="Group 3" id="3"/>
          <p:cNvGrpSpPr/>
          <p:nvPr/>
        </p:nvGrpSpPr>
        <p:grpSpPr>
          <a:xfrm rot="0">
            <a:off x="10599793" y="6644789"/>
            <a:ext cx="7444828" cy="2825793"/>
            <a:chOff x="0" y="0"/>
            <a:chExt cx="2676799" cy="1016018"/>
          </a:xfrm>
        </p:grpSpPr>
        <p:sp>
          <p:nvSpPr>
            <p:cNvPr name="Freeform 4" id="4"/>
            <p:cNvSpPr/>
            <p:nvPr/>
          </p:nvSpPr>
          <p:spPr>
            <a:xfrm flipH="false" flipV="false" rot="0">
              <a:off x="0" y="0"/>
              <a:ext cx="2676799" cy="1016018"/>
            </a:xfrm>
            <a:custGeom>
              <a:avLst/>
              <a:gdLst/>
              <a:ahLst/>
              <a:cxnLst/>
              <a:rect r="r" b="b" t="t" l="l"/>
              <a:pathLst>
                <a:path h="1016018" w="2676799">
                  <a:moveTo>
                    <a:pt x="14559" y="0"/>
                  </a:moveTo>
                  <a:lnTo>
                    <a:pt x="2662240" y="0"/>
                  </a:lnTo>
                  <a:cubicBezTo>
                    <a:pt x="2666101" y="0"/>
                    <a:pt x="2669804" y="1534"/>
                    <a:pt x="2672535" y="4264"/>
                  </a:cubicBezTo>
                  <a:cubicBezTo>
                    <a:pt x="2675265" y="6994"/>
                    <a:pt x="2676799" y="10697"/>
                    <a:pt x="2676799" y="14559"/>
                  </a:cubicBezTo>
                  <a:lnTo>
                    <a:pt x="2676799" y="1001459"/>
                  </a:lnTo>
                  <a:cubicBezTo>
                    <a:pt x="2676799" y="1005321"/>
                    <a:pt x="2675265" y="1009024"/>
                    <a:pt x="2672535" y="1011754"/>
                  </a:cubicBezTo>
                  <a:cubicBezTo>
                    <a:pt x="2669804" y="1014484"/>
                    <a:pt x="2666101" y="1016018"/>
                    <a:pt x="2662240" y="1016018"/>
                  </a:cubicBezTo>
                  <a:lnTo>
                    <a:pt x="14559" y="1016018"/>
                  </a:lnTo>
                  <a:cubicBezTo>
                    <a:pt x="6518" y="1016018"/>
                    <a:pt x="0" y="1009500"/>
                    <a:pt x="0" y="1001459"/>
                  </a:cubicBezTo>
                  <a:lnTo>
                    <a:pt x="0" y="14559"/>
                  </a:lnTo>
                  <a:cubicBezTo>
                    <a:pt x="0" y="10697"/>
                    <a:pt x="1534" y="6994"/>
                    <a:pt x="4264" y="4264"/>
                  </a:cubicBezTo>
                  <a:cubicBezTo>
                    <a:pt x="6994" y="1534"/>
                    <a:pt x="10697" y="0"/>
                    <a:pt x="14559" y="0"/>
                  </a:cubicBezTo>
                  <a:close/>
                </a:path>
              </a:pathLst>
            </a:custGeom>
            <a:solidFill>
              <a:srgbClr val="FAFAFA">
                <a:alpha val="87843"/>
              </a:srgbClr>
            </a:solidFill>
          </p:spPr>
        </p:sp>
        <p:sp>
          <p:nvSpPr>
            <p:cNvPr name="TextBox 5" id="5"/>
            <p:cNvSpPr txBox="true"/>
            <p:nvPr/>
          </p:nvSpPr>
          <p:spPr>
            <a:xfrm>
              <a:off x="0" y="-28575"/>
              <a:ext cx="2676799" cy="1044593"/>
            </a:xfrm>
            <a:prstGeom prst="rect">
              <a:avLst/>
            </a:prstGeom>
          </p:spPr>
          <p:txBody>
            <a:bodyPr anchor="ctr" rtlCol="false" tIns="71846" lIns="71846" bIns="71846" rIns="71846"/>
            <a:lstStyle/>
            <a:p>
              <a:pPr algn="ctr">
                <a:lnSpc>
                  <a:spcPts val="2376"/>
                </a:lnSpc>
              </a:pPr>
            </a:p>
          </p:txBody>
        </p:sp>
      </p:grpSp>
      <p:sp>
        <p:nvSpPr>
          <p:cNvPr name="AutoShape 6" id="6"/>
          <p:cNvSpPr/>
          <p:nvPr/>
        </p:nvSpPr>
        <p:spPr>
          <a:xfrm flipV="true">
            <a:off x="-648655" y="1010096"/>
            <a:ext cx="19720507" cy="18604"/>
          </a:xfrm>
          <a:prstGeom prst="line">
            <a:avLst/>
          </a:prstGeom>
          <a:ln cap="flat" w="47625">
            <a:solidFill>
              <a:srgbClr val="0F887C"/>
            </a:solidFill>
            <a:prstDash val="solid"/>
            <a:headEnd type="none" len="sm" w="sm"/>
            <a:tailEnd type="none" len="sm" w="sm"/>
          </a:ln>
        </p:spPr>
      </p:sp>
      <p:sp>
        <p:nvSpPr>
          <p:cNvPr name="Freeform 7" id="7"/>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grpSp>
        <p:nvGrpSpPr>
          <p:cNvPr name="Group 8" id="8"/>
          <p:cNvGrpSpPr/>
          <p:nvPr/>
        </p:nvGrpSpPr>
        <p:grpSpPr>
          <a:xfrm rot="0">
            <a:off x="10777362" y="636773"/>
            <a:ext cx="6481938" cy="1474959"/>
            <a:chOff x="0" y="0"/>
            <a:chExt cx="2835673" cy="645255"/>
          </a:xfrm>
        </p:grpSpPr>
        <p:sp>
          <p:nvSpPr>
            <p:cNvPr name="Freeform 9" id="9"/>
            <p:cNvSpPr/>
            <p:nvPr/>
          </p:nvSpPr>
          <p:spPr>
            <a:xfrm flipH="false" flipV="false" rot="0">
              <a:off x="0" y="0"/>
              <a:ext cx="2835673" cy="645255"/>
            </a:xfrm>
            <a:custGeom>
              <a:avLst/>
              <a:gdLst/>
              <a:ahLst/>
              <a:cxnLst/>
              <a:rect r="r" b="b" t="t" l="l"/>
              <a:pathLst>
                <a:path h="645255" w="2835673">
                  <a:moveTo>
                    <a:pt x="16721" y="0"/>
                  </a:moveTo>
                  <a:lnTo>
                    <a:pt x="2818952" y="0"/>
                  </a:lnTo>
                  <a:cubicBezTo>
                    <a:pt x="2828187" y="0"/>
                    <a:pt x="2835673" y="7486"/>
                    <a:pt x="2835673" y="16721"/>
                  </a:cubicBezTo>
                  <a:lnTo>
                    <a:pt x="2835673" y="628533"/>
                  </a:lnTo>
                  <a:cubicBezTo>
                    <a:pt x="2835673" y="637768"/>
                    <a:pt x="2828187" y="645255"/>
                    <a:pt x="2818952" y="645255"/>
                  </a:cubicBezTo>
                  <a:lnTo>
                    <a:pt x="16721" y="645255"/>
                  </a:lnTo>
                  <a:cubicBezTo>
                    <a:pt x="7486" y="645255"/>
                    <a:pt x="0" y="637768"/>
                    <a:pt x="0" y="628533"/>
                  </a:cubicBezTo>
                  <a:lnTo>
                    <a:pt x="0" y="16721"/>
                  </a:lnTo>
                  <a:cubicBezTo>
                    <a:pt x="0" y="7486"/>
                    <a:pt x="7486" y="0"/>
                    <a:pt x="16721" y="0"/>
                  </a:cubicBezTo>
                  <a:close/>
                </a:path>
              </a:pathLst>
            </a:custGeom>
            <a:solidFill>
              <a:srgbClr val="FAFAFA"/>
            </a:solidFill>
            <a:ln w="142875" cap="sq">
              <a:solidFill>
                <a:srgbClr val="069C87"/>
              </a:solidFill>
              <a:prstDash val="solid"/>
              <a:miter/>
            </a:ln>
          </p:spPr>
        </p:sp>
        <p:sp>
          <p:nvSpPr>
            <p:cNvPr name="TextBox 10" id="10"/>
            <p:cNvSpPr txBox="true"/>
            <p:nvPr/>
          </p:nvSpPr>
          <p:spPr>
            <a:xfrm>
              <a:off x="0" y="19050"/>
              <a:ext cx="2835673" cy="626205"/>
            </a:xfrm>
            <a:prstGeom prst="rect">
              <a:avLst/>
            </a:prstGeom>
          </p:spPr>
          <p:txBody>
            <a:bodyPr anchor="ctr" rtlCol="false" tIns="53768" lIns="53768" bIns="53768" rIns="53768"/>
            <a:lstStyle/>
            <a:p>
              <a:pPr algn="ctr">
                <a:lnSpc>
                  <a:spcPts val="1615"/>
                </a:lnSpc>
              </a:pPr>
            </a:p>
          </p:txBody>
        </p:sp>
      </p:grpSp>
      <p:sp>
        <p:nvSpPr>
          <p:cNvPr name="TextBox 11" id="11"/>
          <p:cNvSpPr txBox="true"/>
          <p:nvPr/>
        </p:nvSpPr>
        <p:spPr>
          <a:xfrm rot="0">
            <a:off x="11031638" y="1112823"/>
            <a:ext cx="5935413" cy="627634"/>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PEMANGKIN UTAMA</a:t>
            </a:r>
          </a:p>
        </p:txBody>
      </p:sp>
      <p:grpSp>
        <p:nvGrpSpPr>
          <p:cNvPr name="Group 12" id="12"/>
          <p:cNvGrpSpPr/>
          <p:nvPr/>
        </p:nvGrpSpPr>
        <p:grpSpPr>
          <a:xfrm rot="0">
            <a:off x="510103" y="2427499"/>
            <a:ext cx="9918217" cy="5984197"/>
            <a:chOff x="0" y="0"/>
            <a:chExt cx="3566109" cy="2151627"/>
          </a:xfrm>
        </p:grpSpPr>
        <p:sp>
          <p:nvSpPr>
            <p:cNvPr name="Freeform 13" id="13"/>
            <p:cNvSpPr/>
            <p:nvPr/>
          </p:nvSpPr>
          <p:spPr>
            <a:xfrm flipH="false" flipV="false" rot="0">
              <a:off x="0" y="0"/>
              <a:ext cx="3566109" cy="2151627"/>
            </a:xfrm>
            <a:custGeom>
              <a:avLst/>
              <a:gdLst/>
              <a:ahLst/>
              <a:cxnLst/>
              <a:rect r="r" b="b" t="t" l="l"/>
              <a:pathLst>
                <a:path h="2151627" w="3566109">
                  <a:moveTo>
                    <a:pt x="10928" y="0"/>
                  </a:moveTo>
                  <a:lnTo>
                    <a:pt x="3555181" y="0"/>
                  </a:lnTo>
                  <a:cubicBezTo>
                    <a:pt x="3558080" y="0"/>
                    <a:pt x="3560859" y="1151"/>
                    <a:pt x="3562909" y="3201"/>
                  </a:cubicBezTo>
                  <a:cubicBezTo>
                    <a:pt x="3564958" y="5250"/>
                    <a:pt x="3566109" y="8030"/>
                    <a:pt x="3566109" y="10928"/>
                  </a:cubicBezTo>
                  <a:lnTo>
                    <a:pt x="3566109" y="2140699"/>
                  </a:lnTo>
                  <a:cubicBezTo>
                    <a:pt x="3566109" y="2143597"/>
                    <a:pt x="3564958" y="2146377"/>
                    <a:pt x="3562909" y="2148426"/>
                  </a:cubicBezTo>
                  <a:cubicBezTo>
                    <a:pt x="3560859" y="2150476"/>
                    <a:pt x="3558080" y="2151627"/>
                    <a:pt x="3555181" y="2151627"/>
                  </a:cubicBezTo>
                  <a:lnTo>
                    <a:pt x="10928" y="2151627"/>
                  </a:lnTo>
                  <a:cubicBezTo>
                    <a:pt x="8030" y="2151627"/>
                    <a:pt x="5250" y="2150476"/>
                    <a:pt x="3201" y="2148426"/>
                  </a:cubicBezTo>
                  <a:cubicBezTo>
                    <a:pt x="1151" y="2146377"/>
                    <a:pt x="0" y="2143597"/>
                    <a:pt x="0" y="2140699"/>
                  </a:cubicBezTo>
                  <a:lnTo>
                    <a:pt x="0" y="10928"/>
                  </a:lnTo>
                  <a:cubicBezTo>
                    <a:pt x="0" y="8030"/>
                    <a:pt x="1151" y="5250"/>
                    <a:pt x="3201" y="3201"/>
                  </a:cubicBezTo>
                  <a:cubicBezTo>
                    <a:pt x="5250" y="1151"/>
                    <a:pt x="8030" y="0"/>
                    <a:pt x="10928" y="0"/>
                  </a:cubicBezTo>
                  <a:close/>
                </a:path>
              </a:pathLst>
            </a:custGeom>
            <a:solidFill>
              <a:srgbClr val="FAFAFA">
                <a:alpha val="87843"/>
              </a:srgbClr>
            </a:solidFill>
          </p:spPr>
        </p:sp>
        <p:sp>
          <p:nvSpPr>
            <p:cNvPr name="TextBox 14" id="14"/>
            <p:cNvSpPr txBox="true"/>
            <p:nvPr/>
          </p:nvSpPr>
          <p:spPr>
            <a:xfrm>
              <a:off x="0" y="-28575"/>
              <a:ext cx="3566109" cy="2180202"/>
            </a:xfrm>
            <a:prstGeom prst="rect">
              <a:avLst/>
            </a:prstGeom>
          </p:spPr>
          <p:txBody>
            <a:bodyPr anchor="ctr" rtlCol="false" tIns="71846" lIns="71846" bIns="71846" rIns="71846"/>
            <a:lstStyle/>
            <a:p>
              <a:pPr algn="ctr">
                <a:lnSpc>
                  <a:spcPts val="2376"/>
                </a:lnSpc>
              </a:pPr>
            </a:p>
          </p:txBody>
        </p:sp>
      </p:grpSp>
      <p:sp>
        <p:nvSpPr>
          <p:cNvPr name="TextBox 15" id="15"/>
          <p:cNvSpPr txBox="true"/>
          <p:nvPr/>
        </p:nvSpPr>
        <p:spPr>
          <a:xfrm rot="0">
            <a:off x="510103" y="2900476"/>
            <a:ext cx="9823013" cy="5185410"/>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   Men</a:t>
            </a:r>
            <a:r>
              <a:rPr lang="en-US" sz="2100">
                <a:solidFill>
                  <a:srgbClr val="000000"/>
                </a:solidFill>
                <a:latin typeface="Open Sans 1"/>
                <a:ea typeface="Open Sans 1"/>
                <a:cs typeface="Open Sans 1"/>
                <a:sym typeface="Open Sans 1"/>
              </a:rPr>
              <a:t>gukur kemajuan dalam bidang utama:</a:t>
            </a:r>
          </a:p>
          <a:p>
            <a:pPr algn="l">
              <a:lnSpc>
                <a:spcPts val="2940"/>
              </a:lnSpc>
            </a:pP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Kelestarian dalam kurikulum.</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I</a:t>
            </a:r>
            <a:r>
              <a:rPr lang="en-US" sz="2100">
                <a:solidFill>
                  <a:srgbClr val="000000"/>
                </a:solidFill>
                <a:latin typeface="Open Sans 1"/>
                <a:ea typeface="Open Sans 1"/>
                <a:cs typeface="Open Sans 1"/>
                <a:sym typeface="Open Sans 1"/>
              </a:rPr>
              <a:t>nfrastruktur hijau di sekol</a:t>
            </a:r>
            <a:r>
              <a:rPr lang="en-US" sz="2100">
                <a:solidFill>
                  <a:srgbClr val="000000"/>
                </a:solidFill>
                <a:latin typeface="Open Sans 1"/>
                <a:ea typeface="Open Sans 1"/>
                <a:cs typeface="Open Sans 1"/>
                <a:sym typeface="Open Sans 1"/>
              </a:rPr>
              <a:t>ah.</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Latihan </a:t>
            </a:r>
            <a:r>
              <a:rPr lang="en-US" sz="2100">
                <a:solidFill>
                  <a:srgbClr val="000000"/>
                </a:solidFill>
                <a:latin typeface="Open Sans 1"/>
                <a:ea typeface="Open Sans 1"/>
                <a:cs typeface="Open Sans 1"/>
                <a:sym typeface="Open Sans 1"/>
              </a:rPr>
              <a:t>guru.</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Penglibatan pelajar.</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Has</a:t>
            </a:r>
            <a:r>
              <a:rPr lang="en-US" sz="2100">
                <a:solidFill>
                  <a:srgbClr val="000000"/>
                </a:solidFill>
                <a:latin typeface="Open Sans 1"/>
                <a:ea typeface="Open Sans 1"/>
                <a:cs typeface="Open Sans 1"/>
                <a:sym typeface="Open Sans 1"/>
              </a:rPr>
              <a:t>il berkaitan alam sekitar.</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Mengukur kecekapan tenaga (kos utiliti lebih rendah, penggunaan tenaga boleh diperbaharui meningkat).</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Menjejaki kerjaya hijau (pelajar dalam program berfokus kelestarian, TVET, pendidikan tinggi).</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Memantau penyelidikan</a:t>
            </a:r>
            <a:r>
              <a:rPr lang="en-US" sz="2100">
                <a:solidFill>
                  <a:srgbClr val="000000"/>
                </a:solidFill>
                <a:latin typeface="Open Sans 1"/>
                <a:ea typeface="Open Sans 1"/>
                <a:cs typeface="Open Sans 1"/>
                <a:sym typeface="Open Sans 1"/>
              </a:rPr>
              <a:t> dan inovasi (bilangan dan kualiti projek hijau).</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Menilai operasi mesra alam (pengurangan sisa, kitar semula, sistem tanpa kertas, perolehan lestari).</a:t>
            </a:r>
          </a:p>
        </p:txBody>
      </p:sp>
      <p:sp>
        <p:nvSpPr>
          <p:cNvPr name="Freeform 16" id="16"/>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5">
              <a:alphaModFix amt="17000"/>
            </a:blip>
            <a:stretch>
              <a:fillRect l="-8686" t="0" r="-13144" b="-36749"/>
            </a:stretch>
          </a:blipFill>
        </p:spPr>
      </p:sp>
      <p:grpSp>
        <p:nvGrpSpPr>
          <p:cNvPr name="Group 17" id="17"/>
          <p:cNvGrpSpPr/>
          <p:nvPr/>
        </p:nvGrpSpPr>
        <p:grpSpPr>
          <a:xfrm rot="0">
            <a:off x="510103" y="2027706"/>
            <a:ext cx="6482443" cy="799585"/>
            <a:chOff x="0" y="0"/>
            <a:chExt cx="8643257" cy="1066113"/>
          </a:xfrm>
        </p:grpSpPr>
        <p:grpSp>
          <p:nvGrpSpPr>
            <p:cNvPr name="Group 18" id="18"/>
            <p:cNvGrpSpPr/>
            <p:nvPr/>
          </p:nvGrpSpPr>
          <p:grpSpPr>
            <a:xfrm rot="0">
              <a:off x="489711" y="228969"/>
              <a:ext cx="8153545" cy="837145"/>
              <a:chOff x="0" y="0"/>
              <a:chExt cx="1446171" cy="148482"/>
            </a:xfrm>
          </p:grpSpPr>
          <p:sp>
            <p:nvSpPr>
              <p:cNvPr name="Freeform 19" id="19"/>
              <p:cNvSpPr/>
              <p:nvPr/>
            </p:nvSpPr>
            <p:spPr>
              <a:xfrm flipH="false" flipV="false" rot="0">
                <a:off x="0" y="0"/>
                <a:ext cx="1446171" cy="148482"/>
              </a:xfrm>
              <a:custGeom>
                <a:avLst/>
                <a:gdLst/>
                <a:ahLst/>
                <a:cxnLst/>
                <a:rect r="r" b="b" t="t" l="l"/>
                <a:pathLst>
                  <a:path h="148482" w="1446171">
                    <a:moveTo>
                      <a:pt x="17724" y="0"/>
                    </a:moveTo>
                    <a:lnTo>
                      <a:pt x="1428447" y="0"/>
                    </a:lnTo>
                    <a:cubicBezTo>
                      <a:pt x="1433148" y="0"/>
                      <a:pt x="1437656" y="1867"/>
                      <a:pt x="1440980" y="5191"/>
                    </a:cubicBezTo>
                    <a:cubicBezTo>
                      <a:pt x="1444304" y="8515"/>
                      <a:pt x="1446171" y="13024"/>
                      <a:pt x="1446171" y="17724"/>
                    </a:cubicBezTo>
                    <a:lnTo>
                      <a:pt x="1446171" y="130758"/>
                    </a:lnTo>
                    <a:cubicBezTo>
                      <a:pt x="1446171" y="135458"/>
                      <a:pt x="1444304" y="139967"/>
                      <a:pt x="1440980" y="143291"/>
                    </a:cubicBezTo>
                    <a:cubicBezTo>
                      <a:pt x="1437656" y="146615"/>
                      <a:pt x="1433148" y="148482"/>
                      <a:pt x="1428447" y="148482"/>
                    </a:cubicBezTo>
                    <a:lnTo>
                      <a:pt x="17724" y="148482"/>
                    </a:lnTo>
                    <a:cubicBezTo>
                      <a:pt x="13024" y="148482"/>
                      <a:pt x="8515" y="146615"/>
                      <a:pt x="5191" y="143291"/>
                    </a:cubicBezTo>
                    <a:cubicBezTo>
                      <a:pt x="1867" y="139967"/>
                      <a:pt x="0" y="135458"/>
                      <a:pt x="0" y="130758"/>
                    </a:cubicBezTo>
                    <a:lnTo>
                      <a:pt x="0" y="17724"/>
                    </a:lnTo>
                    <a:cubicBezTo>
                      <a:pt x="0" y="13024"/>
                      <a:pt x="1867" y="8515"/>
                      <a:pt x="5191" y="5191"/>
                    </a:cubicBezTo>
                    <a:cubicBezTo>
                      <a:pt x="8515" y="1867"/>
                      <a:pt x="13024" y="0"/>
                      <a:pt x="17724" y="0"/>
                    </a:cubicBezTo>
                    <a:close/>
                  </a:path>
                </a:pathLst>
              </a:custGeom>
              <a:solidFill>
                <a:srgbClr val="62B34E"/>
              </a:solidFill>
              <a:ln cap="sq">
                <a:noFill/>
                <a:prstDash val="solid"/>
                <a:miter/>
              </a:ln>
            </p:spPr>
          </p:sp>
          <p:sp>
            <p:nvSpPr>
              <p:cNvPr name="TextBox 20" id="20"/>
              <p:cNvSpPr txBox="true"/>
              <p:nvPr/>
            </p:nvSpPr>
            <p:spPr>
              <a:xfrm>
                <a:off x="0" y="-38100"/>
                <a:ext cx="1446171" cy="186582"/>
              </a:xfrm>
              <a:prstGeom prst="rect">
                <a:avLst/>
              </a:prstGeom>
            </p:spPr>
            <p:txBody>
              <a:bodyPr anchor="ctr" rtlCol="false" tIns="109232" lIns="109232" bIns="109232" rIns="109232"/>
              <a:lstStyle/>
              <a:p>
                <a:pPr algn="ctr">
                  <a:lnSpc>
                    <a:spcPts val="2940"/>
                  </a:lnSpc>
                </a:pPr>
                <a:r>
                  <a:rPr lang="en-US" b="true" sz="2100">
                    <a:solidFill>
                      <a:srgbClr val="FFFFFF"/>
                    </a:solidFill>
                    <a:latin typeface="Open Sans 2 Bold"/>
                    <a:ea typeface="Open Sans 2 Bold"/>
                    <a:cs typeface="Open Sans 2 Bold"/>
                    <a:sym typeface="Open Sans 2 Bold"/>
                  </a:rPr>
                  <a:t>PETUNJUK PRESTASI</a:t>
                </a:r>
              </a:p>
            </p:txBody>
          </p:sp>
        </p:grpSp>
        <p:grpSp>
          <p:nvGrpSpPr>
            <p:cNvPr name="Group 21" id="21"/>
            <p:cNvGrpSpPr/>
            <p:nvPr/>
          </p:nvGrpSpPr>
          <p:grpSpPr>
            <a:xfrm rot="0">
              <a:off x="67956" y="0"/>
              <a:ext cx="843511" cy="837145"/>
              <a:chOff x="0" y="0"/>
              <a:chExt cx="818981" cy="812800"/>
            </a:xfrm>
          </p:grpSpPr>
          <p:sp>
            <p:nvSpPr>
              <p:cNvPr name="Freeform 22" id="22"/>
              <p:cNvSpPr/>
              <p:nvPr/>
            </p:nvSpPr>
            <p:spPr>
              <a:xfrm flipH="false" flipV="false" rot="0">
                <a:off x="0" y="0"/>
                <a:ext cx="818981" cy="812800"/>
              </a:xfrm>
              <a:custGeom>
                <a:avLst/>
                <a:gdLst/>
                <a:ahLst/>
                <a:cxnLst/>
                <a:rect r="r" b="b" t="t" l="l"/>
                <a:pathLst>
                  <a:path h="812800" w="818981">
                    <a:moveTo>
                      <a:pt x="409491" y="0"/>
                    </a:moveTo>
                    <a:cubicBezTo>
                      <a:pt x="183335" y="0"/>
                      <a:pt x="0" y="181951"/>
                      <a:pt x="0" y="406400"/>
                    </a:cubicBezTo>
                    <a:cubicBezTo>
                      <a:pt x="0" y="630849"/>
                      <a:pt x="183335" y="812800"/>
                      <a:pt x="409491" y="812800"/>
                    </a:cubicBezTo>
                    <a:cubicBezTo>
                      <a:pt x="635646" y="812800"/>
                      <a:pt x="818981" y="630849"/>
                      <a:pt x="818981" y="406400"/>
                    </a:cubicBezTo>
                    <a:cubicBezTo>
                      <a:pt x="818981" y="181951"/>
                      <a:pt x="635646" y="0"/>
                      <a:pt x="409491" y="0"/>
                    </a:cubicBezTo>
                    <a:close/>
                  </a:path>
                </a:pathLst>
              </a:custGeom>
              <a:solidFill>
                <a:srgbClr val="0F887C"/>
              </a:solidFill>
            </p:spPr>
          </p:sp>
          <p:sp>
            <p:nvSpPr>
              <p:cNvPr name="TextBox 23" id="23"/>
              <p:cNvSpPr txBox="true"/>
              <p:nvPr/>
            </p:nvSpPr>
            <p:spPr>
              <a:xfrm>
                <a:off x="76779" y="38100"/>
                <a:ext cx="665422" cy="698500"/>
              </a:xfrm>
              <a:prstGeom prst="rect">
                <a:avLst/>
              </a:prstGeom>
            </p:spPr>
            <p:txBody>
              <a:bodyPr anchor="ctr" rtlCol="false" tIns="60807" lIns="60807" bIns="60807" rIns="60807"/>
              <a:lstStyle/>
              <a:p>
                <a:pPr algn="ctr">
                  <a:lnSpc>
                    <a:spcPts val="2940"/>
                  </a:lnSpc>
                </a:pPr>
              </a:p>
            </p:txBody>
          </p:sp>
        </p:grpSp>
        <p:sp>
          <p:nvSpPr>
            <p:cNvPr name="TextBox 24" id="24"/>
            <p:cNvSpPr txBox="true"/>
            <p:nvPr/>
          </p:nvSpPr>
          <p:spPr>
            <a:xfrm rot="0">
              <a:off x="0" y="237783"/>
              <a:ext cx="979423" cy="342687"/>
            </a:xfrm>
            <a:prstGeom prst="rect">
              <a:avLst/>
            </a:prstGeom>
          </p:spPr>
          <p:txBody>
            <a:bodyPr anchor="t" rtlCol="false" tIns="0" lIns="0" bIns="0" rIns="0">
              <a:spAutoFit/>
            </a:bodyPr>
            <a:lstStyle/>
            <a:p>
              <a:pPr algn="ctr">
                <a:lnSpc>
                  <a:spcPts val="2240"/>
                </a:lnSpc>
                <a:spcBef>
                  <a:spcPct val="0"/>
                </a:spcBef>
              </a:pPr>
              <a:r>
                <a:rPr lang="en-US" b="true" sz="1600" spc="48">
                  <a:solidFill>
                    <a:srgbClr val="FFFFFF"/>
                  </a:solidFill>
                  <a:latin typeface="Open Sans 1 Bold"/>
                  <a:ea typeface="Open Sans 1 Bold"/>
                  <a:cs typeface="Open Sans 1 Bold"/>
                  <a:sym typeface="Open Sans 1 Bold"/>
                </a:rPr>
                <a:t>1</a:t>
              </a:r>
            </a:p>
          </p:txBody>
        </p:sp>
      </p:grpSp>
      <p:grpSp>
        <p:nvGrpSpPr>
          <p:cNvPr name="Group 25" id="25"/>
          <p:cNvGrpSpPr/>
          <p:nvPr/>
        </p:nvGrpSpPr>
        <p:grpSpPr>
          <a:xfrm rot="0">
            <a:off x="10495041" y="2780800"/>
            <a:ext cx="7549580" cy="3569556"/>
            <a:chOff x="0" y="0"/>
            <a:chExt cx="2714463" cy="1283439"/>
          </a:xfrm>
        </p:grpSpPr>
        <p:sp>
          <p:nvSpPr>
            <p:cNvPr name="Freeform 26" id="26"/>
            <p:cNvSpPr/>
            <p:nvPr/>
          </p:nvSpPr>
          <p:spPr>
            <a:xfrm flipH="false" flipV="false" rot="0">
              <a:off x="0" y="0"/>
              <a:ext cx="2714463" cy="1283439"/>
            </a:xfrm>
            <a:custGeom>
              <a:avLst/>
              <a:gdLst/>
              <a:ahLst/>
              <a:cxnLst/>
              <a:rect r="r" b="b" t="t" l="l"/>
              <a:pathLst>
                <a:path h="1283439" w="2714463">
                  <a:moveTo>
                    <a:pt x="14357" y="0"/>
                  </a:moveTo>
                  <a:lnTo>
                    <a:pt x="2700106" y="0"/>
                  </a:lnTo>
                  <a:cubicBezTo>
                    <a:pt x="2708035" y="0"/>
                    <a:pt x="2714463" y="6428"/>
                    <a:pt x="2714463" y="14357"/>
                  </a:cubicBezTo>
                  <a:lnTo>
                    <a:pt x="2714463" y="1269082"/>
                  </a:lnTo>
                  <a:cubicBezTo>
                    <a:pt x="2714463" y="1272890"/>
                    <a:pt x="2712950" y="1276542"/>
                    <a:pt x="2710258" y="1279234"/>
                  </a:cubicBezTo>
                  <a:cubicBezTo>
                    <a:pt x="2707565" y="1281926"/>
                    <a:pt x="2703914" y="1283439"/>
                    <a:pt x="2700106" y="1283439"/>
                  </a:cubicBezTo>
                  <a:lnTo>
                    <a:pt x="14357" y="1283439"/>
                  </a:lnTo>
                  <a:cubicBezTo>
                    <a:pt x="10549" y="1283439"/>
                    <a:pt x="6897" y="1281926"/>
                    <a:pt x="4205" y="1279234"/>
                  </a:cubicBezTo>
                  <a:cubicBezTo>
                    <a:pt x="1513" y="1276542"/>
                    <a:pt x="0" y="1272890"/>
                    <a:pt x="0" y="1269082"/>
                  </a:cubicBezTo>
                  <a:lnTo>
                    <a:pt x="0" y="14357"/>
                  </a:lnTo>
                  <a:cubicBezTo>
                    <a:pt x="0" y="10549"/>
                    <a:pt x="1513" y="6897"/>
                    <a:pt x="4205" y="4205"/>
                  </a:cubicBezTo>
                  <a:cubicBezTo>
                    <a:pt x="6897" y="1513"/>
                    <a:pt x="10549" y="0"/>
                    <a:pt x="14357" y="0"/>
                  </a:cubicBezTo>
                  <a:close/>
                </a:path>
              </a:pathLst>
            </a:custGeom>
            <a:solidFill>
              <a:srgbClr val="FAFAFA">
                <a:alpha val="87843"/>
              </a:srgbClr>
            </a:solidFill>
          </p:spPr>
        </p:sp>
        <p:sp>
          <p:nvSpPr>
            <p:cNvPr name="TextBox 27" id="27"/>
            <p:cNvSpPr txBox="true"/>
            <p:nvPr/>
          </p:nvSpPr>
          <p:spPr>
            <a:xfrm>
              <a:off x="0" y="-28575"/>
              <a:ext cx="2714463" cy="1312014"/>
            </a:xfrm>
            <a:prstGeom prst="rect">
              <a:avLst/>
            </a:prstGeom>
          </p:spPr>
          <p:txBody>
            <a:bodyPr anchor="ctr" rtlCol="false" tIns="71846" lIns="71846" bIns="71846" rIns="71846"/>
            <a:lstStyle/>
            <a:p>
              <a:pPr algn="ctr">
                <a:lnSpc>
                  <a:spcPts val="2376"/>
                </a:lnSpc>
              </a:pPr>
            </a:p>
          </p:txBody>
        </p:sp>
      </p:grpSp>
      <p:grpSp>
        <p:nvGrpSpPr>
          <p:cNvPr name="Group 28" id="28"/>
          <p:cNvGrpSpPr/>
          <p:nvPr/>
        </p:nvGrpSpPr>
        <p:grpSpPr>
          <a:xfrm rot="0">
            <a:off x="13191969" y="2249845"/>
            <a:ext cx="4382864" cy="617294"/>
            <a:chOff x="0" y="0"/>
            <a:chExt cx="936696" cy="131927"/>
          </a:xfrm>
        </p:grpSpPr>
        <p:sp>
          <p:nvSpPr>
            <p:cNvPr name="Freeform 29" id="29"/>
            <p:cNvSpPr/>
            <p:nvPr/>
          </p:nvSpPr>
          <p:spPr>
            <a:xfrm flipH="false" flipV="false" rot="0">
              <a:off x="0" y="0"/>
              <a:ext cx="936697" cy="131927"/>
            </a:xfrm>
            <a:custGeom>
              <a:avLst/>
              <a:gdLst/>
              <a:ahLst/>
              <a:cxnLst/>
              <a:rect r="r" b="b" t="t" l="l"/>
              <a:pathLst>
                <a:path h="131927" w="936697">
                  <a:moveTo>
                    <a:pt x="24730" y="0"/>
                  </a:moveTo>
                  <a:lnTo>
                    <a:pt x="911967" y="0"/>
                  </a:lnTo>
                  <a:cubicBezTo>
                    <a:pt x="925625" y="0"/>
                    <a:pt x="936697" y="11072"/>
                    <a:pt x="936697" y="24730"/>
                  </a:cubicBezTo>
                  <a:lnTo>
                    <a:pt x="936697" y="107197"/>
                  </a:lnTo>
                  <a:cubicBezTo>
                    <a:pt x="936697" y="113756"/>
                    <a:pt x="934091" y="120046"/>
                    <a:pt x="929453" y="124684"/>
                  </a:cubicBezTo>
                  <a:cubicBezTo>
                    <a:pt x="924816" y="129321"/>
                    <a:pt x="918526" y="131927"/>
                    <a:pt x="911967" y="131927"/>
                  </a:cubicBezTo>
                  <a:lnTo>
                    <a:pt x="24730" y="131927"/>
                  </a:lnTo>
                  <a:cubicBezTo>
                    <a:pt x="11072" y="131927"/>
                    <a:pt x="0" y="120855"/>
                    <a:pt x="0" y="107197"/>
                  </a:cubicBezTo>
                  <a:lnTo>
                    <a:pt x="0" y="24730"/>
                  </a:lnTo>
                  <a:cubicBezTo>
                    <a:pt x="0" y="18171"/>
                    <a:pt x="2605" y="11881"/>
                    <a:pt x="7243" y="7243"/>
                  </a:cubicBezTo>
                  <a:cubicBezTo>
                    <a:pt x="11881" y="2605"/>
                    <a:pt x="18171" y="0"/>
                    <a:pt x="24730" y="0"/>
                  </a:cubicBezTo>
                  <a:close/>
                </a:path>
              </a:pathLst>
            </a:custGeom>
            <a:solidFill>
              <a:srgbClr val="62B34E"/>
            </a:solidFill>
            <a:ln cap="sq">
              <a:noFill/>
              <a:prstDash val="solid"/>
              <a:miter/>
            </a:ln>
          </p:spPr>
        </p:sp>
        <p:sp>
          <p:nvSpPr>
            <p:cNvPr name="TextBox 30" id="30"/>
            <p:cNvSpPr txBox="true"/>
            <p:nvPr/>
          </p:nvSpPr>
          <p:spPr>
            <a:xfrm>
              <a:off x="0" y="-38100"/>
              <a:ext cx="936696" cy="170027"/>
            </a:xfrm>
            <a:prstGeom prst="rect">
              <a:avLst/>
            </a:prstGeom>
          </p:spPr>
          <p:txBody>
            <a:bodyPr anchor="ctr" rtlCol="false" tIns="120871" lIns="120871" bIns="120871" rIns="120871"/>
            <a:lstStyle/>
            <a:p>
              <a:pPr algn="ctr">
                <a:lnSpc>
                  <a:spcPts val="2940"/>
                </a:lnSpc>
              </a:pPr>
              <a:r>
                <a:rPr lang="en-US" b="true" sz="2100">
                  <a:solidFill>
                    <a:srgbClr val="FFFFFF"/>
                  </a:solidFill>
                  <a:latin typeface="Open Sans 2 Bold"/>
                  <a:ea typeface="Open Sans 2 Bold"/>
                  <a:cs typeface="Open Sans 2 Bold"/>
                  <a:sym typeface="Open Sans 2 Bold"/>
                </a:rPr>
                <a:t>MEKANISME MAKLUM BALAS</a:t>
              </a:r>
            </a:p>
          </p:txBody>
        </p:sp>
      </p:grpSp>
      <p:grpSp>
        <p:nvGrpSpPr>
          <p:cNvPr name="Group 31" id="31"/>
          <p:cNvGrpSpPr/>
          <p:nvPr/>
        </p:nvGrpSpPr>
        <p:grpSpPr>
          <a:xfrm rot="0">
            <a:off x="17259300" y="2078433"/>
            <a:ext cx="631066" cy="631066"/>
            <a:chOff x="0" y="0"/>
            <a:chExt cx="812800" cy="812800"/>
          </a:xfrm>
        </p:grpSpPr>
        <p:sp>
          <p:nvSpPr>
            <p:cNvPr name="Freeform 32" id="3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887C"/>
            </a:solidFill>
          </p:spPr>
        </p:sp>
        <p:sp>
          <p:nvSpPr>
            <p:cNvPr name="TextBox 33" id="33"/>
            <p:cNvSpPr txBox="true"/>
            <p:nvPr/>
          </p:nvSpPr>
          <p:spPr>
            <a:xfrm>
              <a:off x="76200" y="47625"/>
              <a:ext cx="660400" cy="688975"/>
            </a:xfrm>
            <a:prstGeom prst="rect">
              <a:avLst/>
            </a:prstGeom>
          </p:spPr>
          <p:txBody>
            <a:bodyPr anchor="ctr" rtlCol="false" tIns="66136" lIns="66136" bIns="66136" rIns="66136"/>
            <a:lstStyle/>
            <a:p>
              <a:pPr algn="ctr">
                <a:lnSpc>
                  <a:spcPts val="2519"/>
                </a:lnSpc>
              </a:pPr>
            </a:p>
          </p:txBody>
        </p:sp>
      </p:grpSp>
      <p:grpSp>
        <p:nvGrpSpPr>
          <p:cNvPr name="Group 34" id="34"/>
          <p:cNvGrpSpPr/>
          <p:nvPr/>
        </p:nvGrpSpPr>
        <p:grpSpPr>
          <a:xfrm rot="0">
            <a:off x="14747630" y="6121152"/>
            <a:ext cx="2969780" cy="599836"/>
            <a:chOff x="0" y="0"/>
            <a:chExt cx="702322" cy="141855"/>
          </a:xfrm>
        </p:grpSpPr>
        <p:sp>
          <p:nvSpPr>
            <p:cNvPr name="Freeform 35" id="35"/>
            <p:cNvSpPr/>
            <p:nvPr/>
          </p:nvSpPr>
          <p:spPr>
            <a:xfrm flipH="false" flipV="false" rot="0">
              <a:off x="0" y="0"/>
              <a:ext cx="702322" cy="141855"/>
            </a:xfrm>
            <a:custGeom>
              <a:avLst/>
              <a:gdLst/>
              <a:ahLst/>
              <a:cxnLst/>
              <a:rect r="r" b="b" t="t" l="l"/>
              <a:pathLst>
                <a:path h="141855" w="702322">
                  <a:moveTo>
                    <a:pt x="36497" y="0"/>
                  </a:moveTo>
                  <a:lnTo>
                    <a:pt x="665826" y="0"/>
                  </a:lnTo>
                  <a:cubicBezTo>
                    <a:pt x="675505" y="0"/>
                    <a:pt x="684788" y="3845"/>
                    <a:pt x="691633" y="10690"/>
                  </a:cubicBezTo>
                  <a:cubicBezTo>
                    <a:pt x="698477" y="17534"/>
                    <a:pt x="702322" y="26817"/>
                    <a:pt x="702322" y="36497"/>
                  </a:cubicBezTo>
                  <a:lnTo>
                    <a:pt x="702322" y="105358"/>
                  </a:lnTo>
                  <a:cubicBezTo>
                    <a:pt x="702322" y="125515"/>
                    <a:pt x="685982" y="141855"/>
                    <a:pt x="665826" y="141855"/>
                  </a:cubicBezTo>
                  <a:lnTo>
                    <a:pt x="36497" y="141855"/>
                  </a:lnTo>
                  <a:cubicBezTo>
                    <a:pt x="26817" y="141855"/>
                    <a:pt x="17534" y="138010"/>
                    <a:pt x="10690" y="131165"/>
                  </a:cubicBezTo>
                  <a:cubicBezTo>
                    <a:pt x="3845" y="124321"/>
                    <a:pt x="0" y="115038"/>
                    <a:pt x="0" y="105358"/>
                  </a:cubicBezTo>
                  <a:lnTo>
                    <a:pt x="0" y="36497"/>
                  </a:lnTo>
                  <a:cubicBezTo>
                    <a:pt x="0" y="26817"/>
                    <a:pt x="3845" y="17534"/>
                    <a:pt x="10690" y="10690"/>
                  </a:cubicBezTo>
                  <a:cubicBezTo>
                    <a:pt x="17534" y="3845"/>
                    <a:pt x="26817" y="0"/>
                    <a:pt x="36497" y="0"/>
                  </a:cubicBezTo>
                  <a:close/>
                </a:path>
              </a:pathLst>
            </a:custGeom>
            <a:solidFill>
              <a:srgbClr val="62B34E"/>
            </a:solidFill>
            <a:ln cap="sq">
              <a:noFill/>
              <a:prstDash val="solid"/>
              <a:miter/>
            </a:ln>
          </p:spPr>
        </p:sp>
        <p:sp>
          <p:nvSpPr>
            <p:cNvPr name="TextBox 36" id="36"/>
            <p:cNvSpPr txBox="true"/>
            <p:nvPr/>
          </p:nvSpPr>
          <p:spPr>
            <a:xfrm>
              <a:off x="0" y="-38100"/>
              <a:ext cx="702322" cy="179955"/>
            </a:xfrm>
            <a:prstGeom prst="rect">
              <a:avLst/>
            </a:prstGeom>
          </p:spPr>
          <p:txBody>
            <a:bodyPr anchor="ctr" rtlCol="false" tIns="109232" lIns="109232" bIns="109232" rIns="109232"/>
            <a:lstStyle/>
            <a:p>
              <a:pPr algn="ctr">
                <a:lnSpc>
                  <a:spcPts val="2940"/>
                </a:lnSpc>
              </a:pPr>
              <a:r>
                <a:rPr lang="en-US" b="true" sz="2100">
                  <a:solidFill>
                    <a:srgbClr val="FFFFFF"/>
                  </a:solidFill>
                  <a:latin typeface="Open Sans 2 Bold"/>
                  <a:ea typeface="Open Sans 2 Bold"/>
                  <a:cs typeface="Open Sans 2 Bold"/>
                  <a:sym typeface="Open Sans 2 Bold"/>
                </a:rPr>
                <a:t>SEMAKAN TAHUNAN</a:t>
              </a:r>
            </a:p>
          </p:txBody>
        </p:sp>
      </p:grpSp>
      <p:grpSp>
        <p:nvGrpSpPr>
          <p:cNvPr name="Group 37" id="37"/>
          <p:cNvGrpSpPr/>
          <p:nvPr/>
        </p:nvGrpSpPr>
        <p:grpSpPr>
          <a:xfrm rot="0">
            <a:off x="17538514" y="5887936"/>
            <a:ext cx="580212" cy="580212"/>
            <a:chOff x="0" y="0"/>
            <a:chExt cx="812800" cy="812800"/>
          </a:xfrm>
        </p:grpSpPr>
        <p:sp>
          <p:nvSpPr>
            <p:cNvPr name="Freeform 38" id="3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887C"/>
            </a:solidFill>
          </p:spPr>
        </p:sp>
        <p:sp>
          <p:nvSpPr>
            <p:cNvPr name="TextBox 39" id="39"/>
            <p:cNvSpPr txBox="true"/>
            <p:nvPr/>
          </p:nvSpPr>
          <p:spPr>
            <a:xfrm>
              <a:off x="76200" y="47625"/>
              <a:ext cx="660400" cy="688975"/>
            </a:xfrm>
            <a:prstGeom prst="rect">
              <a:avLst/>
            </a:prstGeom>
          </p:spPr>
          <p:txBody>
            <a:bodyPr anchor="ctr" rtlCol="false" tIns="60807" lIns="60807" bIns="60807" rIns="60807"/>
            <a:lstStyle/>
            <a:p>
              <a:pPr algn="ctr">
                <a:lnSpc>
                  <a:spcPts val="2519"/>
                </a:lnSpc>
              </a:pPr>
            </a:p>
          </p:txBody>
        </p:sp>
      </p:grpSp>
      <p:grpSp>
        <p:nvGrpSpPr>
          <p:cNvPr name="Group 40" id="40"/>
          <p:cNvGrpSpPr/>
          <p:nvPr/>
        </p:nvGrpSpPr>
        <p:grpSpPr>
          <a:xfrm rot="0">
            <a:off x="-273758" y="8822751"/>
            <a:ext cx="17819266" cy="1464249"/>
            <a:chOff x="0" y="0"/>
            <a:chExt cx="23759021" cy="1952332"/>
          </a:xfrm>
        </p:grpSpPr>
        <p:sp>
          <p:nvSpPr>
            <p:cNvPr name="AutoShape 41" id="41"/>
            <p:cNvSpPr/>
            <p:nvPr/>
          </p:nvSpPr>
          <p:spPr>
            <a:xfrm>
              <a:off x="0" y="976166"/>
              <a:ext cx="21755533" cy="0"/>
            </a:xfrm>
            <a:prstGeom prst="line">
              <a:avLst/>
            </a:prstGeom>
            <a:ln cap="flat" w="94261">
              <a:solidFill>
                <a:srgbClr val="0F887C"/>
              </a:solidFill>
              <a:prstDash val="solid"/>
              <a:headEnd type="none" len="sm" w="sm"/>
              <a:tailEnd type="none" len="sm" w="sm"/>
            </a:ln>
          </p:spPr>
        </p:sp>
        <p:sp>
          <p:nvSpPr>
            <p:cNvPr name="Freeform 42" id="42"/>
            <p:cNvSpPr/>
            <p:nvPr/>
          </p:nvSpPr>
          <p:spPr>
            <a:xfrm flipH="false" flipV="false" rot="0">
              <a:off x="21930336" y="0"/>
              <a:ext cx="1828684" cy="1952332"/>
            </a:xfrm>
            <a:custGeom>
              <a:avLst/>
              <a:gdLst/>
              <a:ahLst/>
              <a:cxnLst/>
              <a:rect r="r" b="b" t="t" l="l"/>
              <a:pathLst>
                <a:path h="1952332" w="1828684">
                  <a:moveTo>
                    <a:pt x="0" y="0"/>
                  </a:moveTo>
                  <a:lnTo>
                    <a:pt x="1828685" y="0"/>
                  </a:lnTo>
                  <a:lnTo>
                    <a:pt x="1828685" y="1952332"/>
                  </a:lnTo>
                  <a:lnTo>
                    <a:pt x="0" y="195233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grpSp>
        <p:nvGrpSpPr>
          <p:cNvPr name="Group 43" id="43"/>
          <p:cNvGrpSpPr/>
          <p:nvPr/>
        </p:nvGrpSpPr>
        <p:grpSpPr>
          <a:xfrm rot="0">
            <a:off x="1028700" y="9060920"/>
            <a:ext cx="918260" cy="987910"/>
            <a:chOff x="0" y="0"/>
            <a:chExt cx="1224346" cy="1317214"/>
          </a:xfrm>
        </p:grpSpPr>
        <p:grpSp>
          <p:nvGrpSpPr>
            <p:cNvPr name="Group 44" id="44"/>
            <p:cNvGrpSpPr/>
            <p:nvPr/>
          </p:nvGrpSpPr>
          <p:grpSpPr>
            <a:xfrm rot="0">
              <a:off x="0" y="0"/>
              <a:ext cx="1224346" cy="1317214"/>
              <a:chOff x="0" y="0"/>
              <a:chExt cx="447181" cy="481100"/>
            </a:xfrm>
          </p:grpSpPr>
          <p:sp>
            <p:nvSpPr>
              <p:cNvPr name="Freeform 45" id="45"/>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46" id="46"/>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47" id="47"/>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15</a:t>
              </a:r>
            </a:p>
          </p:txBody>
        </p:sp>
      </p:grpSp>
      <p:sp>
        <p:nvSpPr>
          <p:cNvPr name="TextBox 48" id="48"/>
          <p:cNvSpPr txBox="true"/>
          <p:nvPr/>
        </p:nvSpPr>
        <p:spPr>
          <a:xfrm rot="0">
            <a:off x="10599793" y="2900476"/>
            <a:ext cx="7444828" cy="3328035"/>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a:t>
            </a:r>
            <a:r>
              <a:rPr lang="en-US" sz="2100">
                <a:solidFill>
                  <a:srgbClr val="000000"/>
                </a:solidFill>
                <a:latin typeface="Open Sans 1"/>
                <a:ea typeface="Open Sans 1"/>
                <a:cs typeface="Open Sans 1"/>
                <a:sym typeface="Open Sans 1"/>
              </a:rPr>
              <a:t>engumpul pandangan daripada pelajar, guru, ibu bapa, pemimpin sekolah </a:t>
            </a:r>
            <a:r>
              <a:rPr lang="en-US" sz="2100">
                <a:solidFill>
                  <a:srgbClr val="000000"/>
                </a:solidFill>
                <a:latin typeface="Open Sans 1"/>
                <a:ea typeface="Open Sans 1"/>
                <a:cs typeface="Open Sans 1"/>
                <a:sym typeface="Open Sans 1"/>
              </a:rPr>
              <a:t>dan</a:t>
            </a:r>
            <a:r>
              <a:rPr lang="en-US" sz="2100">
                <a:solidFill>
                  <a:srgbClr val="000000"/>
                </a:solidFill>
                <a:latin typeface="Open Sans 1"/>
                <a:ea typeface="Open Sans 1"/>
                <a:cs typeface="Open Sans 1"/>
                <a:sym typeface="Open Sans 1"/>
              </a:rPr>
              <a:t> komuniti.</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a:t>
            </a:r>
            <a:r>
              <a:rPr lang="en-US" sz="2100">
                <a:solidFill>
                  <a:srgbClr val="000000"/>
                </a:solidFill>
                <a:latin typeface="Open Sans 1"/>
                <a:ea typeface="Open Sans 1"/>
                <a:cs typeface="Open Sans 1"/>
                <a:sym typeface="Open Sans 1"/>
              </a:rPr>
              <a:t>enggunakan tinjauan, kumpulan fokus dan sesi libat urus.</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a:t>
            </a:r>
            <a:r>
              <a:rPr lang="en-US" sz="2100">
                <a:solidFill>
                  <a:srgbClr val="000000"/>
                </a:solidFill>
                <a:latin typeface="Open Sans 1"/>
                <a:ea typeface="Open Sans 1"/>
                <a:cs typeface="Open Sans 1"/>
                <a:sym typeface="Open Sans 1"/>
              </a:rPr>
              <a:t>aklum balas membantu Kementerian menyesuaikan program secara</a:t>
            </a:r>
            <a:r>
              <a:rPr lang="en-US" sz="2100">
                <a:solidFill>
                  <a:srgbClr val="000000"/>
                </a:solidFill>
                <a:latin typeface="Open Sans 1"/>
                <a:ea typeface="Open Sans 1"/>
                <a:cs typeface="Open Sans 1"/>
                <a:sym typeface="Open Sans 1"/>
              </a:rPr>
              <a:t> langsung.</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P</a:t>
            </a:r>
            <a:r>
              <a:rPr lang="en-US" sz="2100">
                <a:solidFill>
                  <a:srgbClr val="000000"/>
                </a:solidFill>
                <a:latin typeface="Open Sans 1"/>
                <a:ea typeface="Open Sans 1"/>
                <a:cs typeface="Open Sans 1"/>
                <a:sym typeface="Open Sans 1"/>
              </a:rPr>
              <a:t>asukan Petugas/Kumpulan Kerja akan menyelaras, menganalisis trend dan memastikan suara pihak berkepentingan didengari.</a:t>
            </a:r>
          </a:p>
        </p:txBody>
      </p:sp>
      <p:sp>
        <p:nvSpPr>
          <p:cNvPr name="TextBox 49" id="49"/>
          <p:cNvSpPr txBox="true"/>
          <p:nvPr/>
        </p:nvSpPr>
        <p:spPr>
          <a:xfrm rot="0">
            <a:off x="17380256" y="2281131"/>
            <a:ext cx="389154" cy="264160"/>
          </a:xfrm>
          <a:prstGeom prst="rect">
            <a:avLst/>
          </a:prstGeom>
        </p:spPr>
        <p:txBody>
          <a:bodyPr anchor="t" rtlCol="false" tIns="0" lIns="0" bIns="0" rIns="0">
            <a:spAutoFit/>
          </a:bodyPr>
          <a:lstStyle/>
          <a:p>
            <a:pPr algn="ctr">
              <a:lnSpc>
                <a:spcPts val="2240"/>
              </a:lnSpc>
              <a:spcBef>
                <a:spcPct val="0"/>
              </a:spcBef>
            </a:pPr>
            <a:r>
              <a:rPr lang="en-US" b="true" sz="1600" spc="48">
                <a:solidFill>
                  <a:srgbClr val="FFFFFF"/>
                </a:solidFill>
                <a:latin typeface="Open Sans 1 Bold"/>
                <a:ea typeface="Open Sans 1 Bold"/>
                <a:cs typeface="Open Sans 1 Bold"/>
                <a:sym typeface="Open Sans 1 Bold"/>
              </a:rPr>
              <a:t>2</a:t>
            </a:r>
          </a:p>
        </p:txBody>
      </p:sp>
      <p:sp>
        <p:nvSpPr>
          <p:cNvPr name="TextBox 50" id="50"/>
          <p:cNvSpPr txBox="true"/>
          <p:nvPr/>
        </p:nvSpPr>
        <p:spPr>
          <a:xfrm rot="0">
            <a:off x="10599793" y="6682889"/>
            <a:ext cx="7444828" cy="2718435"/>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   Melaksanaka</a:t>
            </a:r>
            <a:r>
              <a:rPr lang="en-US" sz="2100">
                <a:solidFill>
                  <a:srgbClr val="000000"/>
                </a:solidFill>
                <a:latin typeface="Open Sans 1"/>
                <a:ea typeface="Open Sans 1"/>
                <a:cs typeface="Open Sans 1"/>
                <a:sym typeface="Open Sans 1"/>
              </a:rPr>
              <a:t>n semakan tahunan untuk:</a:t>
            </a:r>
          </a:p>
          <a:p>
            <a:pPr algn="l">
              <a:lnSpc>
                <a:spcPts val="1050"/>
              </a:lnSpc>
            </a:pP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Menilai kemajuan dan mengenal pasti cabaran.</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M</a:t>
            </a:r>
            <a:r>
              <a:rPr lang="en-US" sz="2100">
                <a:solidFill>
                  <a:srgbClr val="000000"/>
                </a:solidFill>
                <a:latin typeface="Open Sans 1"/>
                <a:ea typeface="Open Sans 1"/>
                <a:cs typeface="Open Sans 1"/>
                <a:sym typeface="Open Sans 1"/>
              </a:rPr>
              <a:t>enambah baik</a:t>
            </a:r>
            <a:r>
              <a:rPr lang="en-US" sz="2100">
                <a:solidFill>
                  <a:srgbClr val="000000"/>
                </a:solidFill>
                <a:latin typeface="Open Sans 1"/>
                <a:ea typeface="Open Sans 1"/>
                <a:cs typeface="Open Sans 1"/>
                <a:sym typeface="Open Sans 1"/>
              </a:rPr>
              <a:t> strategi dan penggunaan sumber.</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Kekal sejajar dengan ma</a:t>
            </a:r>
            <a:r>
              <a:rPr lang="en-US" sz="2100">
                <a:solidFill>
                  <a:srgbClr val="000000"/>
                </a:solidFill>
                <a:latin typeface="Open Sans 1"/>
                <a:ea typeface="Open Sans 1"/>
                <a:cs typeface="Open Sans 1"/>
                <a:sym typeface="Open Sans 1"/>
              </a:rPr>
              <a:t>tl</a:t>
            </a:r>
            <a:r>
              <a:rPr lang="en-US" sz="2100">
                <a:solidFill>
                  <a:srgbClr val="000000"/>
                </a:solidFill>
                <a:latin typeface="Open Sans 1"/>
                <a:ea typeface="Open Sans 1"/>
                <a:cs typeface="Open Sans 1"/>
                <a:sym typeface="Open Sans 1"/>
              </a:rPr>
              <a:t>amat kelestarian negara Brunei.</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 Dipimpin oleh Pasukan Petugas yang</a:t>
            </a:r>
            <a:r>
              <a:rPr lang="en-US" sz="2100">
                <a:solidFill>
                  <a:srgbClr val="000000"/>
                </a:solidFill>
                <a:latin typeface="Open Sans 1"/>
                <a:ea typeface="Open Sans 1"/>
                <a:cs typeface="Open Sans 1"/>
                <a:sym typeface="Open Sans 1"/>
              </a:rPr>
              <a:t> akan menyediakan laporan dan syor.</a:t>
            </a:r>
          </a:p>
        </p:txBody>
      </p:sp>
      <p:sp>
        <p:nvSpPr>
          <p:cNvPr name="TextBox 51" id="51"/>
          <p:cNvSpPr txBox="true"/>
          <p:nvPr/>
        </p:nvSpPr>
        <p:spPr>
          <a:xfrm rot="0">
            <a:off x="17649722" y="6031674"/>
            <a:ext cx="357794" cy="264160"/>
          </a:xfrm>
          <a:prstGeom prst="rect">
            <a:avLst/>
          </a:prstGeom>
        </p:spPr>
        <p:txBody>
          <a:bodyPr anchor="t" rtlCol="false" tIns="0" lIns="0" bIns="0" rIns="0">
            <a:spAutoFit/>
          </a:bodyPr>
          <a:lstStyle/>
          <a:p>
            <a:pPr algn="ctr">
              <a:lnSpc>
                <a:spcPts val="2240"/>
              </a:lnSpc>
              <a:spcBef>
                <a:spcPct val="0"/>
              </a:spcBef>
            </a:pPr>
            <a:r>
              <a:rPr lang="en-US" b="true" sz="1600" spc="48">
                <a:solidFill>
                  <a:srgbClr val="FFFFFF"/>
                </a:solidFill>
                <a:latin typeface="Open Sans 1 Bold"/>
                <a:ea typeface="Open Sans 1 Bold"/>
                <a:cs typeface="Open Sans 1 Bold"/>
                <a:sym typeface="Open Sans 1 Bold"/>
              </a:rPr>
              <a:t>3</a:t>
            </a:r>
          </a:p>
        </p:txBody>
      </p:sp>
      <p:sp>
        <p:nvSpPr>
          <p:cNvPr name="TextBox 52" id="52"/>
          <p:cNvSpPr txBox="true"/>
          <p:nvPr/>
        </p:nvSpPr>
        <p:spPr>
          <a:xfrm rot="0">
            <a:off x="-648655" y="1346986"/>
            <a:ext cx="10257223"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PEMANTAUAN &amp; PENILAIAN</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2">
              <a:alphaModFix amt="17000"/>
            </a:blip>
            <a:stretch>
              <a:fillRect l="-8686" t="0" r="-13144" b="-36749"/>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grpSp>
        <p:nvGrpSpPr>
          <p:cNvPr name="Group 4" id="4"/>
          <p:cNvGrpSpPr/>
          <p:nvPr/>
        </p:nvGrpSpPr>
        <p:grpSpPr>
          <a:xfrm rot="0">
            <a:off x="510103" y="8779150"/>
            <a:ext cx="17777897" cy="1467061"/>
            <a:chOff x="0" y="0"/>
            <a:chExt cx="23703863" cy="1956081"/>
          </a:xfrm>
        </p:grpSpPr>
        <p:sp>
          <p:nvSpPr>
            <p:cNvPr name="AutoShape 5" id="5"/>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6" id="6"/>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21107916" y="319434"/>
              <a:ext cx="1224346" cy="1317214"/>
              <a:chOff x="0" y="0"/>
              <a:chExt cx="447181" cy="481100"/>
            </a:xfrm>
          </p:grpSpPr>
          <p:sp>
            <p:nvSpPr>
              <p:cNvPr name="Freeform 8" id="8"/>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9" id="9"/>
              <p:cNvSpPr txBox="true"/>
              <p:nvPr/>
            </p:nvSpPr>
            <p:spPr>
              <a:xfrm>
                <a:off x="0" y="-3175"/>
                <a:ext cx="447181" cy="458875"/>
              </a:xfrm>
              <a:prstGeom prst="rect">
                <a:avLst/>
              </a:prstGeom>
            </p:spPr>
            <p:txBody>
              <a:bodyPr anchor="ctr" rtlCol="false" tIns="105298" lIns="105298" bIns="105298" rIns="105298"/>
              <a:lstStyle/>
              <a:p>
                <a:pPr algn="ctr">
                  <a:lnSpc>
                    <a:spcPts val="1960"/>
                  </a:lnSpc>
                </a:pPr>
              </a:p>
            </p:txBody>
          </p:sp>
        </p:grpSp>
        <p:sp>
          <p:nvSpPr>
            <p:cNvPr name="TextBox 10" id="10"/>
            <p:cNvSpPr txBox="true"/>
            <p:nvPr/>
          </p:nvSpPr>
          <p:spPr>
            <a:xfrm rot="0">
              <a:off x="21107916" y="464862"/>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16</a:t>
              </a:r>
            </a:p>
          </p:txBody>
        </p:sp>
      </p:grpSp>
      <p:sp>
        <p:nvSpPr>
          <p:cNvPr name="AutoShape 11" id="11"/>
          <p:cNvSpPr/>
          <p:nvPr/>
        </p:nvSpPr>
        <p:spPr>
          <a:xfrm flipV="true">
            <a:off x="-1992951" y="977731"/>
            <a:ext cx="20407853" cy="18604"/>
          </a:xfrm>
          <a:prstGeom prst="line">
            <a:avLst/>
          </a:prstGeom>
          <a:ln cap="flat" w="47625">
            <a:solidFill>
              <a:srgbClr val="0F887C"/>
            </a:solidFill>
            <a:prstDash val="solid"/>
            <a:headEnd type="none" len="sm" w="sm"/>
            <a:tailEnd type="none" len="sm" w="sm"/>
          </a:ln>
        </p:spPr>
      </p:sp>
      <p:sp>
        <p:nvSpPr>
          <p:cNvPr name="Freeform 12" id="12"/>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3" id="13"/>
          <p:cNvGrpSpPr/>
          <p:nvPr/>
        </p:nvGrpSpPr>
        <p:grpSpPr>
          <a:xfrm rot="0">
            <a:off x="10800058" y="636773"/>
            <a:ext cx="6459242" cy="1658189"/>
            <a:chOff x="0" y="0"/>
            <a:chExt cx="2825744" cy="725413"/>
          </a:xfrm>
        </p:grpSpPr>
        <p:sp>
          <p:nvSpPr>
            <p:cNvPr name="Freeform 14" id="14"/>
            <p:cNvSpPr/>
            <p:nvPr/>
          </p:nvSpPr>
          <p:spPr>
            <a:xfrm flipH="false" flipV="false" rot="0">
              <a:off x="0" y="0"/>
              <a:ext cx="2825744" cy="725413"/>
            </a:xfrm>
            <a:custGeom>
              <a:avLst/>
              <a:gdLst/>
              <a:ahLst/>
              <a:cxnLst/>
              <a:rect r="r" b="b" t="t" l="l"/>
              <a:pathLst>
                <a:path h="725413" w="2825744">
                  <a:moveTo>
                    <a:pt x="16780" y="0"/>
                  </a:moveTo>
                  <a:lnTo>
                    <a:pt x="2808964" y="0"/>
                  </a:lnTo>
                  <a:cubicBezTo>
                    <a:pt x="2813414" y="0"/>
                    <a:pt x="2817682" y="1768"/>
                    <a:pt x="2820829" y="4915"/>
                  </a:cubicBezTo>
                  <a:cubicBezTo>
                    <a:pt x="2823976" y="8062"/>
                    <a:pt x="2825744" y="12330"/>
                    <a:pt x="2825744" y="16780"/>
                  </a:cubicBezTo>
                  <a:lnTo>
                    <a:pt x="2825744" y="708633"/>
                  </a:lnTo>
                  <a:cubicBezTo>
                    <a:pt x="2825744" y="713083"/>
                    <a:pt x="2823976" y="717352"/>
                    <a:pt x="2820829" y="720498"/>
                  </a:cubicBezTo>
                  <a:cubicBezTo>
                    <a:pt x="2817682" y="723645"/>
                    <a:pt x="2813414" y="725413"/>
                    <a:pt x="2808964" y="725413"/>
                  </a:cubicBezTo>
                  <a:lnTo>
                    <a:pt x="16780" y="725413"/>
                  </a:lnTo>
                  <a:cubicBezTo>
                    <a:pt x="12330" y="725413"/>
                    <a:pt x="8062" y="723645"/>
                    <a:pt x="4915" y="720498"/>
                  </a:cubicBezTo>
                  <a:cubicBezTo>
                    <a:pt x="1768" y="717352"/>
                    <a:pt x="0" y="713083"/>
                    <a:pt x="0" y="708633"/>
                  </a:cubicBezTo>
                  <a:lnTo>
                    <a:pt x="0" y="16780"/>
                  </a:lnTo>
                  <a:cubicBezTo>
                    <a:pt x="0" y="12330"/>
                    <a:pt x="1768" y="8062"/>
                    <a:pt x="4915" y="4915"/>
                  </a:cubicBezTo>
                  <a:cubicBezTo>
                    <a:pt x="8062" y="1768"/>
                    <a:pt x="12330" y="0"/>
                    <a:pt x="16780" y="0"/>
                  </a:cubicBezTo>
                  <a:close/>
                </a:path>
              </a:pathLst>
            </a:custGeom>
            <a:solidFill>
              <a:srgbClr val="FAFAFA"/>
            </a:solidFill>
            <a:ln w="142875" cap="sq">
              <a:solidFill>
                <a:srgbClr val="069C87"/>
              </a:solidFill>
              <a:prstDash val="solid"/>
              <a:miter/>
            </a:ln>
          </p:spPr>
        </p:sp>
        <p:sp>
          <p:nvSpPr>
            <p:cNvPr name="TextBox 15" id="15"/>
            <p:cNvSpPr txBox="true"/>
            <p:nvPr/>
          </p:nvSpPr>
          <p:spPr>
            <a:xfrm>
              <a:off x="0" y="19050"/>
              <a:ext cx="2825744" cy="706363"/>
            </a:xfrm>
            <a:prstGeom prst="rect">
              <a:avLst/>
            </a:prstGeom>
          </p:spPr>
          <p:txBody>
            <a:bodyPr anchor="ctr" rtlCol="false" tIns="53768" lIns="53768" bIns="53768" rIns="53768"/>
            <a:lstStyle/>
            <a:p>
              <a:pPr algn="ctr">
                <a:lnSpc>
                  <a:spcPts val="1615"/>
                </a:lnSpc>
              </a:pPr>
            </a:p>
          </p:txBody>
        </p:sp>
      </p:grpSp>
      <p:sp>
        <p:nvSpPr>
          <p:cNvPr name="TextBox 16" id="16"/>
          <p:cNvSpPr txBox="true"/>
          <p:nvPr/>
        </p:nvSpPr>
        <p:spPr>
          <a:xfrm rot="0">
            <a:off x="10940077" y="1204438"/>
            <a:ext cx="6179205" cy="627634"/>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PEMANGKIN UTAMA</a:t>
            </a:r>
          </a:p>
        </p:txBody>
      </p:sp>
      <p:grpSp>
        <p:nvGrpSpPr>
          <p:cNvPr name="Group 17" id="17"/>
          <p:cNvGrpSpPr/>
          <p:nvPr/>
        </p:nvGrpSpPr>
        <p:grpSpPr>
          <a:xfrm rot="0">
            <a:off x="2090284" y="5575399"/>
            <a:ext cx="12629059" cy="3571644"/>
            <a:chOff x="0" y="0"/>
            <a:chExt cx="4540797" cy="1284190"/>
          </a:xfrm>
        </p:grpSpPr>
        <p:sp>
          <p:nvSpPr>
            <p:cNvPr name="Freeform 18" id="18"/>
            <p:cNvSpPr/>
            <p:nvPr/>
          </p:nvSpPr>
          <p:spPr>
            <a:xfrm flipH="false" flipV="false" rot="0">
              <a:off x="0" y="0"/>
              <a:ext cx="4540796" cy="1284190"/>
            </a:xfrm>
            <a:custGeom>
              <a:avLst/>
              <a:gdLst/>
              <a:ahLst/>
              <a:cxnLst/>
              <a:rect r="r" b="b" t="t" l="l"/>
              <a:pathLst>
                <a:path h="1284190" w="4540796">
                  <a:moveTo>
                    <a:pt x="8582" y="0"/>
                  </a:moveTo>
                  <a:lnTo>
                    <a:pt x="4532214" y="0"/>
                  </a:lnTo>
                  <a:cubicBezTo>
                    <a:pt x="4534490" y="0"/>
                    <a:pt x="4536673" y="904"/>
                    <a:pt x="4538283" y="2514"/>
                  </a:cubicBezTo>
                  <a:cubicBezTo>
                    <a:pt x="4539892" y="4123"/>
                    <a:pt x="4540796" y="6306"/>
                    <a:pt x="4540796" y="8582"/>
                  </a:cubicBezTo>
                  <a:lnTo>
                    <a:pt x="4540796" y="1275608"/>
                  </a:lnTo>
                  <a:cubicBezTo>
                    <a:pt x="4540796" y="1280347"/>
                    <a:pt x="4536954" y="1284190"/>
                    <a:pt x="4532214" y="1284190"/>
                  </a:cubicBezTo>
                  <a:lnTo>
                    <a:pt x="8582" y="1284190"/>
                  </a:lnTo>
                  <a:cubicBezTo>
                    <a:pt x="3842" y="1284190"/>
                    <a:pt x="0" y="1280347"/>
                    <a:pt x="0" y="1275608"/>
                  </a:cubicBezTo>
                  <a:lnTo>
                    <a:pt x="0" y="8582"/>
                  </a:lnTo>
                  <a:cubicBezTo>
                    <a:pt x="0" y="3842"/>
                    <a:pt x="3842" y="0"/>
                    <a:pt x="8582" y="0"/>
                  </a:cubicBezTo>
                  <a:close/>
                </a:path>
              </a:pathLst>
            </a:custGeom>
            <a:solidFill>
              <a:srgbClr val="FAFAFA">
                <a:alpha val="87843"/>
              </a:srgbClr>
            </a:solidFill>
          </p:spPr>
        </p:sp>
        <p:sp>
          <p:nvSpPr>
            <p:cNvPr name="TextBox 19" id="19"/>
            <p:cNvSpPr txBox="true"/>
            <p:nvPr/>
          </p:nvSpPr>
          <p:spPr>
            <a:xfrm>
              <a:off x="0" y="-28575"/>
              <a:ext cx="4540797" cy="1312765"/>
            </a:xfrm>
            <a:prstGeom prst="rect">
              <a:avLst/>
            </a:prstGeom>
          </p:spPr>
          <p:txBody>
            <a:bodyPr anchor="ctr" rtlCol="false" tIns="71846" lIns="71846" bIns="71846" rIns="71846"/>
            <a:lstStyle/>
            <a:p>
              <a:pPr algn="ctr">
                <a:lnSpc>
                  <a:spcPts val="2376"/>
                </a:lnSpc>
              </a:pPr>
            </a:p>
          </p:txBody>
        </p:sp>
      </p:grpSp>
      <p:grpSp>
        <p:nvGrpSpPr>
          <p:cNvPr name="Group 20" id="20"/>
          <p:cNvGrpSpPr/>
          <p:nvPr/>
        </p:nvGrpSpPr>
        <p:grpSpPr>
          <a:xfrm rot="0">
            <a:off x="588907" y="2864530"/>
            <a:ext cx="17294081" cy="1974924"/>
            <a:chOff x="0" y="0"/>
            <a:chExt cx="4616137" cy="527147"/>
          </a:xfrm>
        </p:grpSpPr>
        <p:sp>
          <p:nvSpPr>
            <p:cNvPr name="Freeform 21" id="21"/>
            <p:cNvSpPr/>
            <p:nvPr/>
          </p:nvSpPr>
          <p:spPr>
            <a:xfrm flipH="false" flipV="false" rot="0">
              <a:off x="0" y="0"/>
              <a:ext cx="4616137" cy="527147"/>
            </a:xfrm>
            <a:custGeom>
              <a:avLst/>
              <a:gdLst/>
              <a:ahLst/>
              <a:cxnLst/>
              <a:rect r="r" b="b" t="t" l="l"/>
              <a:pathLst>
                <a:path h="527147" w="4616137">
                  <a:moveTo>
                    <a:pt x="6267" y="0"/>
                  </a:moveTo>
                  <a:lnTo>
                    <a:pt x="4609870" y="0"/>
                  </a:lnTo>
                  <a:cubicBezTo>
                    <a:pt x="4613331" y="0"/>
                    <a:pt x="4616137" y="2806"/>
                    <a:pt x="4616137" y="6267"/>
                  </a:cubicBezTo>
                  <a:lnTo>
                    <a:pt x="4616137" y="520880"/>
                  </a:lnTo>
                  <a:cubicBezTo>
                    <a:pt x="4616137" y="522542"/>
                    <a:pt x="4615477" y="524136"/>
                    <a:pt x="4614302" y="525311"/>
                  </a:cubicBezTo>
                  <a:cubicBezTo>
                    <a:pt x="4613126" y="526487"/>
                    <a:pt x="4611532" y="527147"/>
                    <a:pt x="4609870" y="527147"/>
                  </a:cubicBezTo>
                  <a:lnTo>
                    <a:pt x="6267" y="527147"/>
                  </a:lnTo>
                  <a:cubicBezTo>
                    <a:pt x="4605" y="527147"/>
                    <a:pt x="3011" y="526487"/>
                    <a:pt x="1836" y="525311"/>
                  </a:cubicBezTo>
                  <a:cubicBezTo>
                    <a:pt x="660" y="524136"/>
                    <a:pt x="0" y="522542"/>
                    <a:pt x="0" y="520880"/>
                  </a:cubicBezTo>
                  <a:lnTo>
                    <a:pt x="0" y="6267"/>
                  </a:lnTo>
                  <a:cubicBezTo>
                    <a:pt x="0" y="4605"/>
                    <a:pt x="660" y="3011"/>
                    <a:pt x="1836" y="1836"/>
                  </a:cubicBezTo>
                  <a:cubicBezTo>
                    <a:pt x="3011" y="660"/>
                    <a:pt x="4605" y="0"/>
                    <a:pt x="6267" y="0"/>
                  </a:cubicBezTo>
                  <a:close/>
                </a:path>
              </a:pathLst>
            </a:custGeom>
            <a:solidFill>
              <a:srgbClr val="3A777B">
                <a:alpha val="67843"/>
              </a:srgbClr>
            </a:solidFill>
            <a:ln cap="sq">
              <a:noFill/>
              <a:prstDash val="solid"/>
              <a:miter/>
            </a:ln>
          </p:spPr>
        </p:sp>
        <p:sp>
          <p:nvSpPr>
            <p:cNvPr name="TextBox 22" id="22"/>
            <p:cNvSpPr txBox="true"/>
            <p:nvPr/>
          </p:nvSpPr>
          <p:spPr>
            <a:xfrm>
              <a:off x="0" y="-57150"/>
              <a:ext cx="4616137" cy="584297"/>
            </a:xfrm>
            <a:prstGeom prst="rect">
              <a:avLst/>
            </a:prstGeom>
          </p:spPr>
          <p:txBody>
            <a:bodyPr anchor="ctr" rtlCol="false" tIns="71846" lIns="71846" bIns="71846" rIns="71846"/>
            <a:lstStyle/>
            <a:p>
              <a:pPr algn="ctr">
                <a:lnSpc>
                  <a:spcPts val="3775"/>
                </a:lnSpc>
              </a:pPr>
            </a:p>
          </p:txBody>
        </p:sp>
      </p:grpSp>
      <p:sp>
        <p:nvSpPr>
          <p:cNvPr name="TextBox 23" id="23"/>
          <p:cNvSpPr txBox="true"/>
          <p:nvPr/>
        </p:nvSpPr>
        <p:spPr>
          <a:xfrm rot="0">
            <a:off x="726738" y="3099605"/>
            <a:ext cx="17018419" cy="1470660"/>
          </a:xfrm>
          <a:prstGeom prst="rect">
            <a:avLst/>
          </a:prstGeom>
        </p:spPr>
        <p:txBody>
          <a:bodyPr anchor="t" rtlCol="false" tIns="0" lIns="0" bIns="0" rIns="0">
            <a:spAutoFit/>
          </a:bodyPr>
          <a:lstStyle/>
          <a:p>
            <a:pPr algn="just">
              <a:lnSpc>
                <a:spcPts val="2940"/>
              </a:lnSpc>
            </a:pPr>
            <a:r>
              <a:rPr lang="en-US" sz="2100">
                <a:solidFill>
                  <a:srgbClr val="FFFFFF"/>
                </a:solidFill>
                <a:latin typeface="Open Sans 1"/>
                <a:ea typeface="Open Sans 1"/>
                <a:cs typeface="Open Sans 1"/>
                <a:sym typeface="Open Sans 1"/>
              </a:rPr>
              <a:t>Untuk</a:t>
            </a:r>
            <a:r>
              <a:rPr lang="en-US" sz="2100">
                <a:solidFill>
                  <a:srgbClr val="FFFFFF"/>
                </a:solidFill>
                <a:latin typeface="Open Sans 1"/>
                <a:ea typeface="Open Sans 1"/>
                <a:cs typeface="Open Sans 1"/>
                <a:sym typeface="Open Sans 1"/>
              </a:rPr>
              <a:t> membina budaya kelestarian, </a:t>
            </a:r>
            <a:r>
              <a:rPr lang="en-US" sz="2100" i="true">
                <a:solidFill>
                  <a:srgbClr val="FFFFFF"/>
                </a:solidFill>
                <a:latin typeface="Open Sans 1 Italics"/>
                <a:ea typeface="Open Sans 1 Italics"/>
                <a:cs typeface="Open Sans 1 Italics"/>
                <a:sym typeface="Open Sans 1 Italics"/>
              </a:rPr>
              <a:t>Greening Education Plan</a:t>
            </a:r>
            <a:r>
              <a:rPr lang="en-US" sz="2100">
                <a:solidFill>
                  <a:srgbClr val="FFFFFF"/>
                </a:solidFill>
                <a:latin typeface="Open Sans 1"/>
                <a:ea typeface="Open Sans 1"/>
                <a:cs typeface="Open Sans 1"/>
                <a:sym typeface="Open Sans 1"/>
              </a:rPr>
              <a:t> melibatkan semua pihak berkepentingan ke</a:t>
            </a:r>
            <a:r>
              <a:rPr lang="en-US" sz="2100">
                <a:solidFill>
                  <a:srgbClr val="FFFFFF"/>
                </a:solidFill>
                <a:latin typeface="Open Sans 1"/>
                <a:ea typeface="Open Sans 1"/>
                <a:cs typeface="Open Sans 1"/>
                <a:sym typeface="Open Sans 1"/>
              </a:rPr>
              <a:t>luarga, sekolah, komuniti, kerajaan dan sektor swasta. Ini menggalakkan pendekatan </a:t>
            </a:r>
            <a:r>
              <a:rPr lang="en-US" sz="2100" i="true">
                <a:solidFill>
                  <a:srgbClr val="FFFFFF"/>
                </a:solidFill>
                <a:latin typeface="Open Sans 1 Italics"/>
                <a:ea typeface="Open Sans 1 Italics"/>
                <a:cs typeface="Open Sans 1 Italics"/>
                <a:sym typeface="Open Sans 1 Italics"/>
              </a:rPr>
              <a:t>(whole-of-nation)</a:t>
            </a:r>
            <a:r>
              <a:rPr lang="en-US" sz="2100">
                <a:solidFill>
                  <a:srgbClr val="FFFFFF"/>
                </a:solidFill>
                <a:latin typeface="Open Sans 1"/>
                <a:ea typeface="Open Sans 1"/>
                <a:cs typeface="Open Sans 1"/>
                <a:sym typeface="Open Sans 1"/>
              </a:rPr>
              <a:t> melalui komunikasi</a:t>
            </a:r>
            <a:r>
              <a:rPr lang="en-US" sz="2100">
                <a:solidFill>
                  <a:srgbClr val="FFFFFF"/>
                </a:solidFill>
                <a:latin typeface="Open Sans 1"/>
                <a:ea typeface="Open Sans 1"/>
                <a:cs typeface="Open Sans 1"/>
                <a:sym typeface="Open Sans 1"/>
              </a:rPr>
              <a:t> berterusan dan kerjasama rentas sektor, sekali gus memupuk nilai kelestarian di sekolah, rumah, tempat kerja dan komuniti yang lebih luas. Matlamatnya adalah tanggungjawab bersama dan kesan yang lebih besar.</a:t>
            </a:r>
          </a:p>
        </p:txBody>
      </p:sp>
      <p:sp>
        <p:nvSpPr>
          <p:cNvPr name="TextBox 24" id="24"/>
          <p:cNvSpPr txBox="true"/>
          <p:nvPr/>
        </p:nvSpPr>
        <p:spPr>
          <a:xfrm rot="0">
            <a:off x="2090284" y="6004096"/>
            <a:ext cx="13687698" cy="2956560"/>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   Ibu bapa </a:t>
            </a:r>
            <a:r>
              <a:rPr lang="en-US" sz="2100">
                <a:solidFill>
                  <a:srgbClr val="000000"/>
                </a:solidFill>
                <a:latin typeface="Open Sans 1"/>
                <a:ea typeface="Open Sans 1"/>
                <a:cs typeface="Open Sans 1"/>
                <a:sym typeface="Open Sans 1"/>
              </a:rPr>
              <a:t>adalah rakan utama dalam membentuk pelajar ya</a:t>
            </a:r>
            <a:r>
              <a:rPr lang="en-US" sz="2100">
                <a:solidFill>
                  <a:srgbClr val="000000"/>
                </a:solidFill>
                <a:latin typeface="Open Sans 1"/>
                <a:ea typeface="Open Sans 1"/>
                <a:cs typeface="Open Sans 1"/>
                <a:sym typeface="Open Sans 1"/>
              </a:rPr>
              <a:t>ng peka alam sekitar.</a:t>
            </a:r>
          </a:p>
          <a:p>
            <a:pPr algn="l">
              <a:lnSpc>
                <a:spcPts val="2940"/>
              </a:lnSpc>
            </a:pPr>
          </a:p>
          <a:p>
            <a:pPr algn="l">
              <a:lnSpc>
                <a:spcPts val="2940"/>
              </a:lnSpc>
            </a:pPr>
            <a:r>
              <a:rPr lang="en-US" sz="2100">
                <a:solidFill>
                  <a:srgbClr val="000000"/>
                </a:solidFill>
                <a:latin typeface="Open Sans 1"/>
                <a:ea typeface="Open Sans 1"/>
                <a:cs typeface="Open Sans 1"/>
                <a:sym typeface="Open Sans 1"/>
              </a:rPr>
              <a:t>   </a:t>
            </a:r>
            <a:r>
              <a:rPr lang="en-US" sz="2100">
                <a:solidFill>
                  <a:srgbClr val="000000"/>
                </a:solidFill>
                <a:latin typeface="Open Sans 1"/>
                <a:ea typeface="Open Sans 1"/>
                <a:cs typeface="Open Sans 1"/>
                <a:sym typeface="Open Sans 1"/>
              </a:rPr>
              <a:t>Antara</a:t>
            </a:r>
            <a:r>
              <a:rPr lang="en-US" sz="2100">
                <a:solidFill>
                  <a:srgbClr val="000000"/>
                </a:solidFill>
                <a:latin typeface="Open Sans 1"/>
                <a:ea typeface="Open Sans 1"/>
                <a:cs typeface="Open Sans 1"/>
                <a:sym typeface="Open Sans 1"/>
              </a:rPr>
              <a:t> ak</a:t>
            </a:r>
            <a:r>
              <a:rPr lang="en-US" sz="2100">
                <a:solidFill>
                  <a:srgbClr val="000000"/>
                </a:solidFill>
                <a:latin typeface="Open Sans 1"/>
                <a:ea typeface="Open Sans 1"/>
                <a:cs typeface="Open Sans 1"/>
                <a:sym typeface="Open Sans 1"/>
              </a:rPr>
              <a:t>tiviti termasuk:</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Be</a:t>
            </a:r>
            <a:r>
              <a:rPr lang="en-US" sz="2100">
                <a:solidFill>
                  <a:srgbClr val="000000"/>
                </a:solidFill>
                <a:latin typeface="Open Sans 1"/>
                <a:ea typeface="Open Sans 1"/>
                <a:cs typeface="Open Sans 1"/>
                <a:sym typeface="Open Sans 1"/>
              </a:rPr>
              <a:t>ngkel alam sekitar.</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Amalan hijau berasask</a:t>
            </a:r>
            <a:r>
              <a:rPr lang="en-US" sz="2100">
                <a:solidFill>
                  <a:srgbClr val="000000"/>
                </a:solidFill>
                <a:latin typeface="Open Sans 1"/>
                <a:ea typeface="Open Sans 1"/>
                <a:cs typeface="Open Sans 1"/>
                <a:sym typeface="Open Sans 1"/>
              </a:rPr>
              <a:t>an rumah.</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Acar</a:t>
            </a:r>
            <a:r>
              <a:rPr lang="en-US" sz="2100">
                <a:solidFill>
                  <a:srgbClr val="000000"/>
                </a:solidFill>
                <a:latin typeface="Open Sans 1"/>
                <a:ea typeface="Open Sans 1"/>
                <a:cs typeface="Open Sans 1"/>
                <a:sym typeface="Open Sans 1"/>
              </a:rPr>
              <a:t>a</a:t>
            </a:r>
            <a:r>
              <a:rPr lang="en-US" sz="2100">
                <a:solidFill>
                  <a:srgbClr val="000000"/>
                </a:solidFill>
                <a:latin typeface="Open Sans 1"/>
                <a:ea typeface="Open Sans 1"/>
                <a:cs typeface="Open Sans 1"/>
                <a:sym typeface="Open Sans 1"/>
              </a:rPr>
              <a:t> keluarga (penanaman pokok, gotong-royong).</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Kemas kini b</a:t>
            </a:r>
            <a:r>
              <a:rPr lang="en-US" sz="2100">
                <a:solidFill>
                  <a:srgbClr val="000000"/>
                </a:solidFill>
                <a:latin typeface="Open Sans 1"/>
                <a:ea typeface="Open Sans 1"/>
                <a:cs typeface="Open Sans 1"/>
                <a:sym typeface="Open Sans 1"/>
              </a:rPr>
              <a:t>erkala sekolah mengenai usaha hijau.</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Kerjasama kukuh an</a:t>
            </a:r>
            <a:r>
              <a:rPr lang="en-US" sz="2100">
                <a:solidFill>
                  <a:srgbClr val="000000"/>
                </a:solidFill>
                <a:latin typeface="Open Sans 1"/>
                <a:ea typeface="Open Sans 1"/>
                <a:cs typeface="Open Sans 1"/>
                <a:sym typeface="Open Sans 1"/>
              </a:rPr>
              <a:t>ta</a:t>
            </a:r>
            <a:r>
              <a:rPr lang="en-US" sz="2100">
                <a:solidFill>
                  <a:srgbClr val="000000"/>
                </a:solidFill>
                <a:latin typeface="Open Sans 1"/>
                <a:ea typeface="Open Sans 1"/>
                <a:cs typeface="Open Sans 1"/>
                <a:sym typeface="Open Sans 1"/>
              </a:rPr>
              <a:t>ra sekolah dan rumah mengukuhkan nilai kelestarian di luar bilik darjah.</a:t>
            </a:r>
          </a:p>
        </p:txBody>
      </p:sp>
      <p:grpSp>
        <p:nvGrpSpPr>
          <p:cNvPr name="Group 25" id="25"/>
          <p:cNvGrpSpPr/>
          <p:nvPr/>
        </p:nvGrpSpPr>
        <p:grpSpPr>
          <a:xfrm rot="0">
            <a:off x="2893207" y="5336514"/>
            <a:ext cx="3270220" cy="543757"/>
            <a:chOff x="0" y="0"/>
            <a:chExt cx="1175812" cy="195509"/>
          </a:xfrm>
        </p:grpSpPr>
        <p:sp>
          <p:nvSpPr>
            <p:cNvPr name="Freeform 26" id="26"/>
            <p:cNvSpPr/>
            <p:nvPr/>
          </p:nvSpPr>
          <p:spPr>
            <a:xfrm flipH="false" flipV="false" rot="0">
              <a:off x="0" y="0"/>
              <a:ext cx="1175812" cy="195509"/>
            </a:xfrm>
            <a:custGeom>
              <a:avLst/>
              <a:gdLst/>
              <a:ahLst/>
              <a:cxnLst/>
              <a:rect r="r" b="b" t="t" l="l"/>
              <a:pathLst>
                <a:path h="195509" w="1175812">
                  <a:moveTo>
                    <a:pt x="33144" y="0"/>
                  </a:moveTo>
                  <a:lnTo>
                    <a:pt x="1142669" y="0"/>
                  </a:lnTo>
                  <a:cubicBezTo>
                    <a:pt x="1160973" y="0"/>
                    <a:pt x="1175812" y="14839"/>
                    <a:pt x="1175812" y="33144"/>
                  </a:cubicBezTo>
                  <a:lnTo>
                    <a:pt x="1175812" y="162365"/>
                  </a:lnTo>
                  <a:cubicBezTo>
                    <a:pt x="1175812" y="180670"/>
                    <a:pt x="1160973" y="195509"/>
                    <a:pt x="1142669" y="195509"/>
                  </a:cubicBezTo>
                  <a:lnTo>
                    <a:pt x="33144" y="195509"/>
                  </a:lnTo>
                  <a:cubicBezTo>
                    <a:pt x="14839" y="195509"/>
                    <a:pt x="0" y="180670"/>
                    <a:pt x="0" y="162365"/>
                  </a:cubicBezTo>
                  <a:lnTo>
                    <a:pt x="0" y="33144"/>
                  </a:lnTo>
                  <a:cubicBezTo>
                    <a:pt x="0" y="14839"/>
                    <a:pt x="14839" y="0"/>
                    <a:pt x="33144" y="0"/>
                  </a:cubicBezTo>
                  <a:close/>
                </a:path>
              </a:pathLst>
            </a:custGeom>
            <a:solidFill>
              <a:srgbClr val="62B34E"/>
            </a:solidFill>
            <a:ln cap="sq">
              <a:noFill/>
              <a:prstDash val="solid"/>
              <a:miter/>
            </a:ln>
          </p:spPr>
        </p:sp>
        <p:sp>
          <p:nvSpPr>
            <p:cNvPr name="TextBox 27" id="27"/>
            <p:cNvSpPr txBox="true"/>
            <p:nvPr/>
          </p:nvSpPr>
          <p:spPr>
            <a:xfrm>
              <a:off x="0" y="-38100"/>
              <a:ext cx="1175812" cy="233609"/>
            </a:xfrm>
            <a:prstGeom prst="rect">
              <a:avLst/>
            </a:prstGeom>
          </p:spPr>
          <p:txBody>
            <a:bodyPr anchor="ctr" rtlCol="false" tIns="71846" lIns="71846" bIns="71846" rIns="71846"/>
            <a:lstStyle/>
            <a:p>
              <a:pPr algn="ctr">
                <a:lnSpc>
                  <a:spcPts val="2940"/>
                </a:lnSpc>
              </a:pPr>
              <a:r>
                <a:rPr lang="en-US" b="true" sz="2100">
                  <a:solidFill>
                    <a:srgbClr val="FAFAFA"/>
                  </a:solidFill>
                  <a:latin typeface="Open Sans 2 Bold"/>
                  <a:ea typeface="Open Sans 2 Bold"/>
                  <a:cs typeface="Open Sans 2 Bold"/>
                  <a:sym typeface="Open Sans 2 Bold"/>
                </a:rPr>
                <a:t>PENGLIBATAN</a:t>
              </a:r>
            </a:p>
          </p:txBody>
        </p:sp>
      </p:grpSp>
      <p:grpSp>
        <p:nvGrpSpPr>
          <p:cNvPr name="Group 28" id="28"/>
          <p:cNvGrpSpPr/>
          <p:nvPr/>
        </p:nvGrpSpPr>
        <p:grpSpPr>
          <a:xfrm rot="0">
            <a:off x="2357217" y="5020429"/>
            <a:ext cx="1071980" cy="1023030"/>
            <a:chOff x="0" y="0"/>
            <a:chExt cx="851691" cy="812800"/>
          </a:xfrm>
        </p:grpSpPr>
        <p:sp>
          <p:nvSpPr>
            <p:cNvPr name="Freeform 29" id="29"/>
            <p:cNvSpPr/>
            <p:nvPr/>
          </p:nvSpPr>
          <p:spPr>
            <a:xfrm flipH="false" flipV="false" rot="0">
              <a:off x="0" y="0"/>
              <a:ext cx="851691" cy="812800"/>
            </a:xfrm>
            <a:custGeom>
              <a:avLst/>
              <a:gdLst/>
              <a:ahLst/>
              <a:cxnLst/>
              <a:rect r="r" b="b" t="t" l="l"/>
              <a:pathLst>
                <a:path h="812800" w="851691">
                  <a:moveTo>
                    <a:pt x="425846" y="0"/>
                  </a:moveTo>
                  <a:cubicBezTo>
                    <a:pt x="190658" y="0"/>
                    <a:pt x="0" y="181951"/>
                    <a:pt x="0" y="406400"/>
                  </a:cubicBezTo>
                  <a:cubicBezTo>
                    <a:pt x="0" y="630849"/>
                    <a:pt x="190658" y="812800"/>
                    <a:pt x="425846" y="812800"/>
                  </a:cubicBezTo>
                  <a:cubicBezTo>
                    <a:pt x="661034" y="812800"/>
                    <a:pt x="851691" y="630849"/>
                    <a:pt x="851691" y="406400"/>
                  </a:cubicBezTo>
                  <a:cubicBezTo>
                    <a:pt x="851691" y="181951"/>
                    <a:pt x="661034" y="0"/>
                    <a:pt x="425846" y="0"/>
                  </a:cubicBezTo>
                  <a:close/>
                </a:path>
              </a:pathLst>
            </a:custGeom>
            <a:solidFill>
              <a:srgbClr val="0F887C"/>
            </a:solidFill>
          </p:spPr>
        </p:sp>
        <p:sp>
          <p:nvSpPr>
            <p:cNvPr name="TextBox 30" id="30"/>
            <p:cNvSpPr txBox="true"/>
            <p:nvPr/>
          </p:nvSpPr>
          <p:spPr>
            <a:xfrm>
              <a:off x="79846" y="47625"/>
              <a:ext cx="691999" cy="688975"/>
            </a:xfrm>
            <a:prstGeom prst="rect">
              <a:avLst/>
            </a:prstGeom>
          </p:spPr>
          <p:txBody>
            <a:bodyPr anchor="ctr" rtlCol="false" tIns="50800" lIns="50800" bIns="50800" rIns="50800"/>
            <a:lstStyle/>
            <a:p>
              <a:pPr algn="ctr">
                <a:lnSpc>
                  <a:spcPts val="2376"/>
                </a:lnSpc>
              </a:pPr>
            </a:p>
          </p:txBody>
        </p:sp>
      </p:grpSp>
      <p:sp>
        <p:nvSpPr>
          <p:cNvPr name="TextBox 31" id="31"/>
          <p:cNvSpPr txBox="true"/>
          <p:nvPr/>
        </p:nvSpPr>
        <p:spPr>
          <a:xfrm rot="0">
            <a:off x="2459180" y="5110242"/>
            <a:ext cx="868055" cy="748154"/>
          </a:xfrm>
          <a:prstGeom prst="rect">
            <a:avLst/>
          </a:prstGeom>
        </p:spPr>
        <p:txBody>
          <a:bodyPr anchor="t" rtlCol="false" tIns="0" lIns="0" bIns="0" rIns="0">
            <a:spAutoFit/>
          </a:bodyPr>
          <a:lstStyle/>
          <a:p>
            <a:pPr algn="ctr">
              <a:lnSpc>
                <a:spcPts val="6207"/>
              </a:lnSpc>
              <a:spcBef>
                <a:spcPct val="0"/>
              </a:spcBef>
            </a:pPr>
            <a:r>
              <a:rPr lang="en-US" b="true" sz="4434" spc="133">
                <a:solidFill>
                  <a:srgbClr val="FFFFFF"/>
                </a:solidFill>
                <a:latin typeface="Open Sans 1 Bold"/>
                <a:ea typeface="Open Sans 1 Bold"/>
                <a:cs typeface="Open Sans 1 Bold"/>
                <a:sym typeface="Open Sans 1 Bold"/>
              </a:rPr>
              <a:t>1</a:t>
            </a:r>
          </a:p>
        </p:txBody>
      </p:sp>
      <p:sp>
        <p:nvSpPr>
          <p:cNvPr name="TextBox 32" id="32"/>
          <p:cNvSpPr txBox="true"/>
          <p:nvPr/>
        </p:nvSpPr>
        <p:spPr>
          <a:xfrm rot="0">
            <a:off x="634790" y="1620222"/>
            <a:ext cx="9235947" cy="10998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PENGLIBATAN &amp; KERJASAMA PIHAK BERKEPENTINGAN</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2">
              <a:alphaModFix amt="17000"/>
            </a:blip>
            <a:stretch>
              <a:fillRect l="-8686" t="0" r="-13144" b="-36749"/>
            </a:stretch>
          </a:blipFill>
        </p:spPr>
      </p:sp>
      <p:sp>
        <p:nvSpPr>
          <p:cNvPr name="Freeform 3" id="3"/>
          <p:cNvSpPr/>
          <p:nvPr/>
        </p:nvSpPr>
        <p:spPr>
          <a:xfrm flipH="false" flipV="false" rot="0">
            <a:off x="9034809" y="-620561"/>
            <a:ext cx="9253191" cy="11528122"/>
          </a:xfrm>
          <a:custGeom>
            <a:avLst/>
            <a:gdLst/>
            <a:ahLst/>
            <a:cxnLst/>
            <a:rect r="r" b="b" t="t" l="l"/>
            <a:pathLst>
              <a:path h="11528122" w="9253191">
                <a:moveTo>
                  <a:pt x="0" y="0"/>
                </a:moveTo>
                <a:lnTo>
                  <a:pt x="9253191" y="0"/>
                </a:lnTo>
                <a:lnTo>
                  <a:pt x="9253191" y="11528122"/>
                </a:lnTo>
                <a:lnTo>
                  <a:pt x="0" y="11528122"/>
                </a:lnTo>
                <a:lnTo>
                  <a:pt x="0" y="0"/>
                </a:lnTo>
                <a:close/>
              </a:path>
            </a:pathLst>
          </a:custGeom>
          <a:blipFill>
            <a:blip r:embed="rId3">
              <a:alphaModFix amt="41000"/>
            </a:blip>
            <a:stretch>
              <a:fillRect l="-30649" t="0" r="-34634" b="0"/>
            </a:stretch>
          </a:blipFill>
        </p:spPr>
      </p:sp>
      <p:grpSp>
        <p:nvGrpSpPr>
          <p:cNvPr name="Group 4" id="4"/>
          <p:cNvGrpSpPr/>
          <p:nvPr/>
        </p:nvGrpSpPr>
        <p:grpSpPr>
          <a:xfrm rot="0">
            <a:off x="752598" y="1582122"/>
            <a:ext cx="9742442" cy="3715206"/>
            <a:chOff x="0" y="0"/>
            <a:chExt cx="2177265" cy="830283"/>
          </a:xfrm>
        </p:grpSpPr>
        <p:sp>
          <p:nvSpPr>
            <p:cNvPr name="Freeform 5" id="5"/>
            <p:cNvSpPr/>
            <p:nvPr/>
          </p:nvSpPr>
          <p:spPr>
            <a:xfrm flipH="false" flipV="false" rot="0">
              <a:off x="0" y="0"/>
              <a:ext cx="2177265" cy="830283"/>
            </a:xfrm>
            <a:custGeom>
              <a:avLst/>
              <a:gdLst/>
              <a:ahLst/>
              <a:cxnLst/>
              <a:rect r="r" b="b" t="t" l="l"/>
              <a:pathLst>
                <a:path h="830283" w="2177265">
                  <a:moveTo>
                    <a:pt x="11125" y="0"/>
                  </a:moveTo>
                  <a:lnTo>
                    <a:pt x="2166139" y="0"/>
                  </a:lnTo>
                  <a:cubicBezTo>
                    <a:pt x="2169090" y="0"/>
                    <a:pt x="2171920" y="1172"/>
                    <a:pt x="2174006" y="3259"/>
                  </a:cubicBezTo>
                  <a:cubicBezTo>
                    <a:pt x="2176093" y="5345"/>
                    <a:pt x="2177265" y="8175"/>
                    <a:pt x="2177265" y="11125"/>
                  </a:cubicBezTo>
                  <a:lnTo>
                    <a:pt x="2177265" y="819158"/>
                  </a:lnTo>
                  <a:cubicBezTo>
                    <a:pt x="2177265" y="825302"/>
                    <a:pt x="2172284" y="830283"/>
                    <a:pt x="2166139" y="830283"/>
                  </a:cubicBezTo>
                  <a:lnTo>
                    <a:pt x="11125" y="830283"/>
                  </a:lnTo>
                  <a:cubicBezTo>
                    <a:pt x="8175" y="830283"/>
                    <a:pt x="5345" y="829111"/>
                    <a:pt x="3259" y="827025"/>
                  </a:cubicBezTo>
                  <a:cubicBezTo>
                    <a:pt x="1172" y="824938"/>
                    <a:pt x="0" y="822109"/>
                    <a:pt x="0" y="819158"/>
                  </a:cubicBezTo>
                  <a:lnTo>
                    <a:pt x="0" y="11125"/>
                  </a:lnTo>
                  <a:cubicBezTo>
                    <a:pt x="0" y="8175"/>
                    <a:pt x="1172" y="5345"/>
                    <a:pt x="3259" y="3259"/>
                  </a:cubicBezTo>
                  <a:cubicBezTo>
                    <a:pt x="5345" y="1172"/>
                    <a:pt x="8175" y="0"/>
                    <a:pt x="11125" y="0"/>
                  </a:cubicBezTo>
                  <a:close/>
                </a:path>
              </a:pathLst>
            </a:custGeom>
            <a:solidFill>
              <a:srgbClr val="FAFAFA">
                <a:alpha val="87843"/>
              </a:srgbClr>
            </a:solidFill>
          </p:spPr>
        </p:sp>
        <p:sp>
          <p:nvSpPr>
            <p:cNvPr name="TextBox 6" id="6"/>
            <p:cNvSpPr txBox="true"/>
            <p:nvPr/>
          </p:nvSpPr>
          <p:spPr>
            <a:xfrm>
              <a:off x="0" y="-28575"/>
              <a:ext cx="2177265" cy="858858"/>
            </a:xfrm>
            <a:prstGeom prst="rect">
              <a:avLst/>
            </a:prstGeom>
          </p:spPr>
          <p:txBody>
            <a:bodyPr anchor="ctr" rtlCol="false" tIns="115590" lIns="115590" bIns="115590" rIns="115590"/>
            <a:lstStyle/>
            <a:p>
              <a:pPr algn="ctr">
                <a:lnSpc>
                  <a:spcPts val="2376"/>
                </a:lnSpc>
              </a:pPr>
            </a:p>
          </p:txBody>
        </p:sp>
      </p:grpSp>
      <p:sp>
        <p:nvSpPr>
          <p:cNvPr name="Freeform 7" id="7"/>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4">
              <a:alphaModFix amt="6000"/>
            </a:blip>
            <a:stretch>
              <a:fillRect l="0" t="0" r="0" b="0"/>
            </a:stretch>
          </a:blipFill>
        </p:spPr>
      </p:sp>
      <p:sp>
        <p:nvSpPr>
          <p:cNvPr name="AutoShape 8" id="8"/>
          <p:cNvSpPr/>
          <p:nvPr/>
        </p:nvSpPr>
        <p:spPr>
          <a:xfrm flipV="true">
            <a:off x="-273758" y="1010096"/>
            <a:ext cx="19345610" cy="18604"/>
          </a:xfrm>
          <a:prstGeom prst="line">
            <a:avLst/>
          </a:prstGeom>
          <a:ln cap="flat" w="47625">
            <a:solidFill>
              <a:srgbClr val="0F887C"/>
            </a:solidFill>
            <a:prstDash val="solid"/>
            <a:headEnd type="none" len="sm" w="sm"/>
            <a:tailEnd type="none" len="sm" w="sm"/>
          </a:ln>
        </p:spPr>
      </p:sp>
      <p:sp>
        <p:nvSpPr>
          <p:cNvPr name="Freeform 9" id="9"/>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10" id="10"/>
          <p:cNvGrpSpPr/>
          <p:nvPr/>
        </p:nvGrpSpPr>
        <p:grpSpPr>
          <a:xfrm rot="0">
            <a:off x="10825127" y="636773"/>
            <a:ext cx="6434173" cy="1502421"/>
            <a:chOff x="0" y="0"/>
            <a:chExt cx="2601436" cy="607452"/>
          </a:xfrm>
        </p:grpSpPr>
        <p:sp>
          <p:nvSpPr>
            <p:cNvPr name="Freeform 11" id="11"/>
            <p:cNvSpPr/>
            <p:nvPr/>
          </p:nvSpPr>
          <p:spPr>
            <a:xfrm flipH="false" flipV="false" rot="0">
              <a:off x="0" y="0"/>
              <a:ext cx="2601436" cy="607452"/>
            </a:xfrm>
            <a:custGeom>
              <a:avLst/>
              <a:gdLst/>
              <a:ahLst/>
              <a:cxnLst/>
              <a:rect r="r" b="b" t="t" l="l"/>
              <a:pathLst>
                <a:path h="607452" w="2601436">
                  <a:moveTo>
                    <a:pt x="16846" y="0"/>
                  </a:moveTo>
                  <a:lnTo>
                    <a:pt x="2584590" y="0"/>
                  </a:lnTo>
                  <a:cubicBezTo>
                    <a:pt x="2589058" y="0"/>
                    <a:pt x="2593342" y="1775"/>
                    <a:pt x="2596502" y="4934"/>
                  </a:cubicBezTo>
                  <a:cubicBezTo>
                    <a:pt x="2599661" y="8093"/>
                    <a:pt x="2601436" y="12378"/>
                    <a:pt x="2601436" y="16846"/>
                  </a:cubicBezTo>
                  <a:lnTo>
                    <a:pt x="2601436" y="590607"/>
                  </a:lnTo>
                  <a:cubicBezTo>
                    <a:pt x="2601436" y="595074"/>
                    <a:pt x="2599661" y="599359"/>
                    <a:pt x="2596502" y="602518"/>
                  </a:cubicBezTo>
                  <a:cubicBezTo>
                    <a:pt x="2593342" y="605677"/>
                    <a:pt x="2589058" y="607452"/>
                    <a:pt x="2584590" y="607452"/>
                  </a:cubicBezTo>
                  <a:lnTo>
                    <a:pt x="16846" y="607452"/>
                  </a:lnTo>
                  <a:cubicBezTo>
                    <a:pt x="12378" y="607452"/>
                    <a:pt x="8093" y="605677"/>
                    <a:pt x="4934" y="602518"/>
                  </a:cubicBezTo>
                  <a:cubicBezTo>
                    <a:pt x="1775" y="599359"/>
                    <a:pt x="0" y="595074"/>
                    <a:pt x="0" y="590607"/>
                  </a:cubicBezTo>
                  <a:lnTo>
                    <a:pt x="0" y="16846"/>
                  </a:lnTo>
                  <a:cubicBezTo>
                    <a:pt x="0" y="12378"/>
                    <a:pt x="1775" y="8093"/>
                    <a:pt x="4934" y="4934"/>
                  </a:cubicBezTo>
                  <a:cubicBezTo>
                    <a:pt x="8093" y="1775"/>
                    <a:pt x="12378" y="0"/>
                    <a:pt x="16846" y="0"/>
                  </a:cubicBezTo>
                  <a:close/>
                </a:path>
              </a:pathLst>
            </a:custGeom>
            <a:solidFill>
              <a:srgbClr val="FAFAFA"/>
            </a:solidFill>
            <a:ln w="142875" cap="sq">
              <a:solidFill>
                <a:srgbClr val="069C87"/>
              </a:solidFill>
              <a:prstDash val="solid"/>
              <a:miter/>
            </a:ln>
          </p:spPr>
        </p:sp>
        <p:sp>
          <p:nvSpPr>
            <p:cNvPr name="TextBox 12" id="12"/>
            <p:cNvSpPr txBox="true"/>
            <p:nvPr/>
          </p:nvSpPr>
          <p:spPr>
            <a:xfrm>
              <a:off x="0" y="19050"/>
              <a:ext cx="2601436" cy="588402"/>
            </a:xfrm>
            <a:prstGeom prst="rect">
              <a:avLst/>
            </a:prstGeom>
          </p:spPr>
          <p:txBody>
            <a:bodyPr anchor="ctr" rtlCol="false" tIns="58178" lIns="58178" bIns="58178" rIns="58178"/>
            <a:lstStyle/>
            <a:p>
              <a:pPr algn="ctr">
                <a:lnSpc>
                  <a:spcPts val="1615"/>
                </a:lnSpc>
              </a:pPr>
            </a:p>
          </p:txBody>
        </p:sp>
      </p:grpSp>
      <p:sp>
        <p:nvSpPr>
          <p:cNvPr name="TextBox 13" id="13"/>
          <p:cNvSpPr txBox="true"/>
          <p:nvPr/>
        </p:nvSpPr>
        <p:spPr>
          <a:xfrm rot="0">
            <a:off x="11211252" y="1114871"/>
            <a:ext cx="5661923" cy="627634"/>
          </a:xfrm>
          <a:prstGeom prst="rect">
            <a:avLst/>
          </a:prstGeom>
        </p:spPr>
        <p:txBody>
          <a:bodyPr anchor="t" rtlCol="false" tIns="0" lIns="0" bIns="0" rIns="0">
            <a:spAutoFit/>
          </a:bodyPr>
          <a:lstStyle/>
          <a:p>
            <a:pPr algn="ctr">
              <a:lnSpc>
                <a:spcPts val="4607"/>
              </a:lnSpc>
            </a:pPr>
            <a:r>
              <a:rPr lang="en-US" b="true" sz="4799" spc="-143">
                <a:solidFill>
                  <a:srgbClr val="000000"/>
                </a:solidFill>
                <a:latin typeface="Neue Montreal Bold"/>
                <a:ea typeface="Neue Montreal Bold"/>
                <a:cs typeface="Neue Montreal Bold"/>
                <a:sym typeface="Neue Montreal Bold"/>
              </a:rPr>
              <a:t>PEMANGKIN UTAMA</a:t>
            </a:r>
          </a:p>
        </p:txBody>
      </p:sp>
      <p:sp>
        <p:nvSpPr>
          <p:cNvPr name="TextBox 14" id="14"/>
          <p:cNvSpPr txBox="true"/>
          <p:nvPr/>
        </p:nvSpPr>
        <p:spPr>
          <a:xfrm rot="0">
            <a:off x="688121" y="2177415"/>
            <a:ext cx="9742442" cy="3028950"/>
          </a:xfrm>
          <a:prstGeom prst="rect">
            <a:avLst/>
          </a:prstGeom>
        </p:spPr>
        <p:txBody>
          <a:bodyPr anchor="t" rtlCol="false" tIns="0" lIns="0" bIns="0" rIns="0">
            <a:spAutoFit/>
          </a:bodyPr>
          <a:lstStyle/>
          <a:p>
            <a:pPr algn="just" marL="453390" indent="-226695" lvl="1">
              <a:lnSpc>
                <a:spcPts val="3045"/>
              </a:lnSpc>
              <a:buFont typeface="Arial"/>
              <a:buChar char="•"/>
            </a:pPr>
            <a:r>
              <a:rPr lang="en-US" sz="2100">
                <a:solidFill>
                  <a:srgbClr val="000000"/>
                </a:solidFill>
                <a:latin typeface="Open Sans 1"/>
                <a:ea typeface="Open Sans 1"/>
                <a:cs typeface="Open Sans 1"/>
                <a:sym typeface="Open Sans 1"/>
              </a:rPr>
              <a:t>Beke</a:t>
            </a:r>
            <a:r>
              <a:rPr lang="en-US" sz="2100">
                <a:solidFill>
                  <a:srgbClr val="000000"/>
                </a:solidFill>
                <a:latin typeface="Open Sans 1"/>
                <a:ea typeface="Open Sans 1"/>
                <a:cs typeface="Open Sans 1"/>
                <a:sym typeface="Open Sans 1"/>
              </a:rPr>
              <a:t>rjasama dengan perniagaan tempatan, NGO, kumpulan komuniti dan</a:t>
            </a:r>
            <a:r>
              <a:rPr lang="en-US" sz="2100">
                <a:solidFill>
                  <a:srgbClr val="000000"/>
                </a:solidFill>
                <a:latin typeface="Open Sans 1"/>
                <a:ea typeface="Open Sans 1"/>
                <a:cs typeface="Open Sans 1"/>
                <a:sym typeface="Open Sans 1"/>
              </a:rPr>
              <a:t> pengawal selia kerajaan.</a:t>
            </a:r>
          </a:p>
          <a:p>
            <a:pPr algn="just" marL="453390" indent="-226695" lvl="1">
              <a:lnSpc>
                <a:spcPts val="3045"/>
              </a:lnSpc>
              <a:buFont typeface="Arial"/>
              <a:buChar char="•"/>
            </a:pPr>
            <a:r>
              <a:rPr lang="en-US" sz="2100">
                <a:solidFill>
                  <a:srgbClr val="000000"/>
                </a:solidFill>
                <a:latin typeface="Open Sans 1"/>
                <a:ea typeface="Open Sans 1"/>
                <a:cs typeface="Open Sans 1"/>
                <a:sym typeface="Open Sans 1"/>
              </a:rPr>
              <a:t>M</a:t>
            </a:r>
            <a:r>
              <a:rPr lang="en-US" sz="2100">
                <a:solidFill>
                  <a:srgbClr val="000000"/>
                </a:solidFill>
                <a:latin typeface="Open Sans 1"/>
                <a:ea typeface="Open Sans 1"/>
                <a:cs typeface="Open Sans 1"/>
                <a:sym typeface="Open Sans 1"/>
              </a:rPr>
              <a:t>enyediakan sumber, kepakaran, bimbingan dan pembelajaran berasaskan dunia sebenar.</a:t>
            </a:r>
          </a:p>
          <a:p>
            <a:pPr algn="just" marL="453390" indent="-226695" lvl="1">
              <a:lnSpc>
                <a:spcPts val="3045"/>
              </a:lnSpc>
              <a:buFont typeface="Arial"/>
              <a:buChar char="•"/>
            </a:pPr>
            <a:r>
              <a:rPr lang="en-US" sz="2100">
                <a:solidFill>
                  <a:srgbClr val="000000"/>
                </a:solidFill>
                <a:latin typeface="Open Sans 1"/>
                <a:ea typeface="Open Sans 1"/>
                <a:cs typeface="Open Sans 1"/>
                <a:sym typeface="Open Sans 1"/>
              </a:rPr>
              <a:t>Bekerjasama di peringkat antarabangsa untuk berkongsi amalan terbaik d</a:t>
            </a:r>
            <a:r>
              <a:rPr lang="en-US" sz="2100">
                <a:solidFill>
                  <a:srgbClr val="000000"/>
                </a:solidFill>
                <a:latin typeface="Open Sans 1"/>
                <a:ea typeface="Open Sans 1"/>
                <a:cs typeface="Open Sans 1"/>
                <a:sym typeface="Open Sans 1"/>
              </a:rPr>
              <a:t>an sejajar dengan matlamat kelestarian global.</a:t>
            </a:r>
          </a:p>
          <a:p>
            <a:pPr algn="just" marL="453390" indent="-226695" lvl="1">
              <a:lnSpc>
                <a:spcPts val="3045"/>
              </a:lnSpc>
              <a:buFont typeface="Arial"/>
              <a:buChar char="•"/>
            </a:pPr>
            <a:r>
              <a:rPr lang="en-US" sz="2100">
                <a:solidFill>
                  <a:srgbClr val="000000"/>
                </a:solidFill>
                <a:latin typeface="Open Sans 1"/>
                <a:ea typeface="Open Sans 1"/>
                <a:cs typeface="Open Sans 1"/>
                <a:sym typeface="Open Sans 1"/>
              </a:rPr>
              <a:t>Perkongsian akan bersifat rasmi dan jangka panjang, memastikan manfaat bersama.</a:t>
            </a:r>
          </a:p>
        </p:txBody>
      </p:sp>
      <p:grpSp>
        <p:nvGrpSpPr>
          <p:cNvPr name="Group 15" id="15"/>
          <p:cNvGrpSpPr/>
          <p:nvPr/>
        </p:nvGrpSpPr>
        <p:grpSpPr>
          <a:xfrm rot="0">
            <a:off x="1272394" y="1479204"/>
            <a:ext cx="4728940" cy="626442"/>
            <a:chOff x="0" y="0"/>
            <a:chExt cx="1700297" cy="225238"/>
          </a:xfrm>
        </p:grpSpPr>
        <p:sp>
          <p:nvSpPr>
            <p:cNvPr name="Freeform 16" id="16"/>
            <p:cNvSpPr/>
            <p:nvPr/>
          </p:nvSpPr>
          <p:spPr>
            <a:xfrm flipH="false" flipV="false" rot="0">
              <a:off x="0" y="0"/>
              <a:ext cx="1700297" cy="225238"/>
            </a:xfrm>
            <a:custGeom>
              <a:avLst/>
              <a:gdLst/>
              <a:ahLst/>
              <a:cxnLst/>
              <a:rect r="r" b="b" t="t" l="l"/>
              <a:pathLst>
                <a:path h="225238" w="1700297">
                  <a:moveTo>
                    <a:pt x="22920" y="0"/>
                  </a:moveTo>
                  <a:lnTo>
                    <a:pt x="1677377" y="0"/>
                  </a:lnTo>
                  <a:cubicBezTo>
                    <a:pt x="1690036" y="0"/>
                    <a:pt x="1700297" y="10262"/>
                    <a:pt x="1700297" y="22920"/>
                  </a:cubicBezTo>
                  <a:lnTo>
                    <a:pt x="1700297" y="202318"/>
                  </a:lnTo>
                  <a:cubicBezTo>
                    <a:pt x="1700297" y="214977"/>
                    <a:pt x="1690036" y="225238"/>
                    <a:pt x="1677377" y="225238"/>
                  </a:cubicBezTo>
                  <a:lnTo>
                    <a:pt x="22920" y="225238"/>
                  </a:lnTo>
                  <a:cubicBezTo>
                    <a:pt x="10262" y="225238"/>
                    <a:pt x="0" y="214977"/>
                    <a:pt x="0" y="202318"/>
                  </a:cubicBezTo>
                  <a:lnTo>
                    <a:pt x="0" y="22920"/>
                  </a:lnTo>
                  <a:cubicBezTo>
                    <a:pt x="0" y="10262"/>
                    <a:pt x="10262" y="0"/>
                    <a:pt x="22920" y="0"/>
                  </a:cubicBezTo>
                  <a:close/>
                </a:path>
              </a:pathLst>
            </a:custGeom>
            <a:solidFill>
              <a:srgbClr val="62B34E"/>
            </a:solidFill>
            <a:ln cap="sq">
              <a:noFill/>
              <a:prstDash val="solid"/>
              <a:miter/>
            </a:ln>
          </p:spPr>
        </p:sp>
        <p:sp>
          <p:nvSpPr>
            <p:cNvPr name="TextBox 17" id="17"/>
            <p:cNvSpPr txBox="true"/>
            <p:nvPr/>
          </p:nvSpPr>
          <p:spPr>
            <a:xfrm>
              <a:off x="0" y="-38100"/>
              <a:ext cx="1700297" cy="263338"/>
            </a:xfrm>
            <a:prstGeom prst="rect">
              <a:avLst/>
            </a:prstGeom>
          </p:spPr>
          <p:txBody>
            <a:bodyPr anchor="ctr" rtlCol="false" tIns="71846" lIns="71846" bIns="71846" rIns="71846"/>
            <a:lstStyle/>
            <a:p>
              <a:pPr algn="ctr">
                <a:lnSpc>
                  <a:spcPts val="2940"/>
                </a:lnSpc>
              </a:pPr>
              <a:r>
                <a:rPr lang="en-US" b="true" sz="2100">
                  <a:solidFill>
                    <a:srgbClr val="FAFAFA"/>
                  </a:solidFill>
                  <a:latin typeface="Open Sans 2 Bold"/>
                  <a:ea typeface="Open Sans 2 Bold"/>
                  <a:cs typeface="Open Sans 2 Bold"/>
                  <a:sym typeface="Open Sans 2 Bold"/>
                </a:rPr>
                <a:t>PERKONGSIAN STRATEGIK</a:t>
              </a:r>
            </a:p>
          </p:txBody>
        </p:sp>
      </p:grpSp>
      <p:grpSp>
        <p:nvGrpSpPr>
          <p:cNvPr name="Group 18" id="18"/>
          <p:cNvGrpSpPr/>
          <p:nvPr/>
        </p:nvGrpSpPr>
        <p:grpSpPr>
          <a:xfrm rot="0">
            <a:off x="936852" y="1268901"/>
            <a:ext cx="671084" cy="718279"/>
            <a:chOff x="0" y="0"/>
            <a:chExt cx="894779" cy="957706"/>
          </a:xfrm>
        </p:grpSpPr>
        <p:grpSp>
          <p:nvGrpSpPr>
            <p:cNvPr name="Group 19" id="19"/>
            <p:cNvGrpSpPr/>
            <p:nvPr/>
          </p:nvGrpSpPr>
          <p:grpSpPr>
            <a:xfrm rot="0">
              <a:off x="0" y="0"/>
              <a:ext cx="894779" cy="957706"/>
              <a:chOff x="0" y="0"/>
              <a:chExt cx="700643" cy="749917"/>
            </a:xfrm>
          </p:grpSpPr>
          <p:sp>
            <p:nvSpPr>
              <p:cNvPr name="Freeform 20" id="20"/>
              <p:cNvSpPr/>
              <p:nvPr/>
            </p:nvSpPr>
            <p:spPr>
              <a:xfrm flipH="false" flipV="false" rot="0">
                <a:off x="0" y="0"/>
                <a:ext cx="700643" cy="749917"/>
              </a:xfrm>
              <a:custGeom>
                <a:avLst/>
                <a:gdLst/>
                <a:ahLst/>
                <a:cxnLst/>
                <a:rect r="r" b="b" t="t" l="l"/>
                <a:pathLst>
                  <a:path h="749917" w="700643">
                    <a:moveTo>
                      <a:pt x="350322" y="0"/>
                    </a:moveTo>
                    <a:cubicBezTo>
                      <a:pt x="156844" y="0"/>
                      <a:pt x="0" y="167875"/>
                      <a:pt x="0" y="374958"/>
                    </a:cubicBezTo>
                    <a:cubicBezTo>
                      <a:pt x="0" y="582042"/>
                      <a:pt x="156844" y="749917"/>
                      <a:pt x="350322" y="749917"/>
                    </a:cubicBezTo>
                    <a:cubicBezTo>
                      <a:pt x="543799" y="749917"/>
                      <a:pt x="700643" y="582042"/>
                      <a:pt x="700643" y="374958"/>
                    </a:cubicBezTo>
                    <a:cubicBezTo>
                      <a:pt x="700643" y="167875"/>
                      <a:pt x="543799" y="0"/>
                      <a:pt x="350322" y="0"/>
                    </a:cubicBezTo>
                    <a:close/>
                  </a:path>
                </a:pathLst>
              </a:custGeom>
              <a:solidFill>
                <a:srgbClr val="0F887C"/>
              </a:solidFill>
            </p:spPr>
          </p:sp>
          <p:sp>
            <p:nvSpPr>
              <p:cNvPr name="TextBox 21" id="21"/>
              <p:cNvSpPr txBox="true"/>
              <p:nvPr/>
            </p:nvSpPr>
            <p:spPr>
              <a:xfrm>
                <a:off x="65685" y="41730"/>
                <a:ext cx="569272" cy="637882"/>
              </a:xfrm>
              <a:prstGeom prst="rect">
                <a:avLst/>
              </a:prstGeom>
            </p:spPr>
            <p:txBody>
              <a:bodyPr anchor="ctr" rtlCol="false" tIns="50800" lIns="50800" bIns="50800" rIns="50800"/>
              <a:lstStyle/>
              <a:p>
                <a:pPr algn="ctr">
                  <a:lnSpc>
                    <a:spcPts val="2375"/>
                  </a:lnSpc>
                </a:pPr>
              </a:p>
            </p:txBody>
          </p:sp>
        </p:grpSp>
        <p:sp>
          <p:nvSpPr>
            <p:cNvPr name="TextBox 22" id="22"/>
            <p:cNvSpPr txBox="true"/>
            <p:nvPr/>
          </p:nvSpPr>
          <p:spPr>
            <a:xfrm rot="0">
              <a:off x="171502" y="228663"/>
              <a:ext cx="551776" cy="462280"/>
            </a:xfrm>
            <a:prstGeom prst="rect">
              <a:avLst/>
            </a:prstGeom>
          </p:spPr>
          <p:txBody>
            <a:bodyPr anchor="t" rtlCol="false" tIns="0" lIns="0" bIns="0" rIns="0">
              <a:spAutoFit/>
            </a:bodyPr>
            <a:lstStyle/>
            <a:p>
              <a:pPr algn="ctr">
                <a:lnSpc>
                  <a:spcPts val="2939"/>
                </a:lnSpc>
                <a:spcBef>
                  <a:spcPct val="0"/>
                </a:spcBef>
              </a:pPr>
              <a:r>
                <a:rPr lang="en-US" b="true" sz="2099" spc="62">
                  <a:solidFill>
                    <a:srgbClr val="FFFFFF"/>
                  </a:solidFill>
                  <a:latin typeface="Open Sans 1 Bold"/>
                  <a:ea typeface="Open Sans 1 Bold"/>
                  <a:cs typeface="Open Sans 1 Bold"/>
                  <a:sym typeface="Open Sans 1 Bold"/>
                </a:rPr>
                <a:t>2</a:t>
              </a:r>
            </a:p>
          </p:txBody>
        </p:sp>
      </p:grpSp>
      <p:grpSp>
        <p:nvGrpSpPr>
          <p:cNvPr name="Group 23" id="23"/>
          <p:cNvGrpSpPr/>
          <p:nvPr/>
        </p:nvGrpSpPr>
        <p:grpSpPr>
          <a:xfrm rot="0">
            <a:off x="752598" y="5786057"/>
            <a:ext cx="9742442" cy="3274863"/>
            <a:chOff x="0" y="0"/>
            <a:chExt cx="2177265" cy="731874"/>
          </a:xfrm>
        </p:grpSpPr>
        <p:sp>
          <p:nvSpPr>
            <p:cNvPr name="Freeform 24" id="24"/>
            <p:cNvSpPr/>
            <p:nvPr/>
          </p:nvSpPr>
          <p:spPr>
            <a:xfrm flipH="false" flipV="false" rot="0">
              <a:off x="0" y="0"/>
              <a:ext cx="2177265" cy="731874"/>
            </a:xfrm>
            <a:custGeom>
              <a:avLst/>
              <a:gdLst/>
              <a:ahLst/>
              <a:cxnLst/>
              <a:rect r="r" b="b" t="t" l="l"/>
              <a:pathLst>
                <a:path h="731874" w="2177265">
                  <a:moveTo>
                    <a:pt x="11125" y="0"/>
                  </a:moveTo>
                  <a:lnTo>
                    <a:pt x="2166139" y="0"/>
                  </a:lnTo>
                  <a:cubicBezTo>
                    <a:pt x="2169090" y="0"/>
                    <a:pt x="2171920" y="1172"/>
                    <a:pt x="2174006" y="3259"/>
                  </a:cubicBezTo>
                  <a:cubicBezTo>
                    <a:pt x="2176093" y="5345"/>
                    <a:pt x="2177265" y="8175"/>
                    <a:pt x="2177265" y="11125"/>
                  </a:cubicBezTo>
                  <a:lnTo>
                    <a:pt x="2177265" y="720749"/>
                  </a:lnTo>
                  <a:cubicBezTo>
                    <a:pt x="2177265" y="726893"/>
                    <a:pt x="2172284" y="731874"/>
                    <a:pt x="2166139" y="731874"/>
                  </a:cubicBezTo>
                  <a:lnTo>
                    <a:pt x="11125" y="731874"/>
                  </a:lnTo>
                  <a:cubicBezTo>
                    <a:pt x="8175" y="731874"/>
                    <a:pt x="5345" y="730702"/>
                    <a:pt x="3259" y="728616"/>
                  </a:cubicBezTo>
                  <a:cubicBezTo>
                    <a:pt x="1172" y="726529"/>
                    <a:pt x="0" y="723700"/>
                    <a:pt x="0" y="720749"/>
                  </a:cubicBezTo>
                  <a:lnTo>
                    <a:pt x="0" y="11125"/>
                  </a:lnTo>
                  <a:cubicBezTo>
                    <a:pt x="0" y="8175"/>
                    <a:pt x="1172" y="5345"/>
                    <a:pt x="3259" y="3259"/>
                  </a:cubicBezTo>
                  <a:cubicBezTo>
                    <a:pt x="5345" y="1172"/>
                    <a:pt x="8175" y="0"/>
                    <a:pt x="11125" y="0"/>
                  </a:cubicBezTo>
                  <a:close/>
                </a:path>
              </a:pathLst>
            </a:custGeom>
            <a:solidFill>
              <a:srgbClr val="FAFAFA">
                <a:alpha val="87843"/>
              </a:srgbClr>
            </a:solidFill>
          </p:spPr>
        </p:sp>
        <p:sp>
          <p:nvSpPr>
            <p:cNvPr name="TextBox 25" id="25"/>
            <p:cNvSpPr txBox="true"/>
            <p:nvPr/>
          </p:nvSpPr>
          <p:spPr>
            <a:xfrm>
              <a:off x="0" y="-28575"/>
              <a:ext cx="2177265" cy="760449"/>
            </a:xfrm>
            <a:prstGeom prst="rect">
              <a:avLst/>
            </a:prstGeom>
          </p:spPr>
          <p:txBody>
            <a:bodyPr anchor="ctr" rtlCol="false" tIns="115590" lIns="115590" bIns="115590" rIns="115590"/>
            <a:lstStyle/>
            <a:p>
              <a:pPr algn="ctr">
                <a:lnSpc>
                  <a:spcPts val="2376"/>
                </a:lnSpc>
              </a:pPr>
            </a:p>
          </p:txBody>
        </p:sp>
      </p:grpSp>
      <p:grpSp>
        <p:nvGrpSpPr>
          <p:cNvPr name="Group 26" id="26"/>
          <p:cNvGrpSpPr/>
          <p:nvPr/>
        </p:nvGrpSpPr>
        <p:grpSpPr>
          <a:xfrm rot="0">
            <a:off x="623643" y="6204380"/>
            <a:ext cx="9871398" cy="2838223"/>
            <a:chOff x="0" y="0"/>
            <a:chExt cx="2206084" cy="634293"/>
          </a:xfrm>
        </p:grpSpPr>
        <p:sp>
          <p:nvSpPr>
            <p:cNvPr name="Freeform 27" id="27"/>
            <p:cNvSpPr/>
            <p:nvPr/>
          </p:nvSpPr>
          <p:spPr>
            <a:xfrm flipH="false" flipV="false" rot="0">
              <a:off x="0" y="0"/>
              <a:ext cx="2206084" cy="634293"/>
            </a:xfrm>
            <a:custGeom>
              <a:avLst/>
              <a:gdLst/>
              <a:ahLst/>
              <a:cxnLst/>
              <a:rect r="r" b="b" t="t" l="l"/>
              <a:pathLst>
                <a:path h="634293" w="2206084">
                  <a:moveTo>
                    <a:pt x="7843" y="0"/>
                  </a:moveTo>
                  <a:lnTo>
                    <a:pt x="2198241" y="0"/>
                  </a:lnTo>
                  <a:cubicBezTo>
                    <a:pt x="2200321" y="0"/>
                    <a:pt x="2202316" y="826"/>
                    <a:pt x="2203787" y="2297"/>
                  </a:cubicBezTo>
                  <a:cubicBezTo>
                    <a:pt x="2205257" y="3768"/>
                    <a:pt x="2206084" y="5763"/>
                    <a:pt x="2206084" y="7843"/>
                  </a:cubicBezTo>
                  <a:lnTo>
                    <a:pt x="2206084" y="626450"/>
                  </a:lnTo>
                  <a:cubicBezTo>
                    <a:pt x="2206084" y="628530"/>
                    <a:pt x="2205257" y="630525"/>
                    <a:pt x="2203787" y="631996"/>
                  </a:cubicBezTo>
                  <a:cubicBezTo>
                    <a:pt x="2202316" y="633467"/>
                    <a:pt x="2200321" y="634293"/>
                    <a:pt x="2198241" y="634293"/>
                  </a:cubicBezTo>
                  <a:lnTo>
                    <a:pt x="7843" y="634293"/>
                  </a:lnTo>
                  <a:cubicBezTo>
                    <a:pt x="5763" y="634293"/>
                    <a:pt x="3768" y="633467"/>
                    <a:pt x="2297" y="631996"/>
                  </a:cubicBezTo>
                  <a:cubicBezTo>
                    <a:pt x="826" y="630525"/>
                    <a:pt x="0" y="628530"/>
                    <a:pt x="0" y="626450"/>
                  </a:cubicBezTo>
                  <a:lnTo>
                    <a:pt x="0" y="7843"/>
                  </a:lnTo>
                  <a:cubicBezTo>
                    <a:pt x="0" y="5763"/>
                    <a:pt x="826" y="3768"/>
                    <a:pt x="2297" y="2297"/>
                  </a:cubicBezTo>
                  <a:cubicBezTo>
                    <a:pt x="3768" y="826"/>
                    <a:pt x="5763" y="0"/>
                    <a:pt x="7843" y="0"/>
                  </a:cubicBezTo>
                  <a:close/>
                </a:path>
              </a:pathLst>
            </a:custGeom>
          </p:spPr>
        </p:sp>
        <p:sp>
          <p:nvSpPr>
            <p:cNvPr name="TextBox 28" id="28"/>
            <p:cNvSpPr txBox="true"/>
            <p:nvPr/>
          </p:nvSpPr>
          <p:spPr>
            <a:xfrm>
              <a:off x="0" y="-38100"/>
              <a:ext cx="2206084" cy="672393"/>
            </a:xfrm>
            <a:prstGeom prst="rect">
              <a:avLst/>
            </a:prstGeom>
          </p:spPr>
          <p:txBody>
            <a:bodyPr anchor="ctr" rtlCol="false" tIns="115590" lIns="115590" bIns="115590" rIns="115590"/>
            <a:lstStyle/>
            <a:p>
              <a:pPr algn="just" marL="453390" indent="-226695" lvl="1">
                <a:lnSpc>
                  <a:spcPts val="2940"/>
                </a:lnSpc>
                <a:buFont typeface="Arial"/>
                <a:buChar char="•"/>
              </a:pPr>
              <a:r>
                <a:rPr lang="en-US" sz="2100" spc="63">
                  <a:solidFill>
                    <a:srgbClr val="000000">
                      <a:alpha val="77647"/>
                    </a:srgbClr>
                  </a:solidFill>
                  <a:latin typeface="Open Sans 1"/>
                  <a:ea typeface="Open Sans 1"/>
                  <a:cs typeface="Open Sans 1"/>
                  <a:sym typeface="Open Sans 1"/>
                </a:rPr>
                <a:t>M</a:t>
              </a:r>
              <a:r>
                <a:rPr lang="en-US" sz="2100" spc="63">
                  <a:solidFill>
                    <a:srgbClr val="000000">
                      <a:alpha val="77647"/>
                    </a:srgbClr>
                  </a:solidFill>
                  <a:latin typeface="Open Sans 1"/>
                  <a:ea typeface="Open Sans 1"/>
                  <a:cs typeface="Open Sans 1"/>
                  <a:sym typeface="Open Sans 1"/>
                </a:rPr>
                <a:t>enggunakan kempen, media dan aktiviti komuniti untuk meningkatkan kesedaran.</a:t>
              </a:r>
            </a:p>
            <a:p>
              <a:pPr algn="just" marL="453390" indent="-226695" lvl="1">
                <a:lnSpc>
                  <a:spcPts val="2940"/>
                </a:lnSpc>
                <a:buFont typeface="Arial"/>
                <a:buChar char="•"/>
              </a:pPr>
              <a:r>
                <a:rPr lang="en-US" sz="2100" spc="63">
                  <a:solidFill>
                    <a:srgbClr val="000000">
                      <a:alpha val="77647"/>
                    </a:srgbClr>
                  </a:solidFill>
                  <a:latin typeface="Open Sans 1"/>
                  <a:ea typeface="Open Sans 1"/>
                  <a:cs typeface="Open Sans 1"/>
                  <a:sym typeface="Open Sans 1"/>
                </a:rPr>
                <a:t>Contoh: acara eko kebangsaan, pertandingan, kempen media sosial.</a:t>
              </a:r>
            </a:p>
            <a:p>
              <a:pPr algn="just" marL="453390" indent="-226695" lvl="1">
                <a:lnSpc>
                  <a:spcPts val="2940"/>
                </a:lnSpc>
                <a:buFont typeface="Arial"/>
                <a:buChar char="•"/>
              </a:pPr>
              <a:r>
                <a:rPr lang="en-US" sz="2100" spc="63">
                  <a:solidFill>
                    <a:srgbClr val="000000">
                      <a:alpha val="77647"/>
                    </a:srgbClr>
                  </a:solidFill>
                  <a:latin typeface="Open Sans 1"/>
                  <a:ea typeface="Open Sans 1"/>
                  <a:cs typeface="Open Sans 1"/>
                  <a:sym typeface="Open Sans 1"/>
                </a:rPr>
                <a:t>Mengiktiraf pencapaian pelajar dan sekolah untuk memberi inspirasi kepada orang lain.</a:t>
              </a:r>
            </a:p>
            <a:p>
              <a:pPr algn="just" marL="453390" indent="-226695" lvl="1">
                <a:lnSpc>
                  <a:spcPts val="2940"/>
                </a:lnSpc>
                <a:buFont typeface="Arial"/>
                <a:buChar char="•"/>
              </a:pPr>
              <a:r>
                <a:rPr lang="en-US" sz="2100" spc="63">
                  <a:solidFill>
                    <a:srgbClr val="000000">
                      <a:alpha val="77647"/>
                    </a:srgbClr>
                  </a:solidFill>
                  <a:latin typeface="Open Sans 1"/>
                  <a:ea typeface="Open Sans 1"/>
                  <a:cs typeface="Open Sans 1"/>
                  <a:sym typeface="Open Sans 1"/>
                </a:rPr>
                <a:t>Memb</a:t>
              </a:r>
              <a:r>
                <a:rPr lang="en-US" sz="2100" spc="63">
                  <a:solidFill>
                    <a:srgbClr val="000000">
                      <a:alpha val="77647"/>
                    </a:srgbClr>
                  </a:solidFill>
                  <a:latin typeface="Open Sans 1"/>
                  <a:ea typeface="Open Sans 1"/>
                  <a:cs typeface="Open Sans 1"/>
                  <a:sym typeface="Open Sans 1"/>
                </a:rPr>
                <a:t>ina kepercayaan awam dan meletakkan Brunei sebagai peneraju dalam pendidikan kelestarian.</a:t>
              </a:r>
            </a:p>
          </p:txBody>
        </p:sp>
      </p:grpSp>
      <p:grpSp>
        <p:nvGrpSpPr>
          <p:cNvPr name="Group 29" id="29"/>
          <p:cNvGrpSpPr/>
          <p:nvPr/>
        </p:nvGrpSpPr>
        <p:grpSpPr>
          <a:xfrm rot="0">
            <a:off x="1272394" y="5676900"/>
            <a:ext cx="6236149" cy="609373"/>
            <a:chOff x="0" y="0"/>
            <a:chExt cx="1393670" cy="136184"/>
          </a:xfrm>
        </p:grpSpPr>
        <p:sp>
          <p:nvSpPr>
            <p:cNvPr name="Freeform 30" id="30"/>
            <p:cNvSpPr/>
            <p:nvPr/>
          </p:nvSpPr>
          <p:spPr>
            <a:xfrm flipH="false" flipV="false" rot="0">
              <a:off x="0" y="0"/>
              <a:ext cx="1393670" cy="136184"/>
            </a:xfrm>
            <a:custGeom>
              <a:avLst/>
              <a:gdLst/>
              <a:ahLst/>
              <a:cxnLst/>
              <a:rect r="r" b="b" t="t" l="l"/>
              <a:pathLst>
                <a:path h="136184" w="1393670">
                  <a:moveTo>
                    <a:pt x="17380" y="0"/>
                  </a:moveTo>
                  <a:lnTo>
                    <a:pt x="1376289" y="0"/>
                  </a:lnTo>
                  <a:cubicBezTo>
                    <a:pt x="1380899" y="0"/>
                    <a:pt x="1385320" y="1831"/>
                    <a:pt x="1388579" y="5091"/>
                  </a:cubicBezTo>
                  <a:cubicBezTo>
                    <a:pt x="1391839" y="8350"/>
                    <a:pt x="1393670" y="12771"/>
                    <a:pt x="1393670" y="17380"/>
                  </a:cubicBezTo>
                  <a:lnTo>
                    <a:pt x="1393670" y="118804"/>
                  </a:lnTo>
                  <a:cubicBezTo>
                    <a:pt x="1393670" y="128403"/>
                    <a:pt x="1385888" y="136184"/>
                    <a:pt x="1376289" y="136184"/>
                  </a:cubicBezTo>
                  <a:lnTo>
                    <a:pt x="17380" y="136184"/>
                  </a:lnTo>
                  <a:cubicBezTo>
                    <a:pt x="12771" y="136184"/>
                    <a:pt x="8350" y="134353"/>
                    <a:pt x="5091" y="131093"/>
                  </a:cubicBezTo>
                  <a:cubicBezTo>
                    <a:pt x="1831" y="127834"/>
                    <a:pt x="0" y="123413"/>
                    <a:pt x="0" y="118804"/>
                  </a:cubicBezTo>
                  <a:lnTo>
                    <a:pt x="0" y="17380"/>
                  </a:lnTo>
                  <a:cubicBezTo>
                    <a:pt x="0" y="12771"/>
                    <a:pt x="1831" y="8350"/>
                    <a:pt x="5091" y="5091"/>
                  </a:cubicBezTo>
                  <a:cubicBezTo>
                    <a:pt x="8350" y="1831"/>
                    <a:pt x="12771" y="0"/>
                    <a:pt x="17380" y="0"/>
                  </a:cubicBezTo>
                  <a:close/>
                </a:path>
              </a:pathLst>
            </a:custGeom>
            <a:solidFill>
              <a:srgbClr val="62B34E"/>
            </a:solidFill>
            <a:ln cap="sq">
              <a:noFill/>
              <a:prstDash val="solid"/>
              <a:miter/>
            </a:ln>
          </p:spPr>
        </p:sp>
        <p:sp>
          <p:nvSpPr>
            <p:cNvPr name="TextBox 31" id="31"/>
            <p:cNvSpPr txBox="true"/>
            <p:nvPr/>
          </p:nvSpPr>
          <p:spPr>
            <a:xfrm>
              <a:off x="0" y="-38100"/>
              <a:ext cx="1393670" cy="174284"/>
            </a:xfrm>
            <a:prstGeom prst="rect">
              <a:avLst/>
            </a:prstGeom>
          </p:spPr>
          <p:txBody>
            <a:bodyPr anchor="ctr" rtlCol="false" tIns="115590" lIns="115590" bIns="115590" rIns="115590"/>
            <a:lstStyle/>
            <a:p>
              <a:pPr algn="ctr">
                <a:lnSpc>
                  <a:spcPts val="2940"/>
                </a:lnSpc>
              </a:pPr>
              <a:r>
                <a:rPr lang="en-US" b="true" sz="2100">
                  <a:solidFill>
                    <a:srgbClr val="FAFAFA"/>
                  </a:solidFill>
                  <a:latin typeface="Open Sans 2 Bold"/>
                  <a:ea typeface="Open Sans 2 Bold"/>
                  <a:cs typeface="Open Sans 2 Bold"/>
                  <a:sym typeface="Open Sans 2 Bold"/>
                </a:rPr>
                <a:t>KESEDARAN AWAM</a:t>
              </a:r>
            </a:p>
          </p:txBody>
        </p:sp>
      </p:grpSp>
      <p:grpSp>
        <p:nvGrpSpPr>
          <p:cNvPr name="Group 32" id="32"/>
          <p:cNvGrpSpPr/>
          <p:nvPr/>
        </p:nvGrpSpPr>
        <p:grpSpPr>
          <a:xfrm rot="0">
            <a:off x="936852" y="5421153"/>
            <a:ext cx="639426" cy="659401"/>
            <a:chOff x="0" y="0"/>
            <a:chExt cx="852568" cy="879202"/>
          </a:xfrm>
        </p:grpSpPr>
        <p:grpSp>
          <p:nvGrpSpPr>
            <p:cNvPr name="Group 33" id="33"/>
            <p:cNvGrpSpPr/>
            <p:nvPr/>
          </p:nvGrpSpPr>
          <p:grpSpPr>
            <a:xfrm rot="0">
              <a:off x="0" y="0"/>
              <a:ext cx="852568" cy="879202"/>
              <a:chOff x="0" y="0"/>
              <a:chExt cx="495563" cy="511045"/>
            </a:xfrm>
          </p:grpSpPr>
          <p:sp>
            <p:nvSpPr>
              <p:cNvPr name="Freeform 34" id="34"/>
              <p:cNvSpPr/>
              <p:nvPr/>
            </p:nvSpPr>
            <p:spPr>
              <a:xfrm flipH="false" flipV="false" rot="0">
                <a:off x="0" y="0"/>
                <a:ext cx="495563" cy="511045"/>
              </a:xfrm>
              <a:custGeom>
                <a:avLst/>
                <a:gdLst/>
                <a:ahLst/>
                <a:cxnLst/>
                <a:rect r="r" b="b" t="t" l="l"/>
                <a:pathLst>
                  <a:path h="511045" w="495563">
                    <a:moveTo>
                      <a:pt x="247782" y="0"/>
                    </a:moveTo>
                    <a:cubicBezTo>
                      <a:pt x="110936" y="0"/>
                      <a:pt x="0" y="114401"/>
                      <a:pt x="0" y="255522"/>
                    </a:cubicBezTo>
                    <a:cubicBezTo>
                      <a:pt x="0" y="396643"/>
                      <a:pt x="110936" y="511045"/>
                      <a:pt x="247782" y="511045"/>
                    </a:cubicBezTo>
                    <a:cubicBezTo>
                      <a:pt x="384628" y="511045"/>
                      <a:pt x="495563" y="396643"/>
                      <a:pt x="495563" y="255522"/>
                    </a:cubicBezTo>
                    <a:cubicBezTo>
                      <a:pt x="495563" y="114401"/>
                      <a:pt x="384628" y="0"/>
                      <a:pt x="247782" y="0"/>
                    </a:cubicBezTo>
                    <a:close/>
                  </a:path>
                </a:pathLst>
              </a:custGeom>
              <a:solidFill>
                <a:srgbClr val="0F887C"/>
              </a:solidFill>
            </p:spPr>
          </p:sp>
          <p:sp>
            <p:nvSpPr>
              <p:cNvPr name="TextBox 35" id="35"/>
              <p:cNvSpPr txBox="true"/>
              <p:nvPr/>
            </p:nvSpPr>
            <p:spPr>
              <a:xfrm>
                <a:off x="46459" y="19335"/>
                <a:ext cx="402645" cy="443799"/>
              </a:xfrm>
              <a:prstGeom prst="rect">
                <a:avLst/>
              </a:prstGeom>
            </p:spPr>
            <p:txBody>
              <a:bodyPr anchor="ctr" rtlCol="false" tIns="111854" lIns="111854" bIns="111854" rIns="111854"/>
              <a:lstStyle/>
              <a:p>
                <a:pPr algn="ctr">
                  <a:lnSpc>
                    <a:spcPts val="2376"/>
                  </a:lnSpc>
                </a:pPr>
              </a:p>
            </p:txBody>
          </p:sp>
        </p:grpSp>
        <p:sp>
          <p:nvSpPr>
            <p:cNvPr name="TextBox 36" id="36"/>
            <p:cNvSpPr txBox="true"/>
            <p:nvPr/>
          </p:nvSpPr>
          <p:spPr>
            <a:xfrm rot="0">
              <a:off x="166578" y="189411"/>
              <a:ext cx="519412" cy="462280"/>
            </a:xfrm>
            <a:prstGeom prst="rect">
              <a:avLst/>
            </a:prstGeom>
          </p:spPr>
          <p:txBody>
            <a:bodyPr anchor="t" rtlCol="false" tIns="0" lIns="0" bIns="0" rIns="0">
              <a:spAutoFit/>
            </a:bodyPr>
            <a:lstStyle/>
            <a:p>
              <a:pPr algn="ctr">
                <a:lnSpc>
                  <a:spcPts val="2940"/>
                </a:lnSpc>
                <a:spcBef>
                  <a:spcPct val="0"/>
                </a:spcBef>
              </a:pPr>
              <a:r>
                <a:rPr lang="en-US" b="true" sz="2100" spc="63">
                  <a:solidFill>
                    <a:srgbClr val="FFFFFF"/>
                  </a:solidFill>
                  <a:latin typeface="Open Sans 1 Bold"/>
                  <a:ea typeface="Open Sans 1 Bold"/>
                  <a:cs typeface="Open Sans 1 Bold"/>
                  <a:sym typeface="Open Sans 1 Bold"/>
                </a:rPr>
                <a:t>3</a:t>
              </a:r>
            </a:p>
          </p:txBody>
        </p:sp>
      </p:grpSp>
      <p:grpSp>
        <p:nvGrpSpPr>
          <p:cNvPr name="Group 37" id="37"/>
          <p:cNvGrpSpPr/>
          <p:nvPr/>
        </p:nvGrpSpPr>
        <p:grpSpPr>
          <a:xfrm rot="0">
            <a:off x="-273758" y="8822751"/>
            <a:ext cx="17819266" cy="1464249"/>
            <a:chOff x="0" y="0"/>
            <a:chExt cx="23759021" cy="1952332"/>
          </a:xfrm>
        </p:grpSpPr>
        <p:sp>
          <p:nvSpPr>
            <p:cNvPr name="AutoShape 38" id="38"/>
            <p:cNvSpPr/>
            <p:nvPr/>
          </p:nvSpPr>
          <p:spPr>
            <a:xfrm>
              <a:off x="0" y="976166"/>
              <a:ext cx="21755533" cy="0"/>
            </a:xfrm>
            <a:prstGeom prst="line">
              <a:avLst/>
            </a:prstGeom>
            <a:ln cap="flat" w="94261">
              <a:solidFill>
                <a:srgbClr val="0F887C"/>
              </a:solidFill>
              <a:prstDash val="solid"/>
              <a:headEnd type="none" len="sm" w="sm"/>
              <a:tailEnd type="none" len="sm" w="sm"/>
            </a:ln>
          </p:spPr>
        </p:sp>
        <p:sp>
          <p:nvSpPr>
            <p:cNvPr name="Freeform 39" id="39"/>
            <p:cNvSpPr/>
            <p:nvPr/>
          </p:nvSpPr>
          <p:spPr>
            <a:xfrm flipH="false" flipV="false" rot="0">
              <a:off x="21930336" y="0"/>
              <a:ext cx="1828684" cy="1952332"/>
            </a:xfrm>
            <a:custGeom>
              <a:avLst/>
              <a:gdLst/>
              <a:ahLst/>
              <a:cxnLst/>
              <a:rect r="r" b="b" t="t" l="l"/>
              <a:pathLst>
                <a:path h="1952332" w="1828684">
                  <a:moveTo>
                    <a:pt x="0" y="0"/>
                  </a:moveTo>
                  <a:lnTo>
                    <a:pt x="1828685" y="0"/>
                  </a:lnTo>
                  <a:lnTo>
                    <a:pt x="1828685" y="1952332"/>
                  </a:lnTo>
                  <a:lnTo>
                    <a:pt x="0" y="195233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grpSp>
        <p:nvGrpSpPr>
          <p:cNvPr name="Group 40" id="40"/>
          <p:cNvGrpSpPr/>
          <p:nvPr/>
        </p:nvGrpSpPr>
        <p:grpSpPr>
          <a:xfrm rot="0">
            <a:off x="1028700" y="9060920"/>
            <a:ext cx="918260" cy="987910"/>
            <a:chOff x="0" y="0"/>
            <a:chExt cx="1224346" cy="1317214"/>
          </a:xfrm>
        </p:grpSpPr>
        <p:grpSp>
          <p:nvGrpSpPr>
            <p:cNvPr name="Group 41" id="41"/>
            <p:cNvGrpSpPr/>
            <p:nvPr/>
          </p:nvGrpSpPr>
          <p:grpSpPr>
            <a:xfrm rot="0">
              <a:off x="0" y="0"/>
              <a:ext cx="1224346" cy="1317214"/>
              <a:chOff x="0" y="0"/>
              <a:chExt cx="447181" cy="481100"/>
            </a:xfrm>
          </p:grpSpPr>
          <p:sp>
            <p:nvSpPr>
              <p:cNvPr name="Freeform 42" id="42"/>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43" id="43"/>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44" id="44"/>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17</a:t>
              </a:r>
            </a:p>
          </p:txBody>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1551313">
            <a:off x="5716963" y="718226"/>
            <a:ext cx="9667288" cy="15719168"/>
          </a:xfrm>
          <a:custGeom>
            <a:avLst/>
            <a:gdLst/>
            <a:ahLst/>
            <a:cxnLst/>
            <a:rect r="r" b="b" t="t" l="l"/>
            <a:pathLst>
              <a:path h="15719168" w="9667288">
                <a:moveTo>
                  <a:pt x="9667288" y="0"/>
                </a:moveTo>
                <a:lnTo>
                  <a:pt x="0" y="0"/>
                </a:lnTo>
                <a:lnTo>
                  <a:pt x="0" y="15719168"/>
                </a:lnTo>
                <a:lnTo>
                  <a:pt x="9667288" y="15719168"/>
                </a:lnTo>
                <a:lnTo>
                  <a:pt x="9667288"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4">
              <a:alphaModFix amt="17000"/>
            </a:blip>
            <a:stretch>
              <a:fillRect l="-8686" t="0" r="-13144" b="-36749"/>
            </a:stretch>
          </a:blipFill>
        </p:spPr>
      </p:sp>
      <p:sp>
        <p:nvSpPr>
          <p:cNvPr name="Freeform 4" id="4"/>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5">
              <a:alphaModFix amt="6000"/>
            </a:blip>
            <a:stretch>
              <a:fillRect l="0" t="0" r="0" b="0"/>
            </a:stretch>
          </a:blipFill>
        </p:spPr>
      </p:sp>
      <p:sp>
        <p:nvSpPr>
          <p:cNvPr name="Freeform 5" id="5"/>
          <p:cNvSpPr/>
          <p:nvPr/>
        </p:nvSpPr>
        <p:spPr>
          <a:xfrm flipH="false" flipV="false" rot="0">
            <a:off x="8249890" y="2337"/>
            <a:ext cx="2400456" cy="2310438"/>
          </a:xfrm>
          <a:custGeom>
            <a:avLst/>
            <a:gdLst/>
            <a:ahLst/>
            <a:cxnLst/>
            <a:rect r="r" b="b" t="t" l="l"/>
            <a:pathLst>
              <a:path h="2310438" w="2400456">
                <a:moveTo>
                  <a:pt x="0" y="0"/>
                </a:moveTo>
                <a:lnTo>
                  <a:pt x="2400456" y="0"/>
                </a:lnTo>
                <a:lnTo>
                  <a:pt x="2400456" y="2310439"/>
                </a:lnTo>
                <a:lnTo>
                  <a:pt x="0" y="2310439"/>
                </a:lnTo>
                <a:lnTo>
                  <a:pt x="0" y="0"/>
                </a:lnTo>
                <a:close/>
              </a:path>
            </a:pathLst>
          </a:custGeom>
          <a:blipFill>
            <a:blip r:embed="rId6"/>
            <a:stretch>
              <a:fillRect l="0" t="0" r="0" b="0"/>
            </a:stretch>
          </a:blipFill>
        </p:spPr>
      </p:sp>
      <p:sp>
        <p:nvSpPr>
          <p:cNvPr name="Freeform 6" id="6"/>
          <p:cNvSpPr/>
          <p:nvPr/>
        </p:nvSpPr>
        <p:spPr>
          <a:xfrm flipH="false" flipV="false" rot="0">
            <a:off x="8378263" y="125896"/>
            <a:ext cx="2272082" cy="2186879"/>
          </a:xfrm>
          <a:custGeom>
            <a:avLst/>
            <a:gdLst/>
            <a:ahLst/>
            <a:cxnLst/>
            <a:rect r="r" b="b" t="t" l="l"/>
            <a:pathLst>
              <a:path h="2186879" w="2272082">
                <a:moveTo>
                  <a:pt x="0" y="0"/>
                </a:moveTo>
                <a:lnTo>
                  <a:pt x="2272083" y="0"/>
                </a:lnTo>
                <a:lnTo>
                  <a:pt x="2272083" y="2186880"/>
                </a:lnTo>
                <a:lnTo>
                  <a:pt x="0" y="2186880"/>
                </a:lnTo>
                <a:lnTo>
                  <a:pt x="0" y="0"/>
                </a:lnTo>
                <a:close/>
              </a:path>
            </a:pathLst>
          </a:custGeom>
          <a:blipFill>
            <a:blip r:embed="rId7">
              <a:alphaModFix amt="29000"/>
              <a:extLst>
                <a:ext uri="{96DAC541-7B7A-43D3-8B79-37D633B846F1}">
                  <asvg:svgBlip xmlns:asvg="http://schemas.microsoft.com/office/drawing/2016/SVG/main" r:embed="rId8"/>
                </a:ext>
              </a:extLst>
            </a:blip>
            <a:stretch>
              <a:fillRect l="0" t="0" r="0" b="0"/>
            </a:stretch>
          </a:blipFill>
        </p:spPr>
      </p:sp>
      <p:sp>
        <p:nvSpPr>
          <p:cNvPr name="TextBox 7" id="7"/>
          <p:cNvSpPr txBox="true"/>
          <p:nvPr/>
        </p:nvSpPr>
        <p:spPr>
          <a:xfrm rot="0">
            <a:off x="8810366" y="1232480"/>
            <a:ext cx="1684675" cy="291465"/>
          </a:xfrm>
          <a:prstGeom prst="rect">
            <a:avLst/>
          </a:prstGeom>
        </p:spPr>
        <p:txBody>
          <a:bodyPr anchor="t" rtlCol="false" tIns="0" lIns="0" bIns="0" rIns="0">
            <a:spAutoFit/>
          </a:bodyPr>
          <a:lstStyle/>
          <a:p>
            <a:pPr algn="l">
              <a:lnSpc>
                <a:spcPts val="2100"/>
              </a:lnSpc>
            </a:pPr>
            <a:r>
              <a:rPr lang="en-US" sz="2100">
                <a:solidFill>
                  <a:srgbClr val="FFFFFF"/>
                </a:solidFill>
                <a:latin typeface="Lilita One"/>
                <a:ea typeface="Lilita One"/>
                <a:cs typeface="Lilita One"/>
                <a:sym typeface="Lilita One"/>
              </a:rPr>
              <a:t>Petikan Titah</a:t>
            </a:r>
          </a:p>
        </p:txBody>
      </p:sp>
      <p:sp>
        <p:nvSpPr>
          <p:cNvPr name="Freeform 8" id="8"/>
          <p:cNvSpPr/>
          <p:nvPr/>
        </p:nvSpPr>
        <p:spPr>
          <a:xfrm flipH="false" flipV="false" rot="5177082">
            <a:off x="11714195" y="112330"/>
            <a:ext cx="2297905" cy="2211734"/>
          </a:xfrm>
          <a:custGeom>
            <a:avLst/>
            <a:gdLst/>
            <a:ahLst/>
            <a:cxnLst/>
            <a:rect r="r" b="b" t="t" l="l"/>
            <a:pathLst>
              <a:path h="2211734" w="2297905">
                <a:moveTo>
                  <a:pt x="0" y="0"/>
                </a:moveTo>
                <a:lnTo>
                  <a:pt x="2297905" y="0"/>
                </a:lnTo>
                <a:lnTo>
                  <a:pt x="2297905" y="2211734"/>
                </a:lnTo>
                <a:lnTo>
                  <a:pt x="0" y="221173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9" id="9"/>
          <p:cNvSpPr/>
          <p:nvPr/>
        </p:nvSpPr>
        <p:spPr>
          <a:xfrm flipH="false" flipV="false" rot="5162778">
            <a:off x="11717340" y="199573"/>
            <a:ext cx="2207587" cy="2124802"/>
          </a:xfrm>
          <a:custGeom>
            <a:avLst/>
            <a:gdLst/>
            <a:ahLst/>
            <a:cxnLst/>
            <a:rect r="r" b="b" t="t" l="l"/>
            <a:pathLst>
              <a:path h="2124802" w="2207587">
                <a:moveTo>
                  <a:pt x="0" y="0"/>
                </a:moveTo>
                <a:lnTo>
                  <a:pt x="2207586" y="0"/>
                </a:lnTo>
                <a:lnTo>
                  <a:pt x="2207586" y="2124802"/>
                </a:lnTo>
                <a:lnTo>
                  <a:pt x="0" y="2124802"/>
                </a:lnTo>
                <a:lnTo>
                  <a:pt x="0" y="0"/>
                </a:lnTo>
                <a:close/>
              </a:path>
            </a:pathLst>
          </a:custGeom>
          <a:blipFill>
            <a:blip r:embed="rId11">
              <a:alphaModFix amt="29000"/>
              <a:extLst>
                <a:ext uri="{96DAC541-7B7A-43D3-8B79-37D633B846F1}">
                  <asvg:svgBlip xmlns:asvg="http://schemas.microsoft.com/office/drawing/2016/SVG/main" r:embed="rId12"/>
                </a:ext>
              </a:extLst>
            </a:blip>
            <a:stretch>
              <a:fillRect l="0" t="0" r="0" b="0"/>
            </a:stretch>
          </a:blipFill>
        </p:spPr>
      </p:sp>
      <p:sp>
        <p:nvSpPr>
          <p:cNvPr name="TextBox 10" id="10"/>
          <p:cNvSpPr txBox="true"/>
          <p:nvPr/>
        </p:nvSpPr>
        <p:spPr>
          <a:xfrm rot="0">
            <a:off x="11887951" y="950864"/>
            <a:ext cx="2129949" cy="365760"/>
          </a:xfrm>
          <a:prstGeom prst="rect">
            <a:avLst/>
          </a:prstGeom>
        </p:spPr>
        <p:txBody>
          <a:bodyPr anchor="t" rtlCol="false" tIns="0" lIns="0" bIns="0" rIns="0">
            <a:spAutoFit/>
          </a:bodyPr>
          <a:lstStyle/>
          <a:p>
            <a:pPr algn="l">
              <a:lnSpc>
                <a:spcPts val="2940"/>
              </a:lnSpc>
            </a:pPr>
            <a:r>
              <a:rPr lang="en-US" sz="2100">
                <a:solidFill>
                  <a:srgbClr val="FFFFFF"/>
                </a:solidFill>
                <a:latin typeface="Lilita One"/>
                <a:ea typeface="Lilita One"/>
                <a:cs typeface="Lilita One"/>
                <a:sym typeface="Lilita One"/>
              </a:rPr>
              <a:t>Pendahuluan</a:t>
            </a:r>
          </a:p>
        </p:txBody>
      </p:sp>
      <p:sp>
        <p:nvSpPr>
          <p:cNvPr name="Freeform 11" id="11"/>
          <p:cNvSpPr/>
          <p:nvPr/>
        </p:nvSpPr>
        <p:spPr>
          <a:xfrm flipH="false" flipV="false" rot="0">
            <a:off x="7483607" y="2305104"/>
            <a:ext cx="2765757" cy="2662042"/>
          </a:xfrm>
          <a:custGeom>
            <a:avLst/>
            <a:gdLst/>
            <a:ahLst/>
            <a:cxnLst/>
            <a:rect r="r" b="b" t="t" l="l"/>
            <a:pathLst>
              <a:path h="2662042" w="2765757">
                <a:moveTo>
                  <a:pt x="0" y="0"/>
                </a:moveTo>
                <a:lnTo>
                  <a:pt x="2765758" y="0"/>
                </a:lnTo>
                <a:lnTo>
                  <a:pt x="2765758" y="2662042"/>
                </a:lnTo>
                <a:lnTo>
                  <a:pt x="0" y="2662042"/>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2" id="12"/>
          <p:cNvSpPr/>
          <p:nvPr/>
        </p:nvSpPr>
        <p:spPr>
          <a:xfrm flipH="false" flipV="false" rot="0">
            <a:off x="7619626" y="2436022"/>
            <a:ext cx="2629739" cy="2531124"/>
          </a:xfrm>
          <a:custGeom>
            <a:avLst/>
            <a:gdLst/>
            <a:ahLst/>
            <a:cxnLst/>
            <a:rect r="r" b="b" t="t" l="l"/>
            <a:pathLst>
              <a:path h="2531124" w="2629739">
                <a:moveTo>
                  <a:pt x="0" y="0"/>
                </a:moveTo>
                <a:lnTo>
                  <a:pt x="2629739" y="0"/>
                </a:lnTo>
                <a:lnTo>
                  <a:pt x="2629739" y="2531124"/>
                </a:lnTo>
                <a:lnTo>
                  <a:pt x="0" y="2531124"/>
                </a:lnTo>
                <a:lnTo>
                  <a:pt x="0" y="0"/>
                </a:lnTo>
                <a:close/>
              </a:path>
            </a:pathLst>
          </a:custGeom>
          <a:blipFill>
            <a:blip r:embed="rId15">
              <a:alphaModFix amt="29000"/>
              <a:extLst>
                <a:ext uri="{96DAC541-7B7A-43D3-8B79-37D633B846F1}">
                  <asvg:svgBlip xmlns:asvg="http://schemas.microsoft.com/office/drawing/2016/SVG/main" r:embed="rId16"/>
                </a:ext>
              </a:extLst>
            </a:blip>
            <a:stretch>
              <a:fillRect l="0" t="0" r="0" b="0"/>
            </a:stretch>
          </a:blipFill>
        </p:spPr>
      </p:sp>
      <p:sp>
        <p:nvSpPr>
          <p:cNvPr name="TextBox 13" id="13"/>
          <p:cNvSpPr txBox="true"/>
          <p:nvPr/>
        </p:nvSpPr>
        <p:spPr>
          <a:xfrm rot="0">
            <a:off x="8050413" y="3429433"/>
            <a:ext cx="2599933" cy="365760"/>
          </a:xfrm>
          <a:prstGeom prst="rect">
            <a:avLst/>
          </a:prstGeom>
        </p:spPr>
        <p:txBody>
          <a:bodyPr anchor="t" rtlCol="false" tIns="0" lIns="0" bIns="0" rIns="0">
            <a:spAutoFit/>
          </a:bodyPr>
          <a:lstStyle/>
          <a:p>
            <a:pPr algn="l">
              <a:lnSpc>
                <a:spcPts val="2940"/>
              </a:lnSpc>
            </a:pPr>
            <a:r>
              <a:rPr lang="en-US" sz="2100">
                <a:solidFill>
                  <a:srgbClr val="FFFFFF"/>
                </a:solidFill>
                <a:latin typeface="Lilita One"/>
                <a:ea typeface="Lilita One"/>
                <a:cs typeface="Lilita One"/>
                <a:sym typeface="Lilita One"/>
              </a:rPr>
              <a:t>Objektif</a:t>
            </a:r>
          </a:p>
        </p:txBody>
      </p:sp>
      <p:sp>
        <p:nvSpPr>
          <p:cNvPr name="Freeform 14" id="14"/>
          <p:cNvSpPr/>
          <p:nvPr/>
        </p:nvSpPr>
        <p:spPr>
          <a:xfrm flipH="false" flipV="false" rot="6097411">
            <a:off x="12589908" y="1207325"/>
            <a:ext cx="3578992" cy="3444780"/>
          </a:xfrm>
          <a:custGeom>
            <a:avLst/>
            <a:gdLst/>
            <a:ahLst/>
            <a:cxnLst/>
            <a:rect r="r" b="b" t="t" l="l"/>
            <a:pathLst>
              <a:path h="3444780" w="3578992">
                <a:moveTo>
                  <a:pt x="0" y="0"/>
                </a:moveTo>
                <a:lnTo>
                  <a:pt x="3578992" y="0"/>
                </a:lnTo>
                <a:lnTo>
                  <a:pt x="3578992" y="3444780"/>
                </a:lnTo>
                <a:lnTo>
                  <a:pt x="0" y="344478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5" id="15"/>
          <p:cNvSpPr/>
          <p:nvPr/>
        </p:nvSpPr>
        <p:spPr>
          <a:xfrm flipH="false" flipV="false" rot="6116272">
            <a:off x="12653712" y="1018622"/>
            <a:ext cx="3769234" cy="3627887"/>
          </a:xfrm>
          <a:custGeom>
            <a:avLst/>
            <a:gdLst/>
            <a:ahLst/>
            <a:cxnLst/>
            <a:rect r="r" b="b" t="t" l="l"/>
            <a:pathLst>
              <a:path h="3627887" w="3769234">
                <a:moveTo>
                  <a:pt x="0" y="0"/>
                </a:moveTo>
                <a:lnTo>
                  <a:pt x="3769234" y="0"/>
                </a:lnTo>
                <a:lnTo>
                  <a:pt x="3769234" y="3627887"/>
                </a:lnTo>
                <a:lnTo>
                  <a:pt x="0" y="3627887"/>
                </a:lnTo>
                <a:lnTo>
                  <a:pt x="0" y="0"/>
                </a:lnTo>
                <a:close/>
              </a:path>
            </a:pathLst>
          </a:custGeom>
          <a:blipFill>
            <a:blip r:embed="rId13">
              <a:alphaModFix amt="44999"/>
              <a:extLst>
                <a:ext uri="{96DAC541-7B7A-43D3-8B79-37D633B846F1}">
                  <asvg:svgBlip xmlns:asvg="http://schemas.microsoft.com/office/drawing/2016/SVG/main" r:embed="rId14"/>
                </a:ext>
              </a:extLst>
            </a:blip>
            <a:stretch>
              <a:fillRect l="0" t="0" r="0" b="0"/>
            </a:stretch>
          </a:blipFill>
        </p:spPr>
      </p:sp>
      <p:sp>
        <p:nvSpPr>
          <p:cNvPr name="TextBox 16" id="16"/>
          <p:cNvSpPr txBox="true"/>
          <p:nvPr/>
        </p:nvSpPr>
        <p:spPr>
          <a:xfrm rot="0">
            <a:off x="12821133" y="2063739"/>
            <a:ext cx="3067724" cy="2223135"/>
          </a:xfrm>
          <a:prstGeom prst="rect">
            <a:avLst/>
          </a:prstGeom>
        </p:spPr>
        <p:txBody>
          <a:bodyPr anchor="t" rtlCol="false" tIns="0" lIns="0" bIns="0" rIns="0">
            <a:spAutoFit/>
          </a:bodyPr>
          <a:lstStyle/>
          <a:p>
            <a:pPr algn="l">
              <a:lnSpc>
                <a:spcPts val="2940"/>
              </a:lnSpc>
            </a:pPr>
            <a:r>
              <a:rPr lang="en-US" sz="2100">
                <a:solidFill>
                  <a:srgbClr val="FFFFFF"/>
                </a:solidFill>
                <a:latin typeface="Lilita One"/>
                <a:ea typeface="Lilita One"/>
                <a:cs typeface="Lilita One"/>
                <a:sym typeface="Lilita One"/>
              </a:rPr>
              <a:t>     Rangka Kerja Strategik</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Visi dan Misi</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Bidang fok</a:t>
            </a:r>
            <a:r>
              <a:rPr lang="en-US" sz="2100">
                <a:solidFill>
                  <a:srgbClr val="FFFFFF"/>
                </a:solidFill>
                <a:latin typeface="Lilita One"/>
                <a:ea typeface="Lilita One"/>
                <a:cs typeface="Lilita One"/>
                <a:sym typeface="Lilita One"/>
              </a:rPr>
              <a:t>us </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Strategik Teras</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Pemangkin Merentas Sektor</a:t>
            </a:r>
          </a:p>
        </p:txBody>
      </p:sp>
      <p:sp>
        <p:nvSpPr>
          <p:cNvPr name="Freeform 17" id="17"/>
          <p:cNvSpPr/>
          <p:nvPr/>
        </p:nvSpPr>
        <p:spPr>
          <a:xfrm flipH="false" flipV="false" rot="-69125">
            <a:off x="4850302" y="4607962"/>
            <a:ext cx="4782055" cy="4602728"/>
          </a:xfrm>
          <a:custGeom>
            <a:avLst/>
            <a:gdLst/>
            <a:ahLst/>
            <a:cxnLst/>
            <a:rect r="r" b="b" t="t" l="l"/>
            <a:pathLst>
              <a:path h="4602728" w="4782055">
                <a:moveTo>
                  <a:pt x="0" y="0"/>
                </a:moveTo>
                <a:lnTo>
                  <a:pt x="4782055" y="0"/>
                </a:lnTo>
                <a:lnTo>
                  <a:pt x="4782055" y="4602728"/>
                </a:lnTo>
                <a:lnTo>
                  <a:pt x="0" y="4602728"/>
                </a:lnTo>
                <a:lnTo>
                  <a:pt x="0" y="0"/>
                </a:lnTo>
                <a:close/>
              </a:path>
            </a:pathLst>
          </a:custGeom>
          <a:blipFill>
            <a:blip r:embed="rId11">
              <a:alphaModFix amt="29000"/>
              <a:extLst>
                <a:ext uri="{96DAC541-7B7A-43D3-8B79-37D633B846F1}">
                  <asvg:svgBlip xmlns:asvg="http://schemas.microsoft.com/office/drawing/2016/SVG/main" r:embed="rId12"/>
                </a:ext>
              </a:extLst>
            </a:blip>
            <a:stretch>
              <a:fillRect l="0" t="0" r="0" b="0"/>
            </a:stretch>
          </a:blipFill>
        </p:spPr>
      </p:sp>
      <p:sp>
        <p:nvSpPr>
          <p:cNvPr name="Freeform 18" id="18"/>
          <p:cNvSpPr/>
          <p:nvPr/>
        </p:nvSpPr>
        <p:spPr>
          <a:xfrm flipH="false" flipV="false" rot="0">
            <a:off x="4489639" y="4353549"/>
            <a:ext cx="5095845" cy="4904751"/>
          </a:xfrm>
          <a:custGeom>
            <a:avLst/>
            <a:gdLst/>
            <a:ahLst/>
            <a:cxnLst/>
            <a:rect r="r" b="b" t="t" l="l"/>
            <a:pathLst>
              <a:path h="4904751" w="5095845">
                <a:moveTo>
                  <a:pt x="0" y="0"/>
                </a:moveTo>
                <a:lnTo>
                  <a:pt x="5095845" y="0"/>
                </a:lnTo>
                <a:lnTo>
                  <a:pt x="5095845" y="4904751"/>
                </a:lnTo>
                <a:lnTo>
                  <a:pt x="0" y="4904751"/>
                </a:lnTo>
                <a:lnTo>
                  <a:pt x="0" y="0"/>
                </a:lnTo>
                <a:close/>
              </a:path>
            </a:pathLst>
          </a:custGeom>
          <a:blipFill>
            <a:blip r:embed="rId6"/>
            <a:stretch>
              <a:fillRect l="0" t="0" r="0" b="0"/>
            </a:stretch>
          </a:blipFill>
        </p:spPr>
      </p:sp>
      <p:sp>
        <p:nvSpPr>
          <p:cNvPr name="Freeform 19" id="19"/>
          <p:cNvSpPr/>
          <p:nvPr/>
        </p:nvSpPr>
        <p:spPr>
          <a:xfrm flipH="false" flipV="false" rot="0">
            <a:off x="4697760" y="4445404"/>
            <a:ext cx="4980386" cy="4793622"/>
          </a:xfrm>
          <a:custGeom>
            <a:avLst/>
            <a:gdLst/>
            <a:ahLst/>
            <a:cxnLst/>
            <a:rect r="r" b="b" t="t" l="l"/>
            <a:pathLst>
              <a:path h="4793622" w="4980386">
                <a:moveTo>
                  <a:pt x="0" y="0"/>
                </a:moveTo>
                <a:lnTo>
                  <a:pt x="4980386" y="0"/>
                </a:lnTo>
                <a:lnTo>
                  <a:pt x="4980386" y="4793621"/>
                </a:lnTo>
                <a:lnTo>
                  <a:pt x="0" y="4793621"/>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20" id="20"/>
          <p:cNvGrpSpPr/>
          <p:nvPr/>
        </p:nvGrpSpPr>
        <p:grpSpPr>
          <a:xfrm rot="0">
            <a:off x="4963609" y="4656502"/>
            <a:ext cx="726258" cy="726258"/>
            <a:chOff x="0" y="0"/>
            <a:chExt cx="968344" cy="968344"/>
          </a:xfrm>
        </p:grpSpPr>
        <p:grpSp>
          <p:nvGrpSpPr>
            <p:cNvPr name="Group 21" id="21"/>
            <p:cNvGrpSpPr/>
            <p:nvPr/>
          </p:nvGrpSpPr>
          <p:grpSpPr>
            <a:xfrm rot="0">
              <a:off x="0" y="0"/>
              <a:ext cx="968344" cy="968344"/>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F1F3"/>
              </a:solidFill>
              <a:ln w="9525" cap="sq">
                <a:solidFill>
                  <a:srgbClr val="000000"/>
                </a:solidFill>
                <a:prstDash val="solid"/>
                <a:miter/>
              </a:ln>
            </p:spPr>
          </p:sp>
          <p:sp>
            <p:nvSpPr>
              <p:cNvPr name="TextBox 23" id="23"/>
              <p:cNvSpPr txBox="true"/>
              <p:nvPr/>
            </p:nvSpPr>
            <p:spPr>
              <a:xfrm>
                <a:off x="76200" y="47625"/>
                <a:ext cx="660400" cy="688975"/>
              </a:xfrm>
              <a:prstGeom prst="rect">
                <a:avLst/>
              </a:prstGeom>
            </p:spPr>
            <p:txBody>
              <a:bodyPr anchor="ctr" rtlCol="false" tIns="76112" lIns="76112" bIns="76112" rIns="76112"/>
              <a:lstStyle/>
              <a:p>
                <a:pPr algn="ctr">
                  <a:lnSpc>
                    <a:spcPts val="2375"/>
                  </a:lnSpc>
                </a:pPr>
              </a:p>
            </p:txBody>
          </p:sp>
        </p:grpSp>
        <p:sp>
          <p:nvSpPr>
            <p:cNvPr name="TextBox 24" id="24"/>
            <p:cNvSpPr txBox="true"/>
            <p:nvPr/>
          </p:nvSpPr>
          <p:spPr>
            <a:xfrm rot="0">
              <a:off x="185602" y="210758"/>
              <a:ext cx="597140" cy="508727"/>
            </a:xfrm>
            <a:prstGeom prst="rect">
              <a:avLst/>
            </a:prstGeom>
          </p:spPr>
          <p:txBody>
            <a:bodyPr anchor="t" rtlCol="false" tIns="0" lIns="0" bIns="0" rIns="0">
              <a:spAutoFit/>
            </a:bodyPr>
            <a:lstStyle/>
            <a:p>
              <a:pPr algn="ctr">
                <a:lnSpc>
                  <a:spcPts val="3356"/>
                </a:lnSpc>
                <a:spcBef>
                  <a:spcPct val="0"/>
                </a:spcBef>
              </a:pPr>
              <a:r>
                <a:rPr lang="en-US" b="true" sz="2397" spc="71">
                  <a:solidFill>
                    <a:srgbClr val="713D22"/>
                  </a:solidFill>
                  <a:latin typeface="Open Sans 1 Bold"/>
                  <a:ea typeface="Open Sans 1 Bold"/>
                  <a:cs typeface="Open Sans 1 Bold"/>
                  <a:sym typeface="Open Sans 1 Bold"/>
                </a:rPr>
                <a:t>5</a:t>
              </a:r>
            </a:p>
          </p:txBody>
        </p:sp>
      </p:grpSp>
      <p:sp>
        <p:nvSpPr>
          <p:cNvPr name="TextBox 25" id="25"/>
          <p:cNvSpPr txBox="true"/>
          <p:nvPr/>
        </p:nvSpPr>
        <p:spPr>
          <a:xfrm rot="0">
            <a:off x="5053453" y="5596317"/>
            <a:ext cx="4268999" cy="2223135"/>
          </a:xfrm>
          <a:prstGeom prst="rect">
            <a:avLst/>
          </a:prstGeom>
        </p:spPr>
        <p:txBody>
          <a:bodyPr anchor="t" rtlCol="false" tIns="0" lIns="0" bIns="0" rIns="0">
            <a:spAutoFit/>
          </a:bodyPr>
          <a:lstStyle/>
          <a:p>
            <a:pPr algn="l">
              <a:lnSpc>
                <a:spcPts val="2940"/>
              </a:lnSpc>
            </a:pPr>
            <a:r>
              <a:rPr lang="en-US" sz="2100">
                <a:solidFill>
                  <a:srgbClr val="FFFFFF"/>
                </a:solidFill>
                <a:latin typeface="Lilita One"/>
                <a:ea typeface="Lilita One"/>
                <a:cs typeface="Lilita One"/>
                <a:sym typeface="Lilita One"/>
              </a:rPr>
              <a:t>     Strategi Perlaksanaan</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Kurikulum &amp; Kokurikulum Hijau</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Laluan Kerjaya Hijau</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Infrastruktur Hijau</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Penyelidikan dan Inovasi Hijau</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Amalan Mesra Alam</a:t>
            </a:r>
          </a:p>
        </p:txBody>
      </p:sp>
      <p:sp>
        <p:nvSpPr>
          <p:cNvPr name="Freeform 26" id="26"/>
          <p:cNvSpPr/>
          <p:nvPr/>
        </p:nvSpPr>
        <p:spPr>
          <a:xfrm flipH="false" flipV="false" rot="5724359">
            <a:off x="11848047" y="4655822"/>
            <a:ext cx="4885952" cy="4702729"/>
          </a:xfrm>
          <a:custGeom>
            <a:avLst/>
            <a:gdLst/>
            <a:ahLst/>
            <a:cxnLst/>
            <a:rect r="r" b="b" t="t" l="l"/>
            <a:pathLst>
              <a:path h="4702729" w="4885952">
                <a:moveTo>
                  <a:pt x="0" y="0"/>
                </a:moveTo>
                <a:lnTo>
                  <a:pt x="4885953" y="0"/>
                </a:lnTo>
                <a:lnTo>
                  <a:pt x="4885953" y="4702729"/>
                </a:lnTo>
                <a:lnTo>
                  <a:pt x="0" y="4702729"/>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27" id="27"/>
          <p:cNvSpPr/>
          <p:nvPr/>
        </p:nvSpPr>
        <p:spPr>
          <a:xfrm flipH="false" flipV="false" rot="5691677">
            <a:off x="11786586" y="4819050"/>
            <a:ext cx="4633568" cy="4459809"/>
          </a:xfrm>
          <a:custGeom>
            <a:avLst/>
            <a:gdLst/>
            <a:ahLst/>
            <a:cxnLst/>
            <a:rect r="r" b="b" t="t" l="l"/>
            <a:pathLst>
              <a:path h="4459809" w="4633568">
                <a:moveTo>
                  <a:pt x="0" y="0"/>
                </a:moveTo>
                <a:lnTo>
                  <a:pt x="4633568" y="0"/>
                </a:lnTo>
                <a:lnTo>
                  <a:pt x="4633568" y="4459809"/>
                </a:lnTo>
                <a:lnTo>
                  <a:pt x="0" y="4459809"/>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sp>
        <p:nvSpPr>
          <p:cNvPr name="TextBox 28" id="28"/>
          <p:cNvSpPr txBox="true"/>
          <p:nvPr/>
        </p:nvSpPr>
        <p:spPr>
          <a:xfrm rot="0">
            <a:off x="12135129" y="5983200"/>
            <a:ext cx="4439733" cy="2594610"/>
          </a:xfrm>
          <a:prstGeom prst="rect">
            <a:avLst/>
          </a:prstGeom>
        </p:spPr>
        <p:txBody>
          <a:bodyPr anchor="t" rtlCol="false" tIns="0" lIns="0" bIns="0" rIns="0">
            <a:spAutoFit/>
          </a:bodyPr>
          <a:lstStyle/>
          <a:p>
            <a:pPr algn="l">
              <a:lnSpc>
                <a:spcPts val="2940"/>
              </a:lnSpc>
            </a:pPr>
            <a:r>
              <a:rPr lang="en-US" sz="2100">
                <a:solidFill>
                  <a:srgbClr val="FFFFFF"/>
                </a:solidFill>
                <a:latin typeface="Lilita One"/>
                <a:ea typeface="Lilita One"/>
                <a:cs typeface="Lilita One"/>
                <a:sym typeface="Lilita One"/>
              </a:rPr>
              <a:t>     Pemangkin Utama</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Pembangunan Kapasiti</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Pemantauan &amp; Penilaian</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Penglibatan &amp; Kerjasama Pihak Berkepentingan</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Integrasi Teknologi</a:t>
            </a:r>
          </a:p>
          <a:p>
            <a:pPr algn="l" marL="453390" indent="-226695" lvl="1">
              <a:lnSpc>
                <a:spcPts val="2940"/>
              </a:lnSpc>
              <a:buAutoNum type="arabicPeriod" startAt="1"/>
            </a:pPr>
            <a:r>
              <a:rPr lang="en-US" sz="2100">
                <a:solidFill>
                  <a:srgbClr val="FFFFFF"/>
                </a:solidFill>
                <a:latin typeface="Lilita One"/>
                <a:ea typeface="Lilita One"/>
                <a:cs typeface="Lilita One"/>
                <a:sym typeface="Lilita One"/>
              </a:rPr>
              <a:t>Tadbir Urus &amp; Kewangan</a:t>
            </a:r>
          </a:p>
        </p:txBody>
      </p:sp>
      <p:grpSp>
        <p:nvGrpSpPr>
          <p:cNvPr name="Group 29" id="29"/>
          <p:cNvGrpSpPr/>
          <p:nvPr/>
        </p:nvGrpSpPr>
        <p:grpSpPr>
          <a:xfrm rot="0">
            <a:off x="412758" y="8642654"/>
            <a:ext cx="17875242" cy="1475094"/>
            <a:chOff x="0" y="0"/>
            <a:chExt cx="23833656" cy="1966792"/>
          </a:xfrm>
        </p:grpSpPr>
        <p:sp>
          <p:nvSpPr>
            <p:cNvPr name="AutoShape 30" id="30"/>
            <p:cNvSpPr/>
            <p:nvPr/>
          </p:nvSpPr>
          <p:spPr>
            <a:xfrm>
              <a:off x="2085352" y="983396"/>
              <a:ext cx="21748304" cy="0"/>
            </a:xfrm>
            <a:prstGeom prst="line">
              <a:avLst/>
            </a:prstGeom>
            <a:ln cap="flat" w="94959">
              <a:solidFill>
                <a:srgbClr val="0F887C"/>
              </a:solidFill>
              <a:prstDash val="solid"/>
              <a:headEnd type="none" len="sm" w="sm"/>
              <a:tailEnd type="none" len="sm" w="sm"/>
            </a:ln>
          </p:spPr>
        </p:sp>
        <p:sp>
          <p:nvSpPr>
            <p:cNvPr name="Freeform 31" id="31"/>
            <p:cNvSpPr/>
            <p:nvPr/>
          </p:nvSpPr>
          <p:spPr>
            <a:xfrm flipH="false" flipV="false" rot="0">
              <a:off x="0" y="0"/>
              <a:ext cx="1842228" cy="1966792"/>
            </a:xfrm>
            <a:custGeom>
              <a:avLst/>
              <a:gdLst/>
              <a:ahLst/>
              <a:cxnLst/>
              <a:rect r="r" b="b" t="t" l="l"/>
              <a:pathLst>
                <a:path h="1966792" w="1842228">
                  <a:moveTo>
                    <a:pt x="0" y="0"/>
                  </a:moveTo>
                  <a:lnTo>
                    <a:pt x="1842228" y="0"/>
                  </a:lnTo>
                  <a:lnTo>
                    <a:pt x="1842228" y="1966792"/>
                  </a:lnTo>
                  <a:lnTo>
                    <a:pt x="0" y="1966792"/>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grpSp>
      <p:sp>
        <p:nvSpPr>
          <p:cNvPr name="TextBox 32" id="32"/>
          <p:cNvSpPr txBox="true"/>
          <p:nvPr/>
        </p:nvSpPr>
        <p:spPr>
          <a:xfrm rot="0">
            <a:off x="623715" y="476875"/>
            <a:ext cx="6155862" cy="2521048"/>
          </a:xfrm>
          <a:prstGeom prst="rect">
            <a:avLst/>
          </a:prstGeom>
        </p:spPr>
        <p:txBody>
          <a:bodyPr anchor="t" rtlCol="false" tIns="0" lIns="0" bIns="0" rIns="0">
            <a:spAutoFit/>
          </a:bodyPr>
          <a:lstStyle/>
          <a:p>
            <a:pPr algn="ctr">
              <a:lnSpc>
                <a:spcPts val="9950"/>
              </a:lnSpc>
            </a:pPr>
            <a:r>
              <a:rPr lang="en-US" sz="7960" spc="-15">
                <a:solidFill>
                  <a:srgbClr val="00120B"/>
                </a:solidFill>
                <a:latin typeface="Lilita One"/>
                <a:ea typeface="Lilita One"/>
                <a:cs typeface="Lilita One"/>
                <a:sym typeface="Lilita One"/>
              </a:rPr>
              <a:t>ISI KANDUNGAN</a:t>
            </a:r>
          </a:p>
        </p:txBody>
      </p:sp>
      <p:grpSp>
        <p:nvGrpSpPr>
          <p:cNvPr name="Group 33" id="33"/>
          <p:cNvGrpSpPr/>
          <p:nvPr/>
        </p:nvGrpSpPr>
        <p:grpSpPr>
          <a:xfrm rot="0">
            <a:off x="8417742" y="161371"/>
            <a:ext cx="726258" cy="726258"/>
            <a:chOff x="0" y="0"/>
            <a:chExt cx="968344" cy="968344"/>
          </a:xfrm>
        </p:grpSpPr>
        <p:grpSp>
          <p:nvGrpSpPr>
            <p:cNvPr name="Group 34" id="34"/>
            <p:cNvGrpSpPr/>
            <p:nvPr/>
          </p:nvGrpSpPr>
          <p:grpSpPr>
            <a:xfrm rot="0">
              <a:off x="0" y="0"/>
              <a:ext cx="968344" cy="968344"/>
              <a:chOff x="0" y="0"/>
              <a:chExt cx="812800" cy="812800"/>
            </a:xfrm>
          </p:grpSpPr>
          <p:sp>
            <p:nvSpPr>
              <p:cNvPr name="Freeform 35" id="3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F1F3"/>
              </a:solidFill>
              <a:ln w="9525" cap="sq">
                <a:solidFill>
                  <a:srgbClr val="000000"/>
                </a:solidFill>
                <a:prstDash val="solid"/>
                <a:miter/>
              </a:ln>
            </p:spPr>
          </p:sp>
          <p:sp>
            <p:nvSpPr>
              <p:cNvPr name="TextBox 36" id="36"/>
              <p:cNvSpPr txBox="true"/>
              <p:nvPr/>
            </p:nvSpPr>
            <p:spPr>
              <a:xfrm>
                <a:off x="76200" y="47625"/>
                <a:ext cx="660400" cy="688975"/>
              </a:xfrm>
              <a:prstGeom prst="rect">
                <a:avLst/>
              </a:prstGeom>
            </p:spPr>
            <p:txBody>
              <a:bodyPr anchor="ctr" rtlCol="false" tIns="76112" lIns="76112" bIns="76112" rIns="76112"/>
              <a:lstStyle/>
              <a:p>
                <a:pPr algn="ctr">
                  <a:lnSpc>
                    <a:spcPts val="2375"/>
                  </a:lnSpc>
                </a:pPr>
              </a:p>
            </p:txBody>
          </p:sp>
        </p:grpSp>
        <p:sp>
          <p:nvSpPr>
            <p:cNvPr name="TextBox 37" id="37"/>
            <p:cNvSpPr txBox="true"/>
            <p:nvPr/>
          </p:nvSpPr>
          <p:spPr>
            <a:xfrm rot="0">
              <a:off x="185602" y="210758"/>
              <a:ext cx="597140" cy="508727"/>
            </a:xfrm>
            <a:prstGeom prst="rect">
              <a:avLst/>
            </a:prstGeom>
          </p:spPr>
          <p:txBody>
            <a:bodyPr anchor="t" rtlCol="false" tIns="0" lIns="0" bIns="0" rIns="0">
              <a:spAutoFit/>
            </a:bodyPr>
            <a:lstStyle/>
            <a:p>
              <a:pPr algn="ctr">
                <a:lnSpc>
                  <a:spcPts val="3356"/>
                </a:lnSpc>
                <a:spcBef>
                  <a:spcPct val="0"/>
                </a:spcBef>
              </a:pPr>
              <a:r>
                <a:rPr lang="en-US" b="true" sz="2397" spc="71">
                  <a:solidFill>
                    <a:srgbClr val="713D22"/>
                  </a:solidFill>
                  <a:latin typeface="Open Sans 1 Bold"/>
                  <a:ea typeface="Open Sans 1 Bold"/>
                  <a:cs typeface="Open Sans 1 Bold"/>
                  <a:sym typeface="Open Sans 1 Bold"/>
                </a:rPr>
                <a:t>1</a:t>
              </a:r>
            </a:p>
          </p:txBody>
        </p:sp>
      </p:grpSp>
      <p:grpSp>
        <p:nvGrpSpPr>
          <p:cNvPr name="Group 38" id="38"/>
          <p:cNvGrpSpPr/>
          <p:nvPr/>
        </p:nvGrpSpPr>
        <p:grpSpPr>
          <a:xfrm rot="0">
            <a:off x="12969957" y="161371"/>
            <a:ext cx="726258" cy="726258"/>
            <a:chOff x="0" y="0"/>
            <a:chExt cx="968344" cy="968344"/>
          </a:xfrm>
        </p:grpSpPr>
        <p:grpSp>
          <p:nvGrpSpPr>
            <p:cNvPr name="Group 39" id="39"/>
            <p:cNvGrpSpPr/>
            <p:nvPr/>
          </p:nvGrpSpPr>
          <p:grpSpPr>
            <a:xfrm rot="0">
              <a:off x="0" y="0"/>
              <a:ext cx="968344" cy="968344"/>
              <a:chOff x="0" y="0"/>
              <a:chExt cx="812800" cy="812800"/>
            </a:xfrm>
          </p:grpSpPr>
          <p:sp>
            <p:nvSpPr>
              <p:cNvPr name="Freeform 40" id="4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F1F3"/>
              </a:solidFill>
              <a:ln w="9525" cap="sq">
                <a:solidFill>
                  <a:srgbClr val="000000"/>
                </a:solidFill>
                <a:prstDash val="solid"/>
                <a:miter/>
              </a:ln>
            </p:spPr>
          </p:sp>
          <p:sp>
            <p:nvSpPr>
              <p:cNvPr name="TextBox 41" id="41"/>
              <p:cNvSpPr txBox="true"/>
              <p:nvPr/>
            </p:nvSpPr>
            <p:spPr>
              <a:xfrm>
                <a:off x="76200" y="47625"/>
                <a:ext cx="660400" cy="688975"/>
              </a:xfrm>
              <a:prstGeom prst="rect">
                <a:avLst/>
              </a:prstGeom>
            </p:spPr>
            <p:txBody>
              <a:bodyPr anchor="ctr" rtlCol="false" tIns="76112" lIns="76112" bIns="76112" rIns="76112"/>
              <a:lstStyle/>
              <a:p>
                <a:pPr algn="ctr">
                  <a:lnSpc>
                    <a:spcPts val="2375"/>
                  </a:lnSpc>
                </a:pPr>
              </a:p>
            </p:txBody>
          </p:sp>
        </p:grpSp>
        <p:sp>
          <p:nvSpPr>
            <p:cNvPr name="TextBox 42" id="42"/>
            <p:cNvSpPr txBox="true"/>
            <p:nvPr/>
          </p:nvSpPr>
          <p:spPr>
            <a:xfrm rot="0">
              <a:off x="185602" y="210758"/>
              <a:ext cx="597140" cy="508727"/>
            </a:xfrm>
            <a:prstGeom prst="rect">
              <a:avLst/>
            </a:prstGeom>
          </p:spPr>
          <p:txBody>
            <a:bodyPr anchor="t" rtlCol="false" tIns="0" lIns="0" bIns="0" rIns="0">
              <a:spAutoFit/>
            </a:bodyPr>
            <a:lstStyle/>
            <a:p>
              <a:pPr algn="ctr">
                <a:lnSpc>
                  <a:spcPts val="3356"/>
                </a:lnSpc>
                <a:spcBef>
                  <a:spcPct val="0"/>
                </a:spcBef>
              </a:pPr>
              <a:r>
                <a:rPr lang="en-US" b="true" sz="2397" spc="71">
                  <a:solidFill>
                    <a:srgbClr val="713D22"/>
                  </a:solidFill>
                  <a:latin typeface="Open Sans 1 Bold"/>
                  <a:ea typeface="Open Sans 1 Bold"/>
                  <a:cs typeface="Open Sans 1 Bold"/>
                  <a:sym typeface="Open Sans 1 Bold"/>
                </a:rPr>
                <a:t>2</a:t>
              </a:r>
            </a:p>
          </p:txBody>
        </p:sp>
      </p:grpSp>
      <p:grpSp>
        <p:nvGrpSpPr>
          <p:cNvPr name="Group 43" id="43"/>
          <p:cNvGrpSpPr/>
          <p:nvPr/>
        </p:nvGrpSpPr>
        <p:grpSpPr>
          <a:xfrm rot="0">
            <a:off x="7619626" y="2436022"/>
            <a:ext cx="726258" cy="726258"/>
            <a:chOff x="0" y="0"/>
            <a:chExt cx="968344" cy="968344"/>
          </a:xfrm>
        </p:grpSpPr>
        <p:grpSp>
          <p:nvGrpSpPr>
            <p:cNvPr name="Group 44" id="44"/>
            <p:cNvGrpSpPr/>
            <p:nvPr/>
          </p:nvGrpSpPr>
          <p:grpSpPr>
            <a:xfrm rot="0">
              <a:off x="0" y="0"/>
              <a:ext cx="968344" cy="968344"/>
              <a:chOff x="0" y="0"/>
              <a:chExt cx="812800" cy="812800"/>
            </a:xfrm>
          </p:grpSpPr>
          <p:sp>
            <p:nvSpPr>
              <p:cNvPr name="Freeform 45" id="4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F1F3"/>
              </a:solidFill>
              <a:ln w="9525" cap="sq">
                <a:solidFill>
                  <a:srgbClr val="000000"/>
                </a:solidFill>
                <a:prstDash val="solid"/>
                <a:miter/>
              </a:ln>
            </p:spPr>
          </p:sp>
          <p:sp>
            <p:nvSpPr>
              <p:cNvPr name="TextBox 46" id="46"/>
              <p:cNvSpPr txBox="true"/>
              <p:nvPr/>
            </p:nvSpPr>
            <p:spPr>
              <a:xfrm>
                <a:off x="76200" y="47625"/>
                <a:ext cx="660400" cy="688975"/>
              </a:xfrm>
              <a:prstGeom prst="rect">
                <a:avLst/>
              </a:prstGeom>
            </p:spPr>
            <p:txBody>
              <a:bodyPr anchor="ctr" rtlCol="false" tIns="76112" lIns="76112" bIns="76112" rIns="76112"/>
              <a:lstStyle/>
              <a:p>
                <a:pPr algn="ctr">
                  <a:lnSpc>
                    <a:spcPts val="2375"/>
                  </a:lnSpc>
                </a:pPr>
              </a:p>
            </p:txBody>
          </p:sp>
        </p:grpSp>
        <p:sp>
          <p:nvSpPr>
            <p:cNvPr name="TextBox 47" id="47"/>
            <p:cNvSpPr txBox="true"/>
            <p:nvPr/>
          </p:nvSpPr>
          <p:spPr>
            <a:xfrm rot="0">
              <a:off x="185602" y="210758"/>
              <a:ext cx="597140" cy="508727"/>
            </a:xfrm>
            <a:prstGeom prst="rect">
              <a:avLst/>
            </a:prstGeom>
          </p:spPr>
          <p:txBody>
            <a:bodyPr anchor="t" rtlCol="false" tIns="0" lIns="0" bIns="0" rIns="0">
              <a:spAutoFit/>
            </a:bodyPr>
            <a:lstStyle/>
            <a:p>
              <a:pPr algn="ctr">
                <a:lnSpc>
                  <a:spcPts val="3356"/>
                </a:lnSpc>
                <a:spcBef>
                  <a:spcPct val="0"/>
                </a:spcBef>
              </a:pPr>
              <a:r>
                <a:rPr lang="en-US" b="true" sz="2397" spc="71">
                  <a:solidFill>
                    <a:srgbClr val="713D22"/>
                  </a:solidFill>
                  <a:latin typeface="Open Sans 1 Bold"/>
                  <a:ea typeface="Open Sans 1 Bold"/>
                  <a:cs typeface="Open Sans 1 Bold"/>
                  <a:sym typeface="Open Sans 1 Bold"/>
                </a:rPr>
                <a:t>3</a:t>
              </a:r>
            </a:p>
          </p:txBody>
        </p:sp>
      </p:grpSp>
      <p:grpSp>
        <p:nvGrpSpPr>
          <p:cNvPr name="Group 48" id="48"/>
          <p:cNvGrpSpPr/>
          <p:nvPr/>
        </p:nvGrpSpPr>
        <p:grpSpPr>
          <a:xfrm rot="0">
            <a:off x="15596416" y="1523945"/>
            <a:ext cx="726258" cy="726258"/>
            <a:chOff x="0" y="0"/>
            <a:chExt cx="968344" cy="968344"/>
          </a:xfrm>
        </p:grpSpPr>
        <p:grpSp>
          <p:nvGrpSpPr>
            <p:cNvPr name="Group 49" id="49"/>
            <p:cNvGrpSpPr/>
            <p:nvPr/>
          </p:nvGrpSpPr>
          <p:grpSpPr>
            <a:xfrm rot="0">
              <a:off x="0" y="0"/>
              <a:ext cx="968344" cy="968344"/>
              <a:chOff x="0" y="0"/>
              <a:chExt cx="812800" cy="812800"/>
            </a:xfrm>
          </p:grpSpPr>
          <p:sp>
            <p:nvSpPr>
              <p:cNvPr name="Freeform 50" id="5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F1F3"/>
              </a:solidFill>
              <a:ln w="9525" cap="sq">
                <a:solidFill>
                  <a:srgbClr val="000000"/>
                </a:solidFill>
                <a:prstDash val="solid"/>
                <a:miter/>
              </a:ln>
            </p:spPr>
          </p:sp>
          <p:sp>
            <p:nvSpPr>
              <p:cNvPr name="TextBox 51" id="51"/>
              <p:cNvSpPr txBox="true"/>
              <p:nvPr/>
            </p:nvSpPr>
            <p:spPr>
              <a:xfrm>
                <a:off x="76200" y="47625"/>
                <a:ext cx="660400" cy="688975"/>
              </a:xfrm>
              <a:prstGeom prst="rect">
                <a:avLst/>
              </a:prstGeom>
            </p:spPr>
            <p:txBody>
              <a:bodyPr anchor="ctr" rtlCol="false" tIns="76112" lIns="76112" bIns="76112" rIns="76112"/>
              <a:lstStyle/>
              <a:p>
                <a:pPr algn="ctr">
                  <a:lnSpc>
                    <a:spcPts val="2375"/>
                  </a:lnSpc>
                </a:pPr>
              </a:p>
            </p:txBody>
          </p:sp>
        </p:grpSp>
        <p:sp>
          <p:nvSpPr>
            <p:cNvPr name="TextBox 52" id="52"/>
            <p:cNvSpPr txBox="true"/>
            <p:nvPr/>
          </p:nvSpPr>
          <p:spPr>
            <a:xfrm rot="0">
              <a:off x="185602" y="210758"/>
              <a:ext cx="597140" cy="508727"/>
            </a:xfrm>
            <a:prstGeom prst="rect">
              <a:avLst/>
            </a:prstGeom>
          </p:spPr>
          <p:txBody>
            <a:bodyPr anchor="t" rtlCol="false" tIns="0" lIns="0" bIns="0" rIns="0">
              <a:spAutoFit/>
            </a:bodyPr>
            <a:lstStyle/>
            <a:p>
              <a:pPr algn="ctr">
                <a:lnSpc>
                  <a:spcPts val="3356"/>
                </a:lnSpc>
                <a:spcBef>
                  <a:spcPct val="0"/>
                </a:spcBef>
              </a:pPr>
              <a:r>
                <a:rPr lang="en-US" b="true" sz="2397" spc="71">
                  <a:solidFill>
                    <a:srgbClr val="713D22"/>
                  </a:solidFill>
                  <a:latin typeface="Open Sans 1 Bold"/>
                  <a:ea typeface="Open Sans 1 Bold"/>
                  <a:cs typeface="Open Sans 1 Bold"/>
                  <a:sym typeface="Open Sans 1 Bold"/>
                </a:rPr>
                <a:t>4</a:t>
              </a:r>
            </a:p>
          </p:txBody>
        </p:sp>
      </p:grpSp>
      <p:grpSp>
        <p:nvGrpSpPr>
          <p:cNvPr name="Group 53" id="53"/>
          <p:cNvGrpSpPr/>
          <p:nvPr/>
        </p:nvGrpSpPr>
        <p:grpSpPr>
          <a:xfrm rot="0">
            <a:off x="15630082" y="4782510"/>
            <a:ext cx="726258" cy="726258"/>
            <a:chOff x="0" y="0"/>
            <a:chExt cx="968344" cy="968344"/>
          </a:xfrm>
        </p:grpSpPr>
        <p:grpSp>
          <p:nvGrpSpPr>
            <p:cNvPr name="Group 54" id="54"/>
            <p:cNvGrpSpPr/>
            <p:nvPr/>
          </p:nvGrpSpPr>
          <p:grpSpPr>
            <a:xfrm rot="0">
              <a:off x="0" y="0"/>
              <a:ext cx="968344" cy="968344"/>
              <a:chOff x="0" y="0"/>
              <a:chExt cx="812800" cy="812800"/>
            </a:xfrm>
          </p:grpSpPr>
          <p:sp>
            <p:nvSpPr>
              <p:cNvPr name="Freeform 55" id="5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F1F3"/>
              </a:solidFill>
              <a:ln w="9525" cap="sq">
                <a:solidFill>
                  <a:srgbClr val="000000"/>
                </a:solidFill>
                <a:prstDash val="solid"/>
                <a:miter/>
              </a:ln>
            </p:spPr>
          </p:sp>
          <p:sp>
            <p:nvSpPr>
              <p:cNvPr name="TextBox 56" id="56"/>
              <p:cNvSpPr txBox="true"/>
              <p:nvPr/>
            </p:nvSpPr>
            <p:spPr>
              <a:xfrm>
                <a:off x="76200" y="47625"/>
                <a:ext cx="660400" cy="688975"/>
              </a:xfrm>
              <a:prstGeom prst="rect">
                <a:avLst/>
              </a:prstGeom>
            </p:spPr>
            <p:txBody>
              <a:bodyPr anchor="ctr" rtlCol="false" tIns="76112" lIns="76112" bIns="76112" rIns="76112"/>
              <a:lstStyle/>
              <a:p>
                <a:pPr algn="ctr">
                  <a:lnSpc>
                    <a:spcPts val="2375"/>
                  </a:lnSpc>
                </a:pPr>
              </a:p>
            </p:txBody>
          </p:sp>
        </p:grpSp>
        <p:sp>
          <p:nvSpPr>
            <p:cNvPr name="TextBox 57" id="57"/>
            <p:cNvSpPr txBox="true"/>
            <p:nvPr/>
          </p:nvSpPr>
          <p:spPr>
            <a:xfrm rot="0">
              <a:off x="185602" y="210758"/>
              <a:ext cx="597140" cy="508727"/>
            </a:xfrm>
            <a:prstGeom prst="rect">
              <a:avLst/>
            </a:prstGeom>
          </p:spPr>
          <p:txBody>
            <a:bodyPr anchor="t" rtlCol="false" tIns="0" lIns="0" bIns="0" rIns="0">
              <a:spAutoFit/>
            </a:bodyPr>
            <a:lstStyle/>
            <a:p>
              <a:pPr algn="ctr">
                <a:lnSpc>
                  <a:spcPts val="3356"/>
                </a:lnSpc>
                <a:spcBef>
                  <a:spcPct val="0"/>
                </a:spcBef>
              </a:pPr>
              <a:r>
                <a:rPr lang="en-US" b="true" sz="2397" spc="71">
                  <a:solidFill>
                    <a:srgbClr val="713D22"/>
                  </a:solidFill>
                  <a:latin typeface="Open Sans 1 Bold"/>
                  <a:ea typeface="Open Sans 1 Bold"/>
                  <a:cs typeface="Open Sans 1 Bold"/>
                  <a:sym typeface="Open Sans 1 Bold"/>
                </a:rPr>
                <a:t>6</a:t>
              </a:r>
            </a:p>
          </p:txBody>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grpSp>
        <p:nvGrpSpPr>
          <p:cNvPr name="Group 2" id="2"/>
          <p:cNvGrpSpPr/>
          <p:nvPr/>
        </p:nvGrpSpPr>
        <p:grpSpPr>
          <a:xfrm rot="0">
            <a:off x="2449225" y="2143370"/>
            <a:ext cx="10761721" cy="1938283"/>
            <a:chOff x="0" y="0"/>
            <a:chExt cx="3869393" cy="696913"/>
          </a:xfrm>
        </p:grpSpPr>
        <p:sp>
          <p:nvSpPr>
            <p:cNvPr name="Freeform 3" id="3"/>
            <p:cNvSpPr/>
            <p:nvPr/>
          </p:nvSpPr>
          <p:spPr>
            <a:xfrm flipH="false" flipV="false" rot="0">
              <a:off x="0" y="0"/>
              <a:ext cx="3869392" cy="696913"/>
            </a:xfrm>
            <a:custGeom>
              <a:avLst/>
              <a:gdLst/>
              <a:ahLst/>
              <a:cxnLst/>
              <a:rect r="r" b="b" t="t" l="l"/>
              <a:pathLst>
                <a:path h="696913" w="3869392">
                  <a:moveTo>
                    <a:pt x="7194" y="0"/>
                  </a:moveTo>
                  <a:lnTo>
                    <a:pt x="3862199" y="0"/>
                  </a:lnTo>
                  <a:cubicBezTo>
                    <a:pt x="3864106" y="0"/>
                    <a:pt x="3865937" y="758"/>
                    <a:pt x="3867285" y="2107"/>
                  </a:cubicBezTo>
                  <a:cubicBezTo>
                    <a:pt x="3868634" y="3456"/>
                    <a:pt x="3869392" y="5286"/>
                    <a:pt x="3869392" y="7194"/>
                  </a:cubicBezTo>
                  <a:lnTo>
                    <a:pt x="3869392" y="689719"/>
                  </a:lnTo>
                  <a:cubicBezTo>
                    <a:pt x="3869392" y="691627"/>
                    <a:pt x="3868634" y="693456"/>
                    <a:pt x="3867285" y="694806"/>
                  </a:cubicBezTo>
                  <a:cubicBezTo>
                    <a:pt x="3865937" y="696155"/>
                    <a:pt x="3864106" y="696913"/>
                    <a:pt x="3862199" y="696913"/>
                  </a:cubicBezTo>
                  <a:lnTo>
                    <a:pt x="7194" y="696913"/>
                  </a:lnTo>
                  <a:cubicBezTo>
                    <a:pt x="5286" y="696913"/>
                    <a:pt x="3456" y="696155"/>
                    <a:pt x="2107" y="694806"/>
                  </a:cubicBezTo>
                  <a:cubicBezTo>
                    <a:pt x="758" y="693456"/>
                    <a:pt x="0" y="691627"/>
                    <a:pt x="0" y="689719"/>
                  </a:cubicBezTo>
                  <a:lnTo>
                    <a:pt x="0" y="7194"/>
                  </a:lnTo>
                  <a:cubicBezTo>
                    <a:pt x="0" y="5286"/>
                    <a:pt x="758" y="3456"/>
                    <a:pt x="2107" y="2107"/>
                  </a:cubicBezTo>
                  <a:cubicBezTo>
                    <a:pt x="3456" y="758"/>
                    <a:pt x="5286" y="0"/>
                    <a:pt x="7194" y="0"/>
                  </a:cubicBezTo>
                  <a:close/>
                </a:path>
              </a:pathLst>
            </a:custGeom>
            <a:solidFill>
              <a:srgbClr val="FAFAFA">
                <a:alpha val="70980"/>
              </a:srgbClr>
            </a:solidFill>
          </p:spPr>
        </p:sp>
        <p:sp>
          <p:nvSpPr>
            <p:cNvPr name="TextBox 4" id="4"/>
            <p:cNvSpPr txBox="true"/>
            <p:nvPr/>
          </p:nvSpPr>
          <p:spPr>
            <a:xfrm>
              <a:off x="0" y="-28575"/>
              <a:ext cx="3869393" cy="725488"/>
            </a:xfrm>
            <a:prstGeom prst="rect">
              <a:avLst/>
            </a:prstGeom>
          </p:spPr>
          <p:txBody>
            <a:bodyPr anchor="ctr" rtlCol="false" tIns="71846" lIns="71846" bIns="71846" rIns="71846"/>
            <a:lstStyle/>
            <a:p>
              <a:pPr algn="ctr">
                <a:lnSpc>
                  <a:spcPts val="2376"/>
                </a:lnSpc>
              </a:pPr>
            </a:p>
          </p:txBody>
        </p:sp>
      </p:grpSp>
      <p:sp>
        <p:nvSpPr>
          <p:cNvPr name="Freeform 5" id="5"/>
          <p:cNvSpPr/>
          <p:nvPr/>
        </p:nvSpPr>
        <p:spPr>
          <a:xfrm flipH="false" flipV="false" rot="0">
            <a:off x="45176" y="1069677"/>
            <a:ext cx="6052039" cy="8443003"/>
          </a:xfrm>
          <a:custGeom>
            <a:avLst/>
            <a:gdLst/>
            <a:ahLst/>
            <a:cxnLst/>
            <a:rect r="r" b="b" t="t" l="l"/>
            <a:pathLst>
              <a:path h="8443003" w="6052039">
                <a:moveTo>
                  <a:pt x="0" y="0"/>
                </a:moveTo>
                <a:lnTo>
                  <a:pt x="6052039" y="0"/>
                </a:lnTo>
                <a:lnTo>
                  <a:pt x="6052039" y="8443003"/>
                </a:lnTo>
                <a:lnTo>
                  <a:pt x="0" y="8443003"/>
                </a:lnTo>
                <a:lnTo>
                  <a:pt x="0" y="0"/>
                </a:lnTo>
                <a:close/>
              </a:path>
            </a:pathLst>
          </a:custGeom>
          <a:blipFill>
            <a:blip r:embed="rId2">
              <a:alphaModFix amt="25000"/>
            </a:blip>
            <a:stretch>
              <a:fillRect l="-33490" t="-55819" r="-50944" b="-20667"/>
            </a:stretch>
          </a:blipFill>
        </p:spPr>
      </p:sp>
      <p:sp>
        <p:nvSpPr>
          <p:cNvPr name="Freeform 6" id="6"/>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sp>
        <p:nvSpPr>
          <p:cNvPr name="AutoShape 7" id="7"/>
          <p:cNvSpPr/>
          <p:nvPr/>
        </p:nvSpPr>
        <p:spPr>
          <a:xfrm flipV="true">
            <a:off x="-134955" y="1019398"/>
            <a:ext cx="19345610" cy="18604"/>
          </a:xfrm>
          <a:prstGeom prst="line">
            <a:avLst/>
          </a:prstGeom>
          <a:ln cap="flat" w="47625">
            <a:solidFill>
              <a:srgbClr val="0F887C"/>
            </a:solidFill>
            <a:prstDash val="solid"/>
            <a:headEnd type="none" len="sm" w="sm"/>
            <a:tailEnd type="none" len="sm" w="sm"/>
          </a:ln>
        </p:spPr>
      </p:sp>
      <p:sp>
        <p:nvSpPr>
          <p:cNvPr name="Freeform 8" id="8"/>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9" id="9"/>
          <p:cNvGrpSpPr/>
          <p:nvPr/>
        </p:nvGrpSpPr>
        <p:grpSpPr>
          <a:xfrm rot="0">
            <a:off x="10738448" y="636773"/>
            <a:ext cx="6520852" cy="1444060"/>
            <a:chOff x="0" y="0"/>
            <a:chExt cx="2852697" cy="631737"/>
          </a:xfrm>
        </p:grpSpPr>
        <p:sp>
          <p:nvSpPr>
            <p:cNvPr name="Freeform 10" id="10"/>
            <p:cNvSpPr/>
            <p:nvPr/>
          </p:nvSpPr>
          <p:spPr>
            <a:xfrm flipH="false" flipV="false" rot="0">
              <a:off x="0" y="0"/>
              <a:ext cx="2852697" cy="631737"/>
            </a:xfrm>
            <a:custGeom>
              <a:avLst/>
              <a:gdLst/>
              <a:ahLst/>
              <a:cxnLst/>
              <a:rect r="r" b="b" t="t" l="l"/>
              <a:pathLst>
                <a:path h="631737" w="2852697">
                  <a:moveTo>
                    <a:pt x="16622" y="0"/>
                  </a:moveTo>
                  <a:lnTo>
                    <a:pt x="2836075" y="0"/>
                  </a:lnTo>
                  <a:cubicBezTo>
                    <a:pt x="2845255" y="0"/>
                    <a:pt x="2852697" y="7442"/>
                    <a:pt x="2852697" y="16622"/>
                  </a:cubicBezTo>
                  <a:lnTo>
                    <a:pt x="2852697" y="615116"/>
                  </a:lnTo>
                  <a:cubicBezTo>
                    <a:pt x="2852697" y="619524"/>
                    <a:pt x="2850946" y="623752"/>
                    <a:pt x="2847828" y="626869"/>
                  </a:cubicBezTo>
                  <a:cubicBezTo>
                    <a:pt x="2844711" y="629986"/>
                    <a:pt x="2840484" y="631737"/>
                    <a:pt x="2836075" y="631737"/>
                  </a:cubicBezTo>
                  <a:lnTo>
                    <a:pt x="16622" y="631737"/>
                  </a:lnTo>
                  <a:cubicBezTo>
                    <a:pt x="12213" y="631737"/>
                    <a:pt x="7986" y="629986"/>
                    <a:pt x="4868" y="626869"/>
                  </a:cubicBezTo>
                  <a:cubicBezTo>
                    <a:pt x="1751" y="623752"/>
                    <a:pt x="0" y="619524"/>
                    <a:pt x="0" y="615116"/>
                  </a:cubicBezTo>
                  <a:lnTo>
                    <a:pt x="0" y="16622"/>
                  </a:lnTo>
                  <a:cubicBezTo>
                    <a:pt x="0" y="12213"/>
                    <a:pt x="1751" y="7986"/>
                    <a:pt x="4868" y="4868"/>
                  </a:cubicBezTo>
                  <a:cubicBezTo>
                    <a:pt x="7986" y="1751"/>
                    <a:pt x="12213" y="0"/>
                    <a:pt x="16622" y="0"/>
                  </a:cubicBezTo>
                  <a:close/>
                </a:path>
              </a:pathLst>
            </a:custGeom>
            <a:solidFill>
              <a:srgbClr val="FAFAFA"/>
            </a:solidFill>
            <a:ln w="142875" cap="sq">
              <a:solidFill>
                <a:srgbClr val="069C87"/>
              </a:solidFill>
              <a:prstDash val="solid"/>
              <a:miter/>
            </a:ln>
          </p:spPr>
        </p:sp>
        <p:sp>
          <p:nvSpPr>
            <p:cNvPr name="TextBox 11" id="11"/>
            <p:cNvSpPr txBox="true"/>
            <p:nvPr/>
          </p:nvSpPr>
          <p:spPr>
            <a:xfrm>
              <a:off x="0" y="19050"/>
              <a:ext cx="2852697" cy="612687"/>
            </a:xfrm>
            <a:prstGeom prst="rect">
              <a:avLst/>
            </a:prstGeom>
          </p:spPr>
          <p:txBody>
            <a:bodyPr anchor="ctr" rtlCol="false" tIns="53768" lIns="53768" bIns="53768" rIns="53768"/>
            <a:lstStyle/>
            <a:p>
              <a:pPr algn="ctr">
                <a:lnSpc>
                  <a:spcPts val="1615"/>
                </a:lnSpc>
              </a:pPr>
            </a:p>
          </p:txBody>
        </p:sp>
      </p:grpSp>
      <p:sp>
        <p:nvSpPr>
          <p:cNvPr name="TextBox 12" id="12"/>
          <p:cNvSpPr txBox="true"/>
          <p:nvPr/>
        </p:nvSpPr>
        <p:spPr>
          <a:xfrm rot="0">
            <a:off x="11109277" y="1097373"/>
            <a:ext cx="5779195" cy="627634"/>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PEMANGKIN UTAMA</a:t>
            </a:r>
          </a:p>
        </p:txBody>
      </p:sp>
      <p:grpSp>
        <p:nvGrpSpPr>
          <p:cNvPr name="Group 13" id="13"/>
          <p:cNvGrpSpPr/>
          <p:nvPr/>
        </p:nvGrpSpPr>
        <p:grpSpPr>
          <a:xfrm rot="0">
            <a:off x="510103" y="2512794"/>
            <a:ext cx="16798087" cy="903611"/>
            <a:chOff x="0" y="0"/>
            <a:chExt cx="4483747" cy="241192"/>
          </a:xfrm>
        </p:grpSpPr>
        <p:sp>
          <p:nvSpPr>
            <p:cNvPr name="Freeform 14" id="14"/>
            <p:cNvSpPr/>
            <p:nvPr/>
          </p:nvSpPr>
          <p:spPr>
            <a:xfrm flipH="false" flipV="false" rot="0">
              <a:off x="0" y="0"/>
              <a:ext cx="4483746" cy="241192"/>
            </a:xfrm>
            <a:custGeom>
              <a:avLst/>
              <a:gdLst/>
              <a:ahLst/>
              <a:cxnLst/>
              <a:rect r="r" b="b" t="t" l="l"/>
              <a:pathLst>
                <a:path h="241192" w="4483746">
                  <a:moveTo>
                    <a:pt x="6452" y="0"/>
                  </a:moveTo>
                  <a:lnTo>
                    <a:pt x="4477294" y="0"/>
                  </a:lnTo>
                  <a:cubicBezTo>
                    <a:pt x="4479005" y="0"/>
                    <a:pt x="4480647" y="680"/>
                    <a:pt x="4481857" y="1890"/>
                  </a:cubicBezTo>
                  <a:cubicBezTo>
                    <a:pt x="4483067" y="3100"/>
                    <a:pt x="4483746" y="4741"/>
                    <a:pt x="4483746" y="6452"/>
                  </a:cubicBezTo>
                  <a:lnTo>
                    <a:pt x="4483746" y="234740"/>
                  </a:lnTo>
                  <a:cubicBezTo>
                    <a:pt x="4483746" y="238303"/>
                    <a:pt x="4480858" y="241192"/>
                    <a:pt x="4477294" y="241192"/>
                  </a:cubicBezTo>
                  <a:lnTo>
                    <a:pt x="6452" y="241192"/>
                  </a:lnTo>
                  <a:cubicBezTo>
                    <a:pt x="4741" y="241192"/>
                    <a:pt x="3100" y="240512"/>
                    <a:pt x="1890" y="239302"/>
                  </a:cubicBezTo>
                  <a:cubicBezTo>
                    <a:pt x="680" y="238092"/>
                    <a:pt x="0" y="236451"/>
                    <a:pt x="0" y="234740"/>
                  </a:cubicBezTo>
                  <a:lnTo>
                    <a:pt x="0" y="6452"/>
                  </a:lnTo>
                  <a:cubicBezTo>
                    <a:pt x="0" y="4741"/>
                    <a:pt x="680" y="3100"/>
                    <a:pt x="1890" y="1890"/>
                  </a:cubicBezTo>
                  <a:cubicBezTo>
                    <a:pt x="3100" y="680"/>
                    <a:pt x="4741" y="0"/>
                    <a:pt x="6452" y="0"/>
                  </a:cubicBezTo>
                  <a:close/>
                </a:path>
              </a:pathLst>
            </a:custGeom>
            <a:solidFill>
              <a:srgbClr val="3A777B">
                <a:alpha val="67843"/>
              </a:srgbClr>
            </a:solidFill>
            <a:ln cap="sq">
              <a:noFill/>
              <a:prstDash val="solid"/>
              <a:miter/>
            </a:ln>
          </p:spPr>
        </p:sp>
        <p:sp>
          <p:nvSpPr>
            <p:cNvPr name="TextBox 15" id="15"/>
            <p:cNvSpPr txBox="true"/>
            <p:nvPr/>
          </p:nvSpPr>
          <p:spPr>
            <a:xfrm>
              <a:off x="0" y="-57150"/>
              <a:ext cx="4483747" cy="298342"/>
            </a:xfrm>
            <a:prstGeom prst="rect">
              <a:avLst/>
            </a:prstGeom>
          </p:spPr>
          <p:txBody>
            <a:bodyPr anchor="ctr" rtlCol="false" tIns="71846" lIns="71846" bIns="71846" rIns="71846"/>
            <a:lstStyle/>
            <a:p>
              <a:pPr algn="ctr">
                <a:lnSpc>
                  <a:spcPts val="3775"/>
                </a:lnSpc>
              </a:pPr>
            </a:p>
          </p:txBody>
        </p:sp>
      </p:grpSp>
      <p:sp>
        <p:nvSpPr>
          <p:cNvPr name="TextBox 16" id="16"/>
          <p:cNvSpPr txBox="true"/>
          <p:nvPr/>
        </p:nvSpPr>
        <p:spPr>
          <a:xfrm rot="0">
            <a:off x="930162" y="2579469"/>
            <a:ext cx="14716972" cy="727710"/>
          </a:xfrm>
          <a:prstGeom prst="rect">
            <a:avLst/>
          </a:prstGeom>
        </p:spPr>
        <p:txBody>
          <a:bodyPr anchor="t" rtlCol="false" tIns="0" lIns="0" bIns="0" rIns="0">
            <a:spAutoFit/>
          </a:bodyPr>
          <a:lstStyle/>
          <a:p>
            <a:pPr algn="just">
              <a:lnSpc>
                <a:spcPts val="2940"/>
              </a:lnSpc>
            </a:pPr>
            <a:r>
              <a:rPr lang="en-US" sz="2100">
                <a:solidFill>
                  <a:srgbClr val="FFFFFF"/>
                </a:solidFill>
                <a:latin typeface="Open Sans 1"/>
                <a:ea typeface="Open Sans 1"/>
                <a:cs typeface="Open Sans 1"/>
                <a:sym typeface="Open Sans 1"/>
              </a:rPr>
              <a:t>Teknologi memainkan peranan besar dalam</a:t>
            </a:r>
            <a:r>
              <a:rPr lang="en-US" sz="2100">
                <a:solidFill>
                  <a:srgbClr val="FFFFFF"/>
                </a:solidFill>
                <a:latin typeface="Open Sans 1"/>
                <a:ea typeface="Open Sans 1"/>
                <a:cs typeface="Open Sans 1"/>
                <a:sym typeface="Open Sans 1"/>
              </a:rPr>
              <a:t> menjadikan pendidikan lebih hijau, pintar dan cekap. </a:t>
            </a:r>
          </a:p>
          <a:p>
            <a:pPr algn="just">
              <a:lnSpc>
                <a:spcPts val="2940"/>
              </a:lnSpc>
            </a:pPr>
            <a:r>
              <a:rPr lang="en-US" sz="2100">
                <a:solidFill>
                  <a:srgbClr val="FFFFFF"/>
                </a:solidFill>
                <a:latin typeface="Open Sans 1"/>
                <a:ea typeface="Open Sans 1"/>
                <a:cs typeface="Open Sans 1"/>
                <a:sym typeface="Open Sans 1"/>
              </a:rPr>
              <a:t>Teknologi ini menyokong pembelajara</a:t>
            </a:r>
            <a:r>
              <a:rPr lang="en-US" sz="2100">
                <a:solidFill>
                  <a:srgbClr val="FFFFFF"/>
                </a:solidFill>
                <a:latin typeface="Open Sans 1"/>
                <a:ea typeface="Open Sans 1"/>
                <a:cs typeface="Open Sans 1"/>
                <a:sym typeface="Open Sans 1"/>
              </a:rPr>
              <a:t>n, pemantauan dan pembuatan keputusan di sekolah serta institusi.</a:t>
            </a:r>
          </a:p>
        </p:txBody>
      </p:sp>
      <p:grpSp>
        <p:nvGrpSpPr>
          <p:cNvPr name="Group 17" id="17"/>
          <p:cNvGrpSpPr/>
          <p:nvPr/>
        </p:nvGrpSpPr>
        <p:grpSpPr>
          <a:xfrm rot="0">
            <a:off x="167234" y="4158776"/>
            <a:ext cx="5698913" cy="5099524"/>
            <a:chOff x="0" y="0"/>
            <a:chExt cx="1521154" cy="1361165"/>
          </a:xfrm>
        </p:grpSpPr>
        <p:sp>
          <p:nvSpPr>
            <p:cNvPr name="Freeform 18" id="18"/>
            <p:cNvSpPr/>
            <p:nvPr/>
          </p:nvSpPr>
          <p:spPr>
            <a:xfrm flipH="false" flipV="false" rot="0">
              <a:off x="0" y="0"/>
              <a:ext cx="1521154" cy="1361165"/>
            </a:xfrm>
            <a:custGeom>
              <a:avLst/>
              <a:gdLst/>
              <a:ahLst/>
              <a:cxnLst/>
              <a:rect r="r" b="b" t="t" l="l"/>
              <a:pathLst>
                <a:path h="1361165" w="1521154">
                  <a:moveTo>
                    <a:pt x="19019" y="0"/>
                  </a:moveTo>
                  <a:lnTo>
                    <a:pt x="1502136" y="0"/>
                  </a:lnTo>
                  <a:cubicBezTo>
                    <a:pt x="1512639" y="0"/>
                    <a:pt x="1521154" y="8515"/>
                    <a:pt x="1521154" y="19019"/>
                  </a:cubicBezTo>
                  <a:lnTo>
                    <a:pt x="1521154" y="1342146"/>
                  </a:lnTo>
                  <a:cubicBezTo>
                    <a:pt x="1521154" y="1352650"/>
                    <a:pt x="1512639" y="1361165"/>
                    <a:pt x="1502136" y="1361165"/>
                  </a:cubicBezTo>
                  <a:lnTo>
                    <a:pt x="19019" y="1361165"/>
                  </a:lnTo>
                  <a:cubicBezTo>
                    <a:pt x="8515" y="1361165"/>
                    <a:pt x="0" y="1352650"/>
                    <a:pt x="0" y="1342146"/>
                  </a:cubicBezTo>
                  <a:lnTo>
                    <a:pt x="0" y="19019"/>
                  </a:lnTo>
                  <a:cubicBezTo>
                    <a:pt x="0" y="8515"/>
                    <a:pt x="8515" y="0"/>
                    <a:pt x="19019" y="0"/>
                  </a:cubicBezTo>
                  <a:close/>
                </a:path>
              </a:pathLst>
            </a:custGeom>
            <a:solidFill>
              <a:srgbClr val="FAFAFA">
                <a:alpha val="87843"/>
              </a:srgbClr>
            </a:solidFill>
            <a:ln cap="sq">
              <a:noFill/>
              <a:prstDash val="solid"/>
              <a:miter/>
            </a:ln>
          </p:spPr>
        </p:sp>
        <p:sp>
          <p:nvSpPr>
            <p:cNvPr name="TextBox 19" id="19"/>
            <p:cNvSpPr txBox="true"/>
            <p:nvPr/>
          </p:nvSpPr>
          <p:spPr>
            <a:xfrm>
              <a:off x="0" y="-57150"/>
              <a:ext cx="1521154" cy="1418315"/>
            </a:xfrm>
            <a:prstGeom prst="rect">
              <a:avLst/>
            </a:prstGeom>
          </p:spPr>
          <p:txBody>
            <a:bodyPr anchor="ctr" rtlCol="false" tIns="71846" lIns="71846" bIns="71846" rIns="71846"/>
            <a:lstStyle/>
            <a:p>
              <a:pPr algn="ctr">
                <a:lnSpc>
                  <a:spcPts val="3775"/>
                </a:lnSpc>
              </a:pPr>
            </a:p>
          </p:txBody>
        </p:sp>
      </p:grpSp>
      <p:sp>
        <p:nvSpPr>
          <p:cNvPr name="TextBox 20" id="20"/>
          <p:cNvSpPr txBox="true"/>
          <p:nvPr/>
        </p:nvSpPr>
        <p:spPr>
          <a:xfrm rot="0">
            <a:off x="455261" y="4625501"/>
            <a:ext cx="5122860" cy="4070985"/>
          </a:xfrm>
          <a:prstGeom prst="rect">
            <a:avLst/>
          </a:prstGeom>
        </p:spPr>
        <p:txBody>
          <a:bodyPr anchor="t" rtlCol="false" tIns="0" lIns="0" bIns="0" rIns="0">
            <a:spAutoFit/>
          </a:bodyPr>
          <a:lstStyle/>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M</a:t>
            </a:r>
            <a:r>
              <a:rPr lang="en-US" sz="2100">
                <a:solidFill>
                  <a:srgbClr val="000000"/>
                </a:solidFill>
                <a:latin typeface="Open Sans 1"/>
                <a:ea typeface="Open Sans 1"/>
                <a:cs typeface="Open Sans 1"/>
                <a:sym typeface="Open Sans 1"/>
              </a:rPr>
              <a:t>enggunakan platform dalam talian, aplikasi dan permainan u</a:t>
            </a:r>
            <a:r>
              <a:rPr lang="en-US" sz="2100">
                <a:solidFill>
                  <a:srgbClr val="000000"/>
                </a:solidFill>
                <a:latin typeface="Open Sans 1"/>
                <a:ea typeface="Open Sans 1"/>
                <a:cs typeface="Open Sans 1"/>
                <a:sym typeface="Open Sans 1"/>
              </a:rPr>
              <a:t>ntuk mengajar topik alam sekitar.</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M</a:t>
            </a:r>
            <a:r>
              <a:rPr lang="en-US" sz="2100">
                <a:solidFill>
                  <a:srgbClr val="000000"/>
                </a:solidFill>
                <a:latin typeface="Open Sans 1"/>
                <a:ea typeface="Open Sans 1"/>
                <a:cs typeface="Open Sans 1"/>
                <a:sym typeface="Open Sans 1"/>
              </a:rPr>
              <a:t>ewujudkan perpustakaan digital bagi sumber hijau.</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Me</a:t>
            </a:r>
            <a:r>
              <a:rPr lang="en-US" sz="2100">
                <a:solidFill>
                  <a:srgbClr val="000000"/>
                </a:solidFill>
                <a:latin typeface="Open Sans 1"/>
                <a:ea typeface="Open Sans 1"/>
                <a:cs typeface="Open Sans 1"/>
                <a:sym typeface="Open Sans 1"/>
              </a:rPr>
              <a:t>nggalakkan kerjasama antara sekolah melalui projek hijau.</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Memb</a:t>
            </a:r>
            <a:r>
              <a:rPr lang="en-US" sz="2100">
                <a:solidFill>
                  <a:srgbClr val="000000"/>
                </a:solidFill>
                <a:latin typeface="Open Sans 1"/>
                <a:ea typeface="Open Sans 1"/>
                <a:cs typeface="Open Sans 1"/>
                <a:sym typeface="Open Sans 1"/>
              </a:rPr>
              <a:t>ina li</a:t>
            </a:r>
            <a:r>
              <a:rPr lang="en-US" sz="2100">
                <a:solidFill>
                  <a:srgbClr val="000000"/>
                </a:solidFill>
                <a:latin typeface="Open Sans 1"/>
                <a:ea typeface="Open Sans 1"/>
                <a:cs typeface="Open Sans 1"/>
                <a:sym typeface="Open Sans 1"/>
              </a:rPr>
              <a:t>terasi digital dan kemahiran kelestarian pelajar supaya mereka menjadi wargadigital yang bertanggungjawab.</a:t>
            </a:r>
          </a:p>
        </p:txBody>
      </p:sp>
      <p:sp>
        <p:nvSpPr>
          <p:cNvPr name="Freeform 21" id="21"/>
          <p:cNvSpPr/>
          <p:nvPr/>
        </p:nvSpPr>
        <p:spPr>
          <a:xfrm flipH="false" flipV="false" rot="-1955866">
            <a:off x="8803553" y="1615089"/>
            <a:ext cx="10314590" cy="9107212"/>
          </a:xfrm>
          <a:custGeom>
            <a:avLst/>
            <a:gdLst/>
            <a:ahLst/>
            <a:cxnLst/>
            <a:rect r="r" b="b" t="t" l="l"/>
            <a:pathLst>
              <a:path h="9107212" w="10314590">
                <a:moveTo>
                  <a:pt x="0" y="0"/>
                </a:moveTo>
                <a:lnTo>
                  <a:pt x="10314590" y="0"/>
                </a:lnTo>
                <a:lnTo>
                  <a:pt x="10314590" y="9107212"/>
                </a:lnTo>
                <a:lnTo>
                  <a:pt x="0" y="9107212"/>
                </a:lnTo>
                <a:lnTo>
                  <a:pt x="0" y="0"/>
                </a:lnTo>
                <a:close/>
              </a:path>
            </a:pathLst>
          </a:custGeom>
          <a:blipFill>
            <a:blip r:embed="rId6">
              <a:alphaModFix amt="25000"/>
            </a:blip>
            <a:stretch>
              <a:fillRect l="0" t="0" r="0" b="-22938"/>
            </a:stretch>
          </a:blipFill>
        </p:spPr>
      </p:sp>
      <p:grpSp>
        <p:nvGrpSpPr>
          <p:cNvPr name="Group 22" id="22"/>
          <p:cNvGrpSpPr/>
          <p:nvPr/>
        </p:nvGrpSpPr>
        <p:grpSpPr>
          <a:xfrm rot="0">
            <a:off x="6305326" y="4218882"/>
            <a:ext cx="6106124" cy="5039418"/>
            <a:chOff x="0" y="0"/>
            <a:chExt cx="1629847" cy="1345122"/>
          </a:xfrm>
        </p:grpSpPr>
        <p:sp>
          <p:nvSpPr>
            <p:cNvPr name="Freeform 23" id="23"/>
            <p:cNvSpPr/>
            <p:nvPr/>
          </p:nvSpPr>
          <p:spPr>
            <a:xfrm flipH="false" flipV="false" rot="0">
              <a:off x="0" y="0"/>
              <a:ext cx="1629847" cy="1345122"/>
            </a:xfrm>
            <a:custGeom>
              <a:avLst/>
              <a:gdLst/>
              <a:ahLst/>
              <a:cxnLst/>
              <a:rect r="r" b="b" t="t" l="l"/>
              <a:pathLst>
                <a:path h="1345122" w="1629847">
                  <a:moveTo>
                    <a:pt x="17751" y="0"/>
                  </a:moveTo>
                  <a:lnTo>
                    <a:pt x="1612096" y="0"/>
                  </a:lnTo>
                  <a:cubicBezTo>
                    <a:pt x="1621900" y="0"/>
                    <a:pt x="1629847" y="7947"/>
                    <a:pt x="1629847" y="17751"/>
                  </a:cubicBezTo>
                  <a:lnTo>
                    <a:pt x="1629847" y="1327371"/>
                  </a:lnTo>
                  <a:cubicBezTo>
                    <a:pt x="1629847" y="1332079"/>
                    <a:pt x="1627977" y="1336594"/>
                    <a:pt x="1624648" y="1339923"/>
                  </a:cubicBezTo>
                  <a:cubicBezTo>
                    <a:pt x="1621319" y="1343252"/>
                    <a:pt x="1616804" y="1345122"/>
                    <a:pt x="1612096" y="1345122"/>
                  </a:cubicBezTo>
                  <a:lnTo>
                    <a:pt x="17751" y="1345122"/>
                  </a:lnTo>
                  <a:cubicBezTo>
                    <a:pt x="7947" y="1345122"/>
                    <a:pt x="0" y="1337175"/>
                    <a:pt x="0" y="1327371"/>
                  </a:cubicBezTo>
                  <a:lnTo>
                    <a:pt x="0" y="17751"/>
                  </a:lnTo>
                  <a:cubicBezTo>
                    <a:pt x="0" y="13043"/>
                    <a:pt x="1870" y="8528"/>
                    <a:pt x="5199" y="5199"/>
                  </a:cubicBezTo>
                  <a:cubicBezTo>
                    <a:pt x="8528" y="1870"/>
                    <a:pt x="13043" y="0"/>
                    <a:pt x="17751" y="0"/>
                  </a:cubicBezTo>
                  <a:close/>
                </a:path>
              </a:pathLst>
            </a:custGeom>
            <a:solidFill>
              <a:srgbClr val="FAFAFA">
                <a:alpha val="87843"/>
              </a:srgbClr>
            </a:solidFill>
            <a:ln cap="sq">
              <a:noFill/>
              <a:prstDash val="solid"/>
              <a:miter/>
            </a:ln>
          </p:spPr>
        </p:sp>
        <p:sp>
          <p:nvSpPr>
            <p:cNvPr name="TextBox 24" id="24"/>
            <p:cNvSpPr txBox="true"/>
            <p:nvPr/>
          </p:nvSpPr>
          <p:spPr>
            <a:xfrm>
              <a:off x="0" y="-57150"/>
              <a:ext cx="1629847" cy="1402272"/>
            </a:xfrm>
            <a:prstGeom prst="rect">
              <a:avLst/>
            </a:prstGeom>
          </p:spPr>
          <p:txBody>
            <a:bodyPr anchor="ctr" rtlCol="false" tIns="71846" lIns="71846" bIns="71846" rIns="71846"/>
            <a:lstStyle/>
            <a:p>
              <a:pPr algn="ctr">
                <a:lnSpc>
                  <a:spcPts val="3775"/>
                </a:lnSpc>
              </a:pPr>
            </a:p>
          </p:txBody>
        </p:sp>
      </p:grpSp>
      <p:sp>
        <p:nvSpPr>
          <p:cNvPr name="TextBox 25" id="25"/>
          <p:cNvSpPr txBox="true"/>
          <p:nvPr/>
        </p:nvSpPr>
        <p:spPr>
          <a:xfrm rot="0">
            <a:off x="6470398" y="4750378"/>
            <a:ext cx="5736067" cy="4070985"/>
          </a:xfrm>
          <a:prstGeom prst="rect">
            <a:avLst/>
          </a:prstGeom>
        </p:spPr>
        <p:txBody>
          <a:bodyPr anchor="t" rtlCol="false" tIns="0" lIns="0" bIns="0" rIns="0">
            <a:spAutoFit/>
          </a:bodyPr>
          <a:lstStyle/>
          <a:p>
            <a:pPr algn="just">
              <a:lnSpc>
                <a:spcPts val="2940"/>
              </a:lnSpc>
            </a:pPr>
            <a:r>
              <a:rPr lang="en-US" sz="2100">
                <a:solidFill>
                  <a:srgbClr val="000000"/>
                </a:solidFill>
                <a:latin typeface="Open Sans 1"/>
                <a:ea typeface="Open Sans 1"/>
                <a:cs typeface="Open Sans 1"/>
                <a:sym typeface="Open Sans 1"/>
              </a:rPr>
              <a:t>M</a:t>
            </a:r>
            <a:r>
              <a:rPr lang="en-US" sz="2100">
                <a:solidFill>
                  <a:srgbClr val="000000"/>
                </a:solidFill>
                <a:latin typeface="Open Sans 1"/>
                <a:ea typeface="Open Sans 1"/>
                <a:cs typeface="Open Sans 1"/>
                <a:sym typeface="Open Sans 1"/>
              </a:rPr>
              <a:t>enggunakan alat digital untuk memantau:</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Penggunaan tenaga ⚡</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P</a:t>
            </a:r>
            <a:r>
              <a:rPr lang="en-US" sz="2100">
                <a:solidFill>
                  <a:srgbClr val="000000"/>
                </a:solidFill>
                <a:latin typeface="Open Sans 1"/>
                <a:ea typeface="Open Sans 1"/>
                <a:cs typeface="Open Sans 1"/>
                <a:sym typeface="Open Sans 1"/>
              </a:rPr>
              <a:t>enggunaan air 💧</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P</a:t>
            </a:r>
            <a:r>
              <a:rPr lang="en-US" sz="2100">
                <a:solidFill>
                  <a:srgbClr val="000000"/>
                </a:solidFill>
                <a:latin typeface="Open Sans 1"/>
                <a:ea typeface="Open Sans 1"/>
                <a:cs typeface="Open Sans 1"/>
                <a:sym typeface="Open Sans 1"/>
              </a:rPr>
              <a:t>enjanaan sisa 🗑️</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Jejak k</a:t>
            </a:r>
            <a:r>
              <a:rPr lang="en-US" sz="2100">
                <a:solidFill>
                  <a:srgbClr val="000000"/>
                </a:solidFill>
                <a:latin typeface="Open Sans 1"/>
                <a:ea typeface="Open Sans 1"/>
                <a:cs typeface="Open Sans 1"/>
                <a:sym typeface="Open Sans 1"/>
              </a:rPr>
              <a:t>a</a:t>
            </a:r>
            <a:r>
              <a:rPr lang="en-US" sz="2100">
                <a:solidFill>
                  <a:srgbClr val="000000"/>
                </a:solidFill>
                <a:latin typeface="Open Sans 1"/>
                <a:ea typeface="Open Sans 1"/>
                <a:cs typeface="Open Sans 1"/>
                <a:sym typeface="Open Sans 1"/>
              </a:rPr>
              <a:t>rbon 🌍</a:t>
            </a:r>
          </a:p>
          <a:p>
            <a:pPr algn="just">
              <a:lnSpc>
                <a:spcPts val="2940"/>
              </a:lnSpc>
            </a:pPr>
          </a:p>
          <a:p>
            <a:pPr algn="just">
              <a:lnSpc>
                <a:spcPts val="2940"/>
              </a:lnSpc>
            </a:pPr>
            <a:r>
              <a:rPr lang="en-US" sz="2100">
                <a:solidFill>
                  <a:srgbClr val="000000"/>
                </a:solidFill>
                <a:latin typeface="Open Sans 1"/>
                <a:ea typeface="Open Sans 1"/>
                <a:cs typeface="Open Sans 1"/>
                <a:sym typeface="Open Sans 1"/>
              </a:rPr>
              <a:t>Boleh membantu s</a:t>
            </a:r>
            <a:r>
              <a:rPr lang="en-US" sz="2100">
                <a:solidFill>
                  <a:srgbClr val="000000"/>
                </a:solidFill>
                <a:latin typeface="Open Sans 1"/>
                <a:ea typeface="Open Sans 1"/>
                <a:cs typeface="Open Sans 1"/>
                <a:sym typeface="Open Sans 1"/>
              </a:rPr>
              <a:t>ekolah menetapkan sasaran, menjejak prestasi</a:t>
            </a:r>
            <a:r>
              <a:rPr lang="en-US" sz="2100">
                <a:solidFill>
                  <a:srgbClr val="000000"/>
                </a:solidFill>
                <a:latin typeface="Open Sans 1"/>
                <a:ea typeface="Open Sans 1"/>
                <a:cs typeface="Open Sans 1"/>
                <a:sym typeface="Open Sans 1"/>
              </a:rPr>
              <a:t> s</a:t>
            </a:r>
            <a:r>
              <a:rPr lang="en-US" sz="2100">
                <a:solidFill>
                  <a:srgbClr val="000000"/>
                </a:solidFill>
                <a:latin typeface="Open Sans 1"/>
                <a:ea typeface="Open Sans 1"/>
                <a:cs typeface="Open Sans 1"/>
                <a:sym typeface="Open Sans 1"/>
              </a:rPr>
              <a:t>ert</a:t>
            </a:r>
            <a:r>
              <a:rPr lang="en-US" sz="2100">
                <a:solidFill>
                  <a:srgbClr val="000000"/>
                </a:solidFill>
                <a:latin typeface="Open Sans 1"/>
                <a:ea typeface="Open Sans 1"/>
                <a:cs typeface="Open Sans 1"/>
                <a:sym typeface="Open Sans 1"/>
              </a:rPr>
              <a:t>a melatih pelajar dengan kesedaran dan ta</a:t>
            </a:r>
            <a:r>
              <a:rPr lang="en-US" sz="2100">
                <a:solidFill>
                  <a:srgbClr val="000000"/>
                </a:solidFill>
                <a:latin typeface="Open Sans 1"/>
                <a:ea typeface="Open Sans 1"/>
                <a:cs typeface="Open Sans 1"/>
                <a:sym typeface="Open Sans 1"/>
              </a:rPr>
              <a:t>nggungjawab melalui sistem pelaporan pusat.</a:t>
            </a:r>
          </a:p>
        </p:txBody>
      </p:sp>
      <p:grpSp>
        <p:nvGrpSpPr>
          <p:cNvPr name="Group 26" id="26"/>
          <p:cNvGrpSpPr/>
          <p:nvPr/>
        </p:nvGrpSpPr>
        <p:grpSpPr>
          <a:xfrm rot="0">
            <a:off x="1056543" y="3870238"/>
            <a:ext cx="4372483" cy="697287"/>
            <a:chOff x="0" y="0"/>
            <a:chExt cx="714005" cy="113864"/>
          </a:xfrm>
        </p:grpSpPr>
        <p:sp>
          <p:nvSpPr>
            <p:cNvPr name="Freeform 27" id="27"/>
            <p:cNvSpPr/>
            <p:nvPr/>
          </p:nvSpPr>
          <p:spPr>
            <a:xfrm flipH="false" flipV="false" rot="0">
              <a:off x="0" y="0"/>
              <a:ext cx="714005" cy="113863"/>
            </a:xfrm>
            <a:custGeom>
              <a:avLst/>
              <a:gdLst/>
              <a:ahLst/>
              <a:cxnLst/>
              <a:rect r="r" b="b" t="t" l="l"/>
              <a:pathLst>
                <a:path h="113863" w="714005">
                  <a:moveTo>
                    <a:pt x="24788" y="0"/>
                  </a:moveTo>
                  <a:lnTo>
                    <a:pt x="689216" y="0"/>
                  </a:lnTo>
                  <a:cubicBezTo>
                    <a:pt x="695791" y="0"/>
                    <a:pt x="702096" y="2612"/>
                    <a:pt x="706745" y="7260"/>
                  </a:cubicBezTo>
                  <a:cubicBezTo>
                    <a:pt x="711393" y="11909"/>
                    <a:pt x="714005" y="18214"/>
                    <a:pt x="714005" y="24788"/>
                  </a:cubicBezTo>
                  <a:lnTo>
                    <a:pt x="714005" y="89075"/>
                  </a:lnTo>
                  <a:cubicBezTo>
                    <a:pt x="714005" y="95649"/>
                    <a:pt x="711393" y="101954"/>
                    <a:pt x="706745" y="106603"/>
                  </a:cubicBezTo>
                  <a:cubicBezTo>
                    <a:pt x="702096" y="111252"/>
                    <a:pt x="695791" y="113863"/>
                    <a:pt x="689216" y="113863"/>
                  </a:cubicBezTo>
                  <a:lnTo>
                    <a:pt x="24788" y="113863"/>
                  </a:lnTo>
                  <a:cubicBezTo>
                    <a:pt x="18214" y="113863"/>
                    <a:pt x="11909" y="111252"/>
                    <a:pt x="7260" y="106603"/>
                  </a:cubicBezTo>
                  <a:cubicBezTo>
                    <a:pt x="2612" y="101954"/>
                    <a:pt x="0" y="95649"/>
                    <a:pt x="0" y="89075"/>
                  </a:cubicBezTo>
                  <a:lnTo>
                    <a:pt x="0" y="24788"/>
                  </a:lnTo>
                  <a:cubicBezTo>
                    <a:pt x="0" y="18214"/>
                    <a:pt x="2612" y="11909"/>
                    <a:pt x="7260" y="7260"/>
                  </a:cubicBezTo>
                  <a:cubicBezTo>
                    <a:pt x="11909" y="2612"/>
                    <a:pt x="18214" y="0"/>
                    <a:pt x="24788" y="0"/>
                  </a:cubicBezTo>
                  <a:close/>
                </a:path>
              </a:pathLst>
            </a:custGeom>
            <a:solidFill>
              <a:srgbClr val="62B34E"/>
            </a:solidFill>
            <a:ln cap="sq">
              <a:noFill/>
              <a:prstDash val="solid"/>
              <a:miter/>
            </a:ln>
          </p:spPr>
        </p:sp>
        <p:sp>
          <p:nvSpPr>
            <p:cNvPr name="TextBox 28" id="28"/>
            <p:cNvSpPr txBox="true"/>
            <p:nvPr/>
          </p:nvSpPr>
          <p:spPr>
            <a:xfrm>
              <a:off x="0" y="-38100"/>
              <a:ext cx="714005" cy="151964"/>
            </a:xfrm>
            <a:prstGeom prst="rect">
              <a:avLst/>
            </a:prstGeom>
          </p:spPr>
          <p:txBody>
            <a:bodyPr anchor="ctr" rtlCol="false" tIns="158194" lIns="158194" bIns="158194" rIns="158194"/>
            <a:lstStyle/>
            <a:p>
              <a:pPr algn="ctr">
                <a:lnSpc>
                  <a:spcPts val="2940"/>
                </a:lnSpc>
              </a:pPr>
              <a:r>
                <a:rPr lang="en-US" b="true" sz="2100">
                  <a:solidFill>
                    <a:srgbClr val="FFFFFF"/>
                  </a:solidFill>
                  <a:latin typeface="Open Sans 2 Bold"/>
                  <a:ea typeface="Open Sans 2 Bold"/>
                  <a:cs typeface="Open Sans 2 Bold"/>
                  <a:sym typeface="Open Sans 2 Bold"/>
                </a:rPr>
                <a:t>PEMBELAJARAN SECARA MAYA</a:t>
              </a:r>
            </a:p>
          </p:txBody>
        </p:sp>
      </p:grpSp>
      <p:grpSp>
        <p:nvGrpSpPr>
          <p:cNvPr name="Group 29" id="29"/>
          <p:cNvGrpSpPr/>
          <p:nvPr/>
        </p:nvGrpSpPr>
        <p:grpSpPr>
          <a:xfrm rot="0">
            <a:off x="573860" y="3646983"/>
            <a:ext cx="736628" cy="705451"/>
            <a:chOff x="0" y="0"/>
            <a:chExt cx="538390" cy="515603"/>
          </a:xfrm>
        </p:grpSpPr>
        <p:sp>
          <p:nvSpPr>
            <p:cNvPr name="Freeform 30" id="30"/>
            <p:cNvSpPr/>
            <p:nvPr/>
          </p:nvSpPr>
          <p:spPr>
            <a:xfrm flipH="false" flipV="false" rot="0">
              <a:off x="0" y="0"/>
              <a:ext cx="538390" cy="515603"/>
            </a:xfrm>
            <a:custGeom>
              <a:avLst/>
              <a:gdLst/>
              <a:ahLst/>
              <a:cxnLst/>
              <a:rect r="r" b="b" t="t" l="l"/>
              <a:pathLst>
                <a:path h="515603" w="538390">
                  <a:moveTo>
                    <a:pt x="269195" y="0"/>
                  </a:moveTo>
                  <a:cubicBezTo>
                    <a:pt x="120523" y="0"/>
                    <a:pt x="0" y="115422"/>
                    <a:pt x="0" y="257802"/>
                  </a:cubicBezTo>
                  <a:cubicBezTo>
                    <a:pt x="0" y="400182"/>
                    <a:pt x="120523" y="515603"/>
                    <a:pt x="269195" y="515603"/>
                  </a:cubicBezTo>
                  <a:cubicBezTo>
                    <a:pt x="417867" y="515603"/>
                    <a:pt x="538390" y="400182"/>
                    <a:pt x="538390" y="257802"/>
                  </a:cubicBezTo>
                  <a:cubicBezTo>
                    <a:pt x="538390" y="115422"/>
                    <a:pt x="417867" y="0"/>
                    <a:pt x="269195" y="0"/>
                  </a:cubicBezTo>
                  <a:close/>
                </a:path>
              </a:pathLst>
            </a:custGeom>
            <a:solidFill>
              <a:srgbClr val="0F887C"/>
            </a:solidFill>
          </p:spPr>
        </p:sp>
        <p:sp>
          <p:nvSpPr>
            <p:cNvPr name="TextBox 31" id="31"/>
            <p:cNvSpPr txBox="true"/>
            <p:nvPr/>
          </p:nvSpPr>
          <p:spPr>
            <a:xfrm>
              <a:off x="50474" y="19763"/>
              <a:ext cx="437442" cy="447503"/>
            </a:xfrm>
            <a:prstGeom prst="rect">
              <a:avLst/>
            </a:prstGeom>
          </p:spPr>
          <p:txBody>
            <a:bodyPr anchor="ctr" rtlCol="false" tIns="111854" lIns="111854" bIns="111854" rIns="111854"/>
            <a:lstStyle/>
            <a:p>
              <a:pPr algn="ctr">
                <a:lnSpc>
                  <a:spcPts val="2375"/>
                </a:lnSpc>
              </a:pPr>
            </a:p>
          </p:txBody>
        </p:sp>
      </p:grpSp>
      <p:sp>
        <p:nvSpPr>
          <p:cNvPr name="TextBox 32" id="32"/>
          <p:cNvSpPr txBox="true"/>
          <p:nvPr/>
        </p:nvSpPr>
        <p:spPr>
          <a:xfrm rot="0">
            <a:off x="573860" y="3802541"/>
            <a:ext cx="712603" cy="356235"/>
          </a:xfrm>
          <a:prstGeom prst="rect">
            <a:avLst/>
          </a:prstGeom>
        </p:spPr>
        <p:txBody>
          <a:bodyPr anchor="t" rtlCol="false" tIns="0" lIns="0" bIns="0" rIns="0">
            <a:spAutoFit/>
          </a:bodyPr>
          <a:lstStyle/>
          <a:p>
            <a:pPr algn="ctr">
              <a:lnSpc>
                <a:spcPts val="2940"/>
              </a:lnSpc>
              <a:spcBef>
                <a:spcPct val="0"/>
              </a:spcBef>
            </a:pPr>
            <a:r>
              <a:rPr lang="en-US" b="true" sz="2100" spc="63">
                <a:solidFill>
                  <a:srgbClr val="FFFFFF"/>
                </a:solidFill>
                <a:latin typeface="Open Sans 1 Bold"/>
                <a:ea typeface="Open Sans 1 Bold"/>
                <a:cs typeface="Open Sans 1 Bold"/>
                <a:sym typeface="Open Sans 1 Bold"/>
              </a:rPr>
              <a:t>1</a:t>
            </a:r>
          </a:p>
        </p:txBody>
      </p:sp>
      <p:grpSp>
        <p:nvGrpSpPr>
          <p:cNvPr name="Group 33" id="33"/>
          <p:cNvGrpSpPr/>
          <p:nvPr/>
        </p:nvGrpSpPr>
        <p:grpSpPr>
          <a:xfrm rot="0">
            <a:off x="7153006" y="3999708"/>
            <a:ext cx="5002150" cy="613049"/>
            <a:chOff x="0" y="0"/>
            <a:chExt cx="1165345" cy="142821"/>
          </a:xfrm>
        </p:grpSpPr>
        <p:sp>
          <p:nvSpPr>
            <p:cNvPr name="Freeform 34" id="34"/>
            <p:cNvSpPr/>
            <p:nvPr/>
          </p:nvSpPr>
          <p:spPr>
            <a:xfrm flipH="false" flipV="false" rot="0">
              <a:off x="0" y="0"/>
              <a:ext cx="1165345" cy="142821"/>
            </a:xfrm>
            <a:custGeom>
              <a:avLst/>
              <a:gdLst/>
              <a:ahLst/>
              <a:cxnLst/>
              <a:rect r="r" b="b" t="t" l="l"/>
              <a:pathLst>
                <a:path h="142821" w="1165345">
                  <a:moveTo>
                    <a:pt x="21668" y="0"/>
                  </a:moveTo>
                  <a:lnTo>
                    <a:pt x="1143677" y="0"/>
                  </a:lnTo>
                  <a:cubicBezTo>
                    <a:pt x="1149424" y="0"/>
                    <a:pt x="1154935" y="2283"/>
                    <a:pt x="1158999" y="6346"/>
                  </a:cubicBezTo>
                  <a:cubicBezTo>
                    <a:pt x="1163062" y="10410"/>
                    <a:pt x="1165345" y="15921"/>
                    <a:pt x="1165345" y="21668"/>
                  </a:cubicBezTo>
                  <a:lnTo>
                    <a:pt x="1165345" y="121153"/>
                  </a:lnTo>
                  <a:cubicBezTo>
                    <a:pt x="1165345" y="126900"/>
                    <a:pt x="1163062" y="132411"/>
                    <a:pt x="1158999" y="136475"/>
                  </a:cubicBezTo>
                  <a:cubicBezTo>
                    <a:pt x="1154935" y="140539"/>
                    <a:pt x="1149424" y="142821"/>
                    <a:pt x="1143677" y="142821"/>
                  </a:cubicBezTo>
                  <a:lnTo>
                    <a:pt x="21668" y="142821"/>
                  </a:lnTo>
                  <a:cubicBezTo>
                    <a:pt x="15921" y="142821"/>
                    <a:pt x="10410" y="140539"/>
                    <a:pt x="6346" y="136475"/>
                  </a:cubicBezTo>
                  <a:cubicBezTo>
                    <a:pt x="2283" y="132411"/>
                    <a:pt x="0" y="126900"/>
                    <a:pt x="0" y="121153"/>
                  </a:cubicBezTo>
                  <a:lnTo>
                    <a:pt x="0" y="21668"/>
                  </a:lnTo>
                  <a:cubicBezTo>
                    <a:pt x="0" y="15921"/>
                    <a:pt x="2283" y="10410"/>
                    <a:pt x="6346" y="6346"/>
                  </a:cubicBezTo>
                  <a:cubicBezTo>
                    <a:pt x="10410" y="2283"/>
                    <a:pt x="15921" y="0"/>
                    <a:pt x="21668" y="0"/>
                  </a:cubicBezTo>
                  <a:close/>
                </a:path>
              </a:pathLst>
            </a:custGeom>
            <a:solidFill>
              <a:srgbClr val="62B34E"/>
            </a:solidFill>
            <a:ln cap="sq">
              <a:noFill/>
              <a:prstDash val="solid"/>
              <a:miter/>
            </a:ln>
          </p:spPr>
        </p:sp>
        <p:sp>
          <p:nvSpPr>
            <p:cNvPr name="TextBox 35" id="35"/>
            <p:cNvSpPr txBox="true"/>
            <p:nvPr/>
          </p:nvSpPr>
          <p:spPr>
            <a:xfrm>
              <a:off x="0" y="-38100"/>
              <a:ext cx="1165345" cy="180921"/>
            </a:xfrm>
            <a:prstGeom prst="rect">
              <a:avLst/>
            </a:prstGeom>
          </p:spPr>
          <p:txBody>
            <a:bodyPr anchor="ctr" rtlCol="false" tIns="110883" lIns="110883" bIns="110883" rIns="110883"/>
            <a:lstStyle/>
            <a:p>
              <a:pPr algn="ctr">
                <a:lnSpc>
                  <a:spcPts val="2940"/>
                </a:lnSpc>
              </a:pPr>
              <a:r>
                <a:rPr lang="en-US" b="true" sz="2100">
                  <a:solidFill>
                    <a:srgbClr val="FFFFFF"/>
                  </a:solidFill>
                  <a:latin typeface="Open Sans 2 Bold"/>
                  <a:ea typeface="Open Sans 2 Bold"/>
                  <a:cs typeface="Open Sans 2 Bold"/>
                  <a:sym typeface="Open Sans 2 Bold"/>
                </a:rPr>
                <a:t>PENJEJAKAN KESAN ALAM SEKITAR</a:t>
              </a:r>
            </a:p>
          </p:txBody>
        </p:sp>
      </p:grpSp>
      <p:grpSp>
        <p:nvGrpSpPr>
          <p:cNvPr name="Group 36" id="36"/>
          <p:cNvGrpSpPr/>
          <p:nvPr/>
        </p:nvGrpSpPr>
        <p:grpSpPr>
          <a:xfrm rot="0">
            <a:off x="6717189" y="3671882"/>
            <a:ext cx="706731" cy="705072"/>
            <a:chOff x="0" y="0"/>
            <a:chExt cx="942307" cy="940096"/>
          </a:xfrm>
        </p:grpSpPr>
        <p:grpSp>
          <p:nvGrpSpPr>
            <p:cNvPr name="Group 37" id="37"/>
            <p:cNvGrpSpPr/>
            <p:nvPr/>
          </p:nvGrpSpPr>
          <p:grpSpPr>
            <a:xfrm rot="0">
              <a:off x="0" y="0"/>
              <a:ext cx="942307" cy="940096"/>
              <a:chOff x="0" y="0"/>
              <a:chExt cx="651818" cy="650289"/>
            </a:xfrm>
          </p:grpSpPr>
          <p:sp>
            <p:nvSpPr>
              <p:cNvPr name="Freeform 38" id="38"/>
              <p:cNvSpPr/>
              <p:nvPr/>
            </p:nvSpPr>
            <p:spPr>
              <a:xfrm flipH="false" flipV="false" rot="0">
                <a:off x="0" y="0"/>
                <a:ext cx="651818" cy="650289"/>
              </a:xfrm>
              <a:custGeom>
                <a:avLst/>
                <a:gdLst/>
                <a:ahLst/>
                <a:cxnLst/>
                <a:rect r="r" b="b" t="t" l="l"/>
                <a:pathLst>
                  <a:path h="650289" w="651818">
                    <a:moveTo>
                      <a:pt x="325909" y="0"/>
                    </a:moveTo>
                    <a:cubicBezTo>
                      <a:pt x="145915" y="0"/>
                      <a:pt x="0" y="145572"/>
                      <a:pt x="0" y="325145"/>
                    </a:cubicBezTo>
                    <a:cubicBezTo>
                      <a:pt x="0" y="504717"/>
                      <a:pt x="145915" y="650289"/>
                      <a:pt x="325909" y="650289"/>
                    </a:cubicBezTo>
                    <a:cubicBezTo>
                      <a:pt x="505904" y="650289"/>
                      <a:pt x="651818" y="504717"/>
                      <a:pt x="651818" y="325145"/>
                    </a:cubicBezTo>
                    <a:cubicBezTo>
                      <a:pt x="651818" y="145572"/>
                      <a:pt x="505904" y="0"/>
                      <a:pt x="325909" y="0"/>
                    </a:cubicBezTo>
                    <a:close/>
                  </a:path>
                </a:pathLst>
              </a:custGeom>
              <a:solidFill>
                <a:srgbClr val="0F887C"/>
              </a:solidFill>
            </p:spPr>
          </p:sp>
          <p:sp>
            <p:nvSpPr>
              <p:cNvPr name="TextBox 39" id="39"/>
              <p:cNvSpPr txBox="true"/>
              <p:nvPr/>
            </p:nvSpPr>
            <p:spPr>
              <a:xfrm>
                <a:off x="61108" y="32390"/>
                <a:ext cx="529603" cy="556935"/>
              </a:xfrm>
              <a:prstGeom prst="rect">
                <a:avLst/>
              </a:prstGeom>
            </p:spPr>
            <p:txBody>
              <a:bodyPr anchor="ctr" rtlCol="false" tIns="50800" lIns="50800" bIns="50800" rIns="50800"/>
              <a:lstStyle/>
              <a:p>
                <a:pPr algn="ctr">
                  <a:lnSpc>
                    <a:spcPts val="2376"/>
                  </a:lnSpc>
                </a:pPr>
              </a:p>
            </p:txBody>
          </p:sp>
        </p:grpSp>
        <p:sp>
          <p:nvSpPr>
            <p:cNvPr name="TextBox 40" id="40"/>
            <p:cNvSpPr txBox="true"/>
            <p:nvPr/>
          </p:nvSpPr>
          <p:spPr>
            <a:xfrm rot="0">
              <a:off x="180611" y="263876"/>
              <a:ext cx="581085" cy="374245"/>
            </a:xfrm>
            <a:prstGeom prst="rect">
              <a:avLst/>
            </a:prstGeom>
          </p:spPr>
          <p:txBody>
            <a:bodyPr anchor="t" rtlCol="false" tIns="0" lIns="0" bIns="0" rIns="0">
              <a:spAutoFit/>
            </a:bodyPr>
            <a:lstStyle/>
            <a:p>
              <a:pPr algn="ctr">
                <a:lnSpc>
                  <a:spcPts val="2329"/>
                </a:lnSpc>
                <a:spcBef>
                  <a:spcPct val="0"/>
                </a:spcBef>
              </a:pPr>
              <a:r>
                <a:rPr lang="en-US" b="true" sz="1664" spc="49">
                  <a:solidFill>
                    <a:srgbClr val="FFFFFF"/>
                  </a:solidFill>
                  <a:latin typeface="Open Sans 1 Bold"/>
                  <a:ea typeface="Open Sans 1 Bold"/>
                  <a:cs typeface="Open Sans 1 Bold"/>
                  <a:sym typeface="Open Sans 1 Bold"/>
                </a:rPr>
                <a:t>2</a:t>
              </a:r>
            </a:p>
          </p:txBody>
        </p:sp>
      </p:grpSp>
      <p:grpSp>
        <p:nvGrpSpPr>
          <p:cNvPr name="Group 41" id="41"/>
          <p:cNvGrpSpPr/>
          <p:nvPr/>
        </p:nvGrpSpPr>
        <p:grpSpPr>
          <a:xfrm rot="0">
            <a:off x="12782924" y="4284418"/>
            <a:ext cx="5334194" cy="4973882"/>
            <a:chOff x="0" y="0"/>
            <a:chExt cx="1464777" cy="1365835"/>
          </a:xfrm>
        </p:grpSpPr>
        <p:sp>
          <p:nvSpPr>
            <p:cNvPr name="Freeform 42" id="42"/>
            <p:cNvSpPr/>
            <p:nvPr/>
          </p:nvSpPr>
          <p:spPr>
            <a:xfrm flipH="false" flipV="false" rot="0">
              <a:off x="0" y="0"/>
              <a:ext cx="1464777" cy="1365835"/>
            </a:xfrm>
            <a:custGeom>
              <a:avLst/>
              <a:gdLst/>
              <a:ahLst/>
              <a:cxnLst/>
              <a:rect r="r" b="b" t="t" l="l"/>
              <a:pathLst>
                <a:path h="1365835" w="1464777">
                  <a:moveTo>
                    <a:pt x="20319" y="0"/>
                  </a:moveTo>
                  <a:lnTo>
                    <a:pt x="1444458" y="0"/>
                  </a:lnTo>
                  <a:cubicBezTo>
                    <a:pt x="1455680" y="0"/>
                    <a:pt x="1464777" y="9097"/>
                    <a:pt x="1464777" y="20319"/>
                  </a:cubicBezTo>
                  <a:lnTo>
                    <a:pt x="1464777" y="1345515"/>
                  </a:lnTo>
                  <a:cubicBezTo>
                    <a:pt x="1464777" y="1356738"/>
                    <a:pt x="1455680" y="1365835"/>
                    <a:pt x="1444458" y="1365835"/>
                  </a:cubicBezTo>
                  <a:lnTo>
                    <a:pt x="20319" y="1365835"/>
                  </a:lnTo>
                  <a:cubicBezTo>
                    <a:pt x="9097" y="1365835"/>
                    <a:pt x="0" y="1356738"/>
                    <a:pt x="0" y="1345515"/>
                  </a:cubicBezTo>
                  <a:lnTo>
                    <a:pt x="0" y="20319"/>
                  </a:lnTo>
                  <a:cubicBezTo>
                    <a:pt x="0" y="9097"/>
                    <a:pt x="9097" y="0"/>
                    <a:pt x="20319" y="0"/>
                  </a:cubicBezTo>
                  <a:close/>
                </a:path>
              </a:pathLst>
            </a:custGeom>
            <a:solidFill>
              <a:srgbClr val="FAFAFA">
                <a:alpha val="87843"/>
              </a:srgbClr>
            </a:solidFill>
          </p:spPr>
        </p:sp>
        <p:sp>
          <p:nvSpPr>
            <p:cNvPr name="TextBox 43" id="43"/>
            <p:cNvSpPr txBox="true"/>
            <p:nvPr/>
          </p:nvSpPr>
          <p:spPr>
            <a:xfrm>
              <a:off x="0" y="-28575"/>
              <a:ext cx="1464777" cy="1394410"/>
            </a:xfrm>
            <a:prstGeom prst="rect">
              <a:avLst/>
            </a:prstGeom>
          </p:spPr>
          <p:txBody>
            <a:bodyPr anchor="ctr" rtlCol="false" tIns="94072" lIns="94072" bIns="94072" rIns="94072"/>
            <a:lstStyle/>
            <a:p>
              <a:pPr algn="ctr">
                <a:lnSpc>
                  <a:spcPts val="2375"/>
                </a:lnSpc>
              </a:pPr>
            </a:p>
          </p:txBody>
        </p:sp>
      </p:grpSp>
      <p:grpSp>
        <p:nvGrpSpPr>
          <p:cNvPr name="Group 44" id="44"/>
          <p:cNvGrpSpPr/>
          <p:nvPr/>
        </p:nvGrpSpPr>
        <p:grpSpPr>
          <a:xfrm rot="0">
            <a:off x="13011524" y="4788478"/>
            <a:ext cx="4819488" cy="4663321"/>
            <a:chOff x="0" y="0"/>
            <a:chExt cx="1323438" cy="1280554"/>
          </a:xfrm>
        </p:grpSpPr>
        <p:sp>
          <p:nvSpPr>
            <p:cNvPr name="Freeform 45" id="45"/>
            <p:cNvSpPr/>
            <p:nvPr/>
          </p:nvSpPr>
          <p:spPr>
            <a:xfrm flipH="false" flipV="false" rot="0">
              <a:off x="0" y="0"/>
              <a:ext cx="1323438" cy="1280554"/>
            </a:xfrm>
            <a:custGeom>
              <a:avLst/>
              <a:gdLst/>
              <a:ahLst/>
              <a:cxnLst/>
              <a:rect r="r" b="b" t="t" l="l"/>
              <a:pathLst>
                <a:path h="1280554" w="1323438">
                  <a:moveTo>
                    <a:pt x="16064" y="0"/>
                  </a:moveTo>
                  <a:lnTo>
                    <a:pt x="1307374" y="0"/>
                  </a:lnTo>
                  <a:cubicBezTo>
                    <a:pt x="1316246" y="0"/>
                    <a:pt x="1323438" y="7192"/>
                    <a:pt x="1323438" y="16064"/>
                  </a:cubicBezTo>
                  <a:lnTo>
                    <a:pt x="1323438" y="1264491"/>
                  </a:lnTo>
                  <a:cubicBezTo>
                    <a:pt x="1323438" y="1268751"/>
                    <a:pt x="1321746" y="1272837"/>
                    <a:pt x="1318733" y="1275849"/>
                  </a:cubicBezTo>
                  <a:cubicBezTo>
                    <a:pt x="1315721" y="1278862"/>
                    <a:pt x="1311635" y="1280554"/>
                    <a:pt x="1307374" y="1280554"/>
                  </a:cubicBezTo>
                  <a:lnTo>
                    <a:pt x="16064" y="1280554"/>
                  </a:lnTo>
                  <a:cubicBezTo>
                    <a:pt x="7192" y="1280554"/>
                    <a:pt x="0" y="1273362"/>
                    <a:pt x="0" y="1264491"/>
                  </a:cubicBezTo>
                  <a:lnTo>
                    <a:pt x="0" y="16064"/>
                  </a:lnTo>
                  <a:cubicBezTo>
                    <a:pt x="0" y="11803"/>
                    <a:pt x="1692" y="7718"/>
                    <a:pt x="4705" y="4705"/>
                  </a:cubicBezTo>
                  <a:cubicBezTo>
                    <a:pt x="7718" y="1692"/>
                    <a:pt x="11803" y="0"/>
                    <a:pt x="16064" y="0"/>
                  </a:cubicBezTo>
                  <a:close/>
                </a:path>
              </a:pathLst>
            </a:custGeom>
          </p:spPr>
        </p:sp>
        <p:sp>
          <p:nvSpPr>
            <p:cNvPr name="TextBox 46" id="46"/>
            <p:cNvSpPr txBox="true"/>
            <p:nvPr/>
          </p:nvSpPr>
          <p:spPr>
            <a:xfrm>
              <a:off x="0" y="-38100"/>
              <a:ext cx="1323438" cy="1318654"/>
            </a:xfrm>
            <a:prstGeom prst="rect">
              <a:avLst/>
            </a:prstGeom>
          </p:spPr>
          <p:txBody>
            <a:bodyPr anchor="ctr" rtlCol="false" tIns="94072" lIns="94072" bIns="94072" rIns="94072"/>
            <a:lstStyle/>
            <a:p>
              <a:pPr algn="just" marL="453390" indent="-226695" lvl="1">
                <a:lnSpc>
                  <a:spcPts val="2940"/>
                </a:lnSpc>
                <a:buFont typeface="Arial"/>
                <a:buChar char="•"/>
              </a:pPr>
              <a:r>
                <a:rPr lang="en-US" sz="2100" spc="63">
                  <a:solidFill>
                    <a:srgbClr val="000000">
                      <a:alpha val="77647"/>
                    </a:srgbClr>
                  </a:solidFill>
                  <a:latin typeface="Open Sans 1"/>
                  <a:ea typeface="Open Sans 1"/>
                  <a:cs typeface="Open Sans 1"/>
                  <a:sym typeface="Open Sans 1"/>
                </a:rPr>
                <a:t>Meneroka infrastruktur pintar dan analitik lanjutan untuk mengurus sumber dengan cekap.</a:t>
              </a:r>
            </a:p>
            <a:p>
              <a:pPr algn="just" marL="453390" indent="-226695" lvl="1">
                <a:lnSpc>
                  <a:spcPts val="2940"/>
                </a:lnSpc>
                <a:buFont typeface="Arial"/>
                <a:buChar char="•"/>
              </a:pPr>
              <a:r>
                <a:rPr lang="en-US" sz="2100" spc="63">
                  <a:solidFill>
                    <a:srgbClr val="000000">
                      <a:alpha val="77647"/>
                    </a:srgbClr>
                  </a:solidFill>
                  <a:latin typeface="Open Sans 1"/>
                  <a:ea typeface="Open Sans 1"/>
                  <a:cs typeface="Open Sans 1"/>
                  <a:sym typeface="Open Sans 1"/>
                </a:rPr>
                <a:t>M</a:t>
              </a:r>
              <a:r>
                <a:rPr lang="en-US" sz="2100" spc="63">
                  <a:solidFill>
                    <a:srgbClr val="000000">
                      <a:alpha val="77647"/>
                    </a:srgbClr>
                  </a:solidFill>
                  <a:latin typeface="Open Sans 1"/>
                  <a:ea typeface="Open Sans 1"/>
                  <a:cs typeface="Open Sans 1"/>
                  <a:sym typeface="Open Sans 1"/>
                </a:rPr>
                <a:t>enambah baik papan pemuka sedia ada dengan penunjuk hijau masa nyata.</a:t>
              </a:r>
            </a:p>
            <a:p>
              <a:pPr algn="just" marL="453390" indent="-226695" lvl="1">
                <a:lnSpc>
                  <a:spcPts val="2940"/>
                </a:lnSpc>
                <a:buFont typeface="Arial"/>
                <a:buChar char="•"/>
              </a:pPr>
              <a:r>
                <a:rPr lang="en-US" sz="2100" spc="63">
                  <a:solidFill>
                    <a:srgbClr val="000000">
                      <a:alpha val="77647"/>
                    </a:srgbClr>
                  </a:solidFill>
                  <a:latin typeface="Open Sans 1"/>
                  <a:ea typeface="Open Sans 1"/>
                  <a:cs typeface="Open Sans 1"/>
                  <a:sym typeface="Open Sans 1"/>
                </a:rPr>
                <a:t>M</a:t>
              </a:r>
              <a:r>
                <a:rPr lang="en-US" sz="2100" spc="63">
                  <a:solidFill>
                    <a:srgbClr val="000000">
                      <a:alpha val="77647"/>
                    </a:srgbClr>
                  </a:solidFill>
                  <a:latin typeface="Open Sans 1"/>
                  <a:ea typeface="Open Sans 1"/>
                  <a:cs typeface="Open Sans 1"/>
                  <a:sym typeface="Open Sans 1"/>
                </a:rPr>
                <a:t>enggunakan data untuk menjadikan sekolah bersedia untuk masa depan, lestari dan berprestasi tinggi.</a:t>
              </a:r>
            </a:p>
            <a:p>
              <a:pPr algn="just">
                <a:lnSpc>
                  <a:spcPts val="2940"/>
                </a:lnSpc>
              </a:pPr>
            </a:p>
          </p:txBody>
        </p:sp>
      </p:grpSp>
      <p:grpSp>
        <p:nvGrpSpPr>
          <p:cNvPr name="Group 47" id="47"/>
          <p:cNvGrpSpPr/>
          <p:nvPr/>
        </p:nvGrpSpPr>
        <p:grpSpPr>
          <a:xfrm rot="0">
            <a:off x="510103" y="8779150"/>
            <a:ext cx="17777897" cy="1467061"/>
            <a:chOff x="0" y="0"/>
            <a:chExt cx="23703863" cy="1956081"/>
          </a:xfrm>
        </p:grpSpPr>
        <p:sp>
          <p:nvSpPr>
            <p:cNvPr name="AutoShape 48" id="48"/>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49" id="49"/>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50" id="50"/>
            <p:cNvGrpSpPr/>
            <p:nvPr/>
          </p:nvGrpSpPr>
          <p:grpSpPr>
            <a:xfrm rot="0">
              <a:off x="21107916" y="319434"/>
              <a:ext cx="1224346" cy="1317214"/>
              <a:chOff x="0" y="0"/>
              <a:chExt cx="447181" cy="481100"/>
            </a:xfrm>
          </p:grpSpPr>
          <p:sp>
            <p:nvSpPr>
              <p:cNvPr name="Freeform 51" id="51"/>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52" id="52"/>
              <p:cNvSpPr txBox="true"/>
              <p:nvPr/>
            </p:nvSpPr>
            <p:spPr>
              <a:xfrm>
                <a:off x="0" y="-3175"/>
                <a:ext cx="447181" cy="458875"/>
              </a:xfrm>
              <a:prstGeom prst="rect">
                <a:avLst/>
              </a:prstGeom>
            </p:spPr>
            <p:txBody>
              <a:bodyPr anchor="ctr" rtlCol="false" tIns="105298" lIns="105298" bIns="105298" rIns="105298"/>
              <a:lstStyle/>
              <a:p>
                <a:pPr algn="ctr">
                  <a:lnSpc>
                    <a:spcPts val="1960"/>
                  </a:lnSpc>
                </a:pPr>
              </a:p>
            </p:txBody>
          </p:sp>
        </p:grpSp>
        <p:sp>
          <p:nvSpPr>
            <p:cNvPr name="TextBox 53" id="53"/>
            <p:cNvSpPr txBox="true"/>
            <p:nvPr/>
          </p:nvSpPr>
          <p:spPr>
            <a:xfrm rot="0">
              <a:off x="21107916" y="464862"/>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18</a:t>
              </a:r>
            </a:p>
          </p:txBody>
        </p:sp>
      </p:grpSp>
      <p:grpSp>
        <p:nvGrpSpPr>
          <p:cNvPr name="Group 54" id="54"/>
          <p:cNvGrpSpPr/>
          <p:nvPr/>
        </p:nvGrpSpPr>
        <p:grpSpPr>
          <a:xfrm rot="0">
            <a:off x="13582421" y="3845030"/>
            <a:ext cx="4129425" cy="948571"/>
            <a:chOff x="0" y="0"/>
            <a:chExt cx="1133946" cy="260479"/>
          </a:xfrm>
        </p:grpSpPr>
        <p:sp>
          <p:nvSpPr>
            <p:cNvPr name="Freeform 55" id="55"/>
            <p:cNvSpPr/>
            <p:nvPr/>
          </p:nvSpPr>
          <p:spPr>
            <a:xfrm flipH="false" flipV="false" rot="0">
              <a:off x="0" y="0"/>
              <a:ext cx="1133946" cy="260479"/>
            </a:xfrm>
            <a:custGeom>
              <a:avLst/>
              <a:gdLst/>
              <a:ahLst/>
              <a:cxnLst/>
              <a:rect r="r" b="b" t="t" l="l"/>
              <a:pathLst>
                <a:path h="260479" w="1133946">
                  <a:moveTo>
                    <a:pt x="26247" y="0"/>
                  </a:moveTo>
                  <a:lnTo>
                    <a:pt x="1107698" y="0"/>
                  </a:lnTo>
                  <a:cubicBezTo>
                    <a:pt x="1114659" y="0"/>
                    <a:pt x="1121336" y="2765"/>
                    <a:pt x="1126258" y="7688"/>
                  </a:cubicBezTo>
                  <a:cubicBezTo>
                    <a:pt x="1131180" y="12610"/>
                    <a:pt x="1133946" y="19286"/>
                    <a:pt x="1133946" y="26247"/>
                  </a:cubicBezTo>
                  <a:lnTo>
                    <a:pt x="1133946" y="234231"/>
                  </a:lnTo>
                  <a:cubicBezTo>
                    <a:pt x="1133946" y="241193"/>
                    <a:pt x="1131180" y="247869"/>
                    <a:pt x="1126258" y="252791"/>
                  </a:cubicBezTo>
                  <a:cubicBezTo>
                    <a:pt x="1121336" y="257714"/>
                    <a:pt x="1114659" y="260479"/>
                    <a:pt x="1107698" y="260479"/>
                  </a:cubicBezTo>
                  <a:lnTo>
                    <a:pt x="26247" y="260479"/>
                  </a:lnTo>
                  <a:cubicBezTo>
                    <a:pt x="19286" y="260479"/>
                    <a:pt x="12610" y="257714"/>
                    <a:pt x="7688" y="252791"/>
                  </a:cubicBezTo>
                  <a:cubicBezTo>
                    <a:pt x="2765" y="247869"/>
                    <a:pt x="0" y="241193"/>
                    <a:pt x="0" y="234231"/>
                  </a:cubicBezTo>
                  <a:lnTo>
                    <a:pt x="0" y="26247"/>
                  </a:lnTo>
                  <a:cubicBezTo>
                    <a:pt x="0" y="19286"/>
                    <a:pt x="2765" y="12610"/>
                    <a:pt x="7688" y="7688"/>
                  </a:cubicBezTo>
                  <a:cubicBezTo>
                    <a:pt x="12610" y="2765"/>
                    <a:pt x="19286" y="0"/>
                    <a:pt x="26247" y="0"/>
                  </a:cubicBezTo>
                  <a:close/>
                </a:path>
              </a:pathLst>
            </a:custGeom>
            <a:solidFill>
              <a:srgbClr val="62B34E"/>
            </a:solidFill>
            <a:ln cap="sq">
              <a:noFill/>
              <a:prstDash val="solid"/>
              <a:miter/>
            </a:ln>
          </p:spPr>
        </p:sp>
        <p:sp>
          <p:nvSpPr>
            <p:cNvPr name="TextBox 56" id="56"/>
            <p:cNvSpPr txBox="true"/>
            <p:nvPr/>
          </p:nvSpPr>
          <p:spPr>
            <a:xfrm>
              <a:off x="0" y="-38100"/>
              <a:ext cx="1133946" cy="298579"/>
            </a:xfrm>
            <a:prstGeom prst="rect">
              <a:avLst/>
            </a:prstGeom>
          </p:spPr>
          <p:txBody>
            <a:bodyPr anchor="ctr" rtlCol="false" tIns="94072" lIns="94072" bIns="94072" rIns="94072"/>
            <a:lstStyle/>
            <a:p>
              <a:pPr algn="ctr">
                <a:lnSpc>
                  <a:spcPts val="2940"/>
                </a:lnSpc>
              </a:pPr>
              <a:r>
                <a:rPr lang="en-US" b="true" sz="2100">
                  <a:solidFill>
                    <a:srgbClr val="FFFFFF"/>
                  </a:solidFill>
                  <a:latin typeface="Open Sans 2 Bold"/>
                  <a:ea typeface="Open Sans 2 Bold"/>
                  <a:cs typeface="Open Sans 2 Bold"/>
                  <a:sym typeface="Open Sans 2 Bold"/>
                </a:rPr>
                <a:t>MENEROKA SISTEM PINTAR DAN PENGGUNAAN DATA</a:t>
              </a:r>
            </a:p>
          </p:txBody>
        </p:sp>
      </p:grpSp>
      <p:grpSp>
        <p:nvGrpSpPr>
          <p:cNvPr name="Group 57" id="57"/>
          <p:cNvGrpSpPr/>
          <p:nvPr/>
        </p:nvGrpSpPr>
        <p:grpSpPr>
          <a:xfrm rot="0">
            <a:off x="13030574" y="3845030"/>
            <a:ext cx="722394" cy="680006"/>
            <a:chOff x="0" y="0"/>
            <a:chExt cx="963192" cy="906674"/>
          </a:xfrm>
        </p:grpSpPr>
        <p:grpSp>
          <p:nvGrpSpPr>
            <p:cNvPr name="Group 58" id="58"/>
            <p:cNvGrpSpPr/>
            <p:nvPr/>
          </p:nvGrpSpPr>
          <p:grpSpPr>
            <a:xfrm rot="0">
              <a:off x="0" y="0"/>
              <a:ext cx="963192" cy="906674"/>
              <a:chOff x="0" y="0"/>
              <a:chExt cx="527987" cy="497006"/>
            </a:xfrm>
          </p:grpSpPr>
          <p:sp>
            <p:nvSpPr>
              <p:cNvPr name="Freeform 59" id="59"/>
              <p:cNvSpPr/>
              <p:nvPr/>
            </p:nvSpPr>
            <p:spPr>
              <a:xfrm flipH="false" flipV="false" rot="0">
                <a:off x="0" y="0"/>
                <a:ext cx="527987" cy="497006"/>
              </a:xfrm>
              <a:custGeom>
                <a:avLst/>
                <a:gdLst/>
                <a:ahLst/>
                <a:cxnLst/>
                <a:rect r="r" b="b" t="t" l="l"/>
                <a:pathLst>
                  <a:path h="497006" w="527987">
                    <a:moveTo>
                      <a:pt x="263993" y="0"/>
                    </a:moveTo>
                    <a:cubicBezTo>
                      <a:pt x="118194" y="0"/>
                      <a:pt x="0" y="111259"/>
                      <a:pt x="0" y="248503"/>
                    </a:cubicBezTo>
                    <a:cubicBezTo>
                      <a:pt x="0" y="385747"/>
                      <a:pt x="118194" y="497006"/>
                      <a:pt x="263993" y="497006"/>
                    </a:cubicBezTo>
                    <a:cubicBezTo>
                      <a:pt x="409793" y="497006"/>
                      <a:pt x="527987" y="385747"/>
                      <a:pt x="527987" y="248503"/>
                    </a:cubicBezTo>
                    <a:cubicBezTo>
                      <a:pt x="527987" y="111259"/>
                      <a:pt x="409793" y="0"/>
                      <a:pt x="263993" y="0"/>
                    </a:cubicBezTo>
                    <a:close/>
                  </a:path>
                </a:pathLst>
              </a:custGeom>
              <a:solidFill>
                <a:srgbClr val="0F887C"/>
              </a:solidFill>
            </p:spPr>
          </p:sp>
          <p:sp>
            <p:nvSpPr>
              <p:cNvPr name="TextBox 60" id="60"/>
              <p:cNvSpPr txBox="true"/>
              <p:nvPr/>
            </p:nvSpPr>
            <p:spPr>
              <a:xfrm>
                <a:off x="49499" y="18019"/>
                <a:ext cx="428989" cy="432392"/>
              </a:xfrm>
              <a:prstGeom prst="rect">
                <a:avLst/>
              </a:prstGeom>
            </p:spPr>
            <p:txBody>
              <a:bodyPr anchor="ctr" rtlCol="false" tIns="111854" lIns="111854" bIns="111854" rIns="111854"/>
              <a:lstStyle/>
              <a:p>
                <a:pPr algn="ctr">
                  <a:lnSpc>
                    <a:spcPts val="2376"/>
                  </a:lnSpc>
                </a:pPr>
              </a:p>
            </p:txBody>
          </p:sp>
        </p:grpSp>
        <p:sp>
          <p:nvSpPr>
            <p:cNvPr name="TextBox 61" id="61"/>
            <p:cNvSpPr txBox="true"/>
            <p:nvPr/>
          </p:nvSpPr>
          <p:spPr>
            <a:xfrm rot="0">
              <a:off x="188192" y="203147"/>
              <a:ext cx="586808" cy="462280"/>
            </a:xfrm>
            <a:prstGeom prst="rect">
              <a:avLst/>
            </a:prstGeom>
          </p:spPr>
          <p:txBody>
            <a:bodyPr anchor="t" rtlCol="false" tIns="0" lIns="0" bIns="0" rIns="0">
              <a:spAutoFit/>
            </a:bodyPr>
            <a:lstStyle/>
            <a:p>
              <a:pPr algn="ctr">
                <a:lnSpc>
                  <a:spcPts val="2939"/>
                </a:lnSpc>
                <a:spcBef>
                  <a:spcPct val="0"/>
                </a:spcBef>
              </a:pPr>
              <a:r>
                <a:rPr lang="en-US" b="true" sz="2099" spc="62">
                  <a:solidFill>
                    <a:srgbClr val="FFFFFF"/>
                  </a:solidFill>
                  <a:latin typeface="Open Sans 1 Bold"/>
                  <a:ea typeface="Open Sans 1 Bold"/>
                  <a:cs typeface="Open Sans 1 Bold"/>
                  <a:sym typeface="Open Sans 1 Bold"/>
                </a:rPr>
                <a:t>3</a:t>
              </a:r>
            </a:p>
          </p:txBody>
        </p:sp>
      </p:grpSp>
      <p:sp>
        <p:nvSpPr>
          <p:cNvPr name="TextBox 62" id="62"/>
          <p:cNvSpPr txBox="true"/>
          <p:nvPr/>
        </p:nvSpPr>
        <p:spPr>
          <a:xfrm rot="0">
            <a:off x="-1175027" y="1816673"/>
            <a:ext cx="9288637"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INTEGRASI TEKNOLOGI</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false" flipV="false" rot="0">
            <a:off x="0" y="1028700"/>
            <a:ext cx="19715084" cy="8526175"/>
          </a:xfrm>
          <a:custGeom>
            <a:avLst/>
            <a:gdLst/>
            <a:ahLst/>
            <a:cxnLst/>
            <a:rect r="r" b="b" t="t" l="l"/>
            <a:pathLst>
              <a:path h="8526175" w="19715084">
                <a:moveTo>
                  <a:pt x="0" y="0"/>
                </a:moveTo>
                <a:lnTo>
                  <a:pt x="19715084" y="0"/>
                </a:lnTo>
                <a:lnTo>
                  <a:pt x="19715084" y="8526175"/>
                </a:lnTo>
                <a:lnTo>
                  <a:pt x="0" y="8526175"/>
                </a:lnTo>
                <a:lnTo>
                  <a:pt x="0" y="0"/>
                </a:lnTo>
                <a:close/>
              </a:path>
            </a:pathLst>
          </a:custGeom>
          <a:blipFill>
            <a:blip r:embed="rId2">
              <a:alphaModFix amt="28000"/>
            </a:blip>
            <a:stretch>
              <a:fillRect l="-8223" t="-45044" r="0" b="-38572"/>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sp>
        <p:nvSpPr>
          <p:cNvPr name="AutoShape 4" id="4"/>
          <p:cNvSpPr/>
          <p:nvPr/>
        </p:nvSpPr>
        <p:spPr>
          <a:xfrm flipV="true">
            <a:off x="-273758" y="1010096"/>
            <a:ext cx="19345610" cy="18604"/>
          </a:xfrm>
          <a:prstGeom prst="line">
            <a:avLst/>
          </a:prstGeom>
          <a:ln cap="flat" w="47625">
            <a:solidFill>
              <a:srgbClr val="0F887C"/>
            </a:solidFill>
            <a:prstDash val="solid"/>
            <a:headEnd type="none" len="sm" w="sm"/>
            <a:tailEnd type="none" len="sm" w="sm"/>
          </a:ln>
        </p:spPr>
      </p:sp>
      <p:sp>
        <p:nvSpPr>
          <p:cNvPr name="Freeform 5" id="5"/>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10884751" y="636773"/>
            <a:ext cx="6374549" cy="1502421"/>
            <a:chOff x="0" y="0"/>
            <a:chExt cx="2577329" cy="607452"/>
          </a:xfrm>
        </p:grpSpPr>
        <p:sp>
          <p:nvSpPr>
            <p:cNvPr name="Freeform 7" id="7"/>
            <p:cNvSpPr/>
            <p:nvPr/>
          </p:nvSpPr>
          <p:spPr>
            <a:xfrm flipH="false" flipV="false" rot="0">
              <a:off x="0" y="0"/>
              <a:ext cx="2577329" cy="607452"/>
            </a:xfrm>
            <a:custGeom>
              <a:avLst/>
              <a:gdLst/>
              <a:ahLst/>
              <a:cxnLst/>
              <a:rect r="r" b="b" t="t" l="l"/>
              <a:pathLst>
                <a:path h="607452" w="2577329">
                  <a:moveTo>
                    <a:pt x="0" y="0"/>
                  </a:moveTo>
                  <a:lnTo>
                    <a:pt x="2577329" y="0"/>
                  </a:lnTo>
                  <a:lnTo>
                    <a:pt x="2577329" y="607452"/>
                  </a:lnTo>
                  <a:lnTo>
                    <a:pt x="0" y="607452"/>
                  </a:lnTo>
                  <a:close/>
                </a:path>
              </a:pathLst>
            </a:custGeom>
            <a:solidFill>
              <a:srgbClr val="FAFAFA"/>
            </a:solidFill>
            <a:ln w="142875" cap="sq">
              <a:solidFill>
                <a:srgbClr val="069C87"/>
              </a:solidFill>
              <a:prstDash val="solid"/>
              <a:miter/>
            </a:ln>
          </p:spPr>
        </p:sp>
        <p:sp>
          <p:nvSpPr>
            <p:cNvPr name="TextBox 8" id="8"/>
            <p:cNvSpPr txBox="true"/>
            <p:nvPr/>
          </p:nvSpPr>
          <p:spPr>
            <a:xfrm>
              <a:off x="0" y="19050"/>
              <a:ext cx="2577329" cy="588402"/>
            </a:xfrm>
            <a:prstGeom prst="rect">
              <a:avLst/>
            </a:prstGeom>
          </p:spPr>
          <p:txBody>
            <a:bodyPr anchor="ctr" rtlCol="false" tIns="58178" lIns="58178" bIns="58178" rIns="58178"/>
            <a:lstStyle/>
            <a:p>
              <a:pPr algn="ctr">
                <a:lnSpc>
                  <a:spcPts val="1615"/>
                </a:lnSpc>
              </a:pPr>
            </a:p>
          </p:txBody>
        </p:sp>
      </p:grpSp>
      <p:sp>
        <p:nvSpPr>
          <p:cNvPr name="TextBox 9" id="9"/>
          <p:cNvSpPr txBox="true"/>
          <p:nvPr/>
        </p:nvSpPr>
        <p:spPr>
          <a:xfrm rot="0">
            <a:off x="11164329" y="1114871"/>
            <a:ext cx="5815392" cy="627634"/>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PEMANGKIN UTAMA</a:t>
            </a:r>
          </a:p>
        </p:txBody>
      </p:sp>
      <p:grpSp>
        <p:nvGrpSpPr>
          <p:cNvPr name="Group 10" id="10"/>
          <p:cNvGrpSpPr/>
          <p:nvPr/>
        </p:nvGrpSpPr>
        <p:grpSpPr>
          <a:xfrm rot="0">
            <a:off x="747421" y="2290257"/>
            <a:ext cx="16798087" cy="903611"/>
            <a:chOff x="0" y="0"/>
            <a:chExt cx="4483747" cy="241192"/>
          </a:xfrm>
        </p:grpSpPr>
        <p:sp>
          <p:nvSpPr>
            <p:cNvPr name="Freeform 11" id="11"/>
            <p:cNvSpPr/>
            <p:nvPr/>
          </p:nvSpPr>
          <p:spPr>
            <a:xfrm flipH="false" flipV="false" rot="0">
              <a:off x="0" y="0"/>
              <a:ext cx="4483746" cy="241192"/>
            </a:xfrm>
            <a:custGeom>
              <a:avLst/>
              <a:gdLst/>
              <a:ahLst/>
              <a:cxnLst/>
              <a:rect r="r" b="b" t="t" l="l"/>
              <a:pathLst>
                <a:path h="241192" w="4483746">
                  <a:moveTo>
                    <a:pt x="6452" y="0"/>
                  </a:moveTo>
                  <a:lnTo>
                    <a:pt x="4477294" y="0"/>
                  </a:lnTo>
                  <a:cubicBezTo>
                    <a:pt x="4479005" y="0"/>
                    <a:pt x="4480647" y="680"/>
                    <a:pt x="4481857" y="1890"/>
                  </a:cubicBezTo>
                  <a:cubicBezTo>
                    <a:pt x="4483067" y="3100"/>
                    <a:pt x="4483746" y="4741"/>
                    <a:pt x="4483746" y="6452"/>
                  </a:cubicBezTo>
                  <a:lnTo>
                    <a:pt x="4483746" y="234740"/>
                  </a:lnTo>
                  <a:cubicBezTo>
                    <a:pt x="4483746" y="238303"/>
                    <a:pt x="4480858" y="241192"/>
                    <a:pt x="4477294" y="241192"/>
                  </a:cubicBezTo>
                  <a:lnTo>
                    <a:pt x="6452" y="241192"/>
                  </a:lnTo>
                  <a:cubicBezTo>
                    <a:pt x="4741" y="241192"/>
                    <a:pt x="3100" y="240512"/>
                    <a:pt x="1890" y="239302"/>
                  </a:cubicBezTo>
                  <a:cubicBezTo>
                    <a:pt x="680" y="238092"/>
                    <a:pt x="0" y="236451"/>
                    <a:pt x="0" y="234740"/>
                  </a:cubicBezTo>
                  <a:lnTo>
                    <a:pt x="0" y="6452"/>
                  </a:lnTo>
                  <a:cubicBezTo>
                    <a:pt x="0" y="4741"/>
                    <a:pt x="680" y="3100"/>
                    <a:pt x="1890" y="1890"/>
                  </a:cubicBezTo>
                  <a:cubicBezTo>
                    <a:pt x="3100" y="680"/>
                    <a:pt x="4741" y="0"/>
                    <a:pt x="6452" y="0"/>
                  </a:cubicBezTo>
                  <a:close/>
                </a:path>
              </a:pathLst>
            </a:custGeom>
            <a:solidFill>
              <a:srgbClr val="3A777B">
                <a:alpha val="67843"/>
              </a:srgbClr>
            </a:solidFill>
            <a:ln cap="sq">
              <a:noFill/>
              <a:prstDash val="solid"/>
              <a:miter/>
            </a:ln>
          </p:spPr>
        </p:sp>
        <p:sp>
          <p:nvSpPr>
            <p:cNvPr name="TextBox 12" id="12"/>
            <p:cNvSpPr txBox="true"/>
            <p:nvPr/>
          </p:nvSpPr>
          <p:spPr>
            <a:xfrm>
              <a:off x="0" y="-57150"/>
              <a:ext cx="4483747" cy="298342"/>
            </a:xfrm>
            <a:prstGeom prst="rect">
              <a:avLst/>
            </a:prstGeom>
          </p:spPr>
          <p:txBody>
            <a:bodyPr anchor="ctr" rtlCol="false" tIns="71846" lIns="71846" bIns="71846" rIns="71846"/>
            <a:lstStyle/>
            <a:p>
              <a:pPr algn="ctr">
                <a:lnSpc>
                  <a:spcPts val="3775"/>
                </a:lnSpc>
              </a:pPr>
            </a:p>
          </p:txBody>
        </p:sp>
      </p:grpSp>
      <p:sp>
        <p:nvSpPr>
          <p:cNvPr name="TextBox 13" id="13"/>
          <p:cNvSpPr txBox="true"/>
          <p:nvPr/>
        </p:nvSpPr>
        <p:spPr>
          <a:xfrm rot="0">
            <a:off x="1028700" y="2399483"/>
            <a:ext cx="16230600" cy="727710"/>
          </a:xfrm>
          <a:prstGeom prst="rect">
            <a:avLst/>
          </a:prstGeom>
        </p:spPr>
        <p:txBody>
          <a:bodyPr anchor="t" rtlCol="false" tIns="0" lIns="0" bIns="0" rIns="0">
            <a:spAutoFit/>
          </a:bodyPr>
          <a:lstStyle/>
          <a:p>
            <a:pPr algn="just">
              <a:lnSpc>
                <a:spcPts val="2940"/>
              </a:lnSpc>
            </a:pPr>
            <a:r>
              <a:rPr lang="en-US" sz="2100">
                <a:solidFill>
                  <a:srgbClr val="FFFFFF"/>
                </a:solidFill>
                <a:latin typeface="Open Sans 1"/>
                <a:ea typeface="Open Sans 1"/>
                <a:cs typeface="Open Sans 1"/>
                <a:sym typeface="Open Sans 1"/>
              </a:rPr>
              <a:t>Ta</a:t>
            </a:r>
            <a:r>
              <a:rPr lang="en-US" sz="2100">
                <a:solidFill>
                  <a:srgbClr val="FFFFFF"/>
                </a:solidFill>
                <a:latin typeface="Open Sans 1"/>
                <a:ea typeface="Open Sans 1"/>
                <a:cs typeface="Open Sans 1"/>
                <a:sym typeface="Open Sans 1"/>
              </a:rPr>
              <a:t>dbir urus yang baik dan pembiayaan lestari adalah tulang belakang Pelan Pendidikan Hijau. Mereka memastikan dasar, kep</a:t>
            </a:r>
            <a:r>
              <a:rPr lang="en-US" sz="2100">
                <a:solidFill>
                  <a:srgbClr val="FFFFFF"/>
                </a:solidFill>
                <a:latin typeface="Open Sans 1"/>
                <a:ea typeface="Open Sans 1"/>
                <a:cs typeface="Open Sans 1"/>
                <a:sym typeface="Open Sans 1"/>
              </a:rPr>
              <a:t>impinan dan wang disediakan untuk</a:t>
            </a:r>
            <a:r>
              <a:rPr lang="en-US" sz="2100">
                <a:solidFill>
                  <a:srgbClr val="FFFFFF"/>
                </a:solidFill>
                <a:latin typeface="Open Sans 1"/>
                <a:ea typeface="Open Sans 1"/>
                <a:cs typeface="Open Sans 1"/>
                <a:sym typeface="Open Sans 1"/>
              </a:rPr>
              <a:t> menjadikan rancangan itu berjaya dalam jangka masa panjang.</a:t>
            </a:r>
          </a:p>
        </p:txBody>
      </p:sp>
      <p:grpSp>
        <p:nvGrpSpPr>
          <p:cNvPr name="Group 14" id="14"/>
          <p:cNvGrpSpPr/>
          <p:nvPr/>
        </p:nvGrpSpPr>
        <p:grpSpPr>
          <a:xfrm rot="0">
            <a:off x="244275" y="3916279"/>
            <a:ext cx="5871480" cy="5458484"/>
            <a:chOff x="0" y="0"/>
            <a:chExt cx="1567216" cy="1456979"/>
          </a:xfrm>
        </p:grpSpPr>
        <p:sp>
          <p:nvSpPr>
            <p:cNvPr name="Freeform 15" id="15"/>
            <p:cNvSpPr/>
            <p:nvPr/>
          </p:nvSpPr>
          <p:spPr>
            <a:xfrm flipH="false" flipV="false" rot="0">
              <a:off x="0" y="0"/>
              <a:ext cx="1567216" cy="1456979"/>
            </a:xfrm>
            <a:custGeom>
              <a:avLst/>
              <a:gdLst/>
              <a:ahLst/>
              <a:cxnLst/>
              <a:rect r="r" b="b" t="t" l="l"/>
              <a:pathLst>
                <a:path h="1456979" w="1567216">
                  <a:moveTo>
                    <a:pt x="18460" y="0"/>
                  </a:moveTo>
                  <a:lnTo>
                    <a:pt x="1548756" y="0"/>
                  </a:lnTo>
                  <a:cubicBezTo>
                    <a:pt x="1553652" y="0"/>
                    <a:pt x="1558347" y="1945"/>
                    <a:pt x="1561809" y="5407"/>
                  </a:cubicBezTo>
                  <a:cubicBezTo>
                    <a:pt x="1565271" y="8869"/>
                    <a:pt x="1567216" y="13564"/>
                    <a:pt x="1567216" y="18460"/>
                  </a:cubicBezTo>
                  <a:lnTo>
                    <a:pt x="1567216" y="1438519"/>
                  </a:lnTo>
                  <a:cubicBezTo>
                    <a:pt x="1567216" y="1443415"/>
                    <a:pt x="1565271" y="1448110"/>
                    <a:pt x="1561809" y="1451572"/>
                  </a:cubicBezTo>
                  <a:cubicBezTo>
                    <a:pt x="1558347" y="1455034"/>
                    <a:pt x="1553652" y="1456979"/>
                    <a:pt x="1548756" y="1456979"/>
                  </a:cubicBezTo>
                  <a:lnTo>
                    <a:pt x="18460" y="1456979"/>
                  </a:lnTo>
                  <a:cubicBezTo>
                    <a:pt x="13564" y="1456979"/>
                    <a:pt x="8869" y="1455034"/>
                    <a:pt x="5407" y="1451572"/>
                  </a:cubicBezTo>
                  <a:cubicBezTo>
                    <a:pt x="1945" y="1448110"/>
                    <a:pt x="0" y="1443415"/>
                    <a:pt x="0" y="1438519"/>
                  </a:cubicBezTo>
                  <a:lnTo>
                    <a:pt x="0" y="18460"/>
                  </a:lnTo>
                  <a:cubicBezTo>
                    <a:pt x="0" y="13564"/>
                    <a:pt x="1945" y="8869"/>
                    <a:pt x="5407" y="5407"/>
                  </a:cubicBezTo>
                  <a:cubicBezTo>
                    <a:pt x="8869" y="1945"/>
                    <a:pt x="13564" y="0"/>
                    <a:pt x="18460" y="0"/>
                  </a:cubicBezTo>
                  <a:close/>
                </a:path>
              </a:pathLst>
            </a:custGeom>
            <a:solidFill>
              <a:srgbClr val="FAFAFA">
                <a:alpha val="87843"/>
              </a:srgbClr>
            </a:solidFill>
            <a:ln cap="sq">
              <a:noFill/>
              <a:prstDash val="solid"/>
              <a:miter/>
            </a:ln>
          </p:spPr>
        </p:sp>
        <p:sp>
          <p:nvSpPr>
            <p:cNvPr name="TextBox 16" id="16"/>
            <p:cNvSpPr txBox="true"/>
            <p:nvPr/>
          </p:nvSpPr>
          <p:spPr>
            <a:xfrm>
              <a:off x="0" y="-57150"/>
              <a:ext cx="1567216" cy="1514129"/>
            </a:xfrm>
            <a:prstGeom prst="rect">
              <a:avLst/>
            </a:prstGeom>
          </p:spPr>
          <p:txBody>
            <a:bodyPr anchor="ctr" rtlCol="false" tIns="71846" lIns="71846" bIns="71846" rIns="71846"/>
            <a:lstStyle/>
            <a:p>
              <a:pPr algn="ctr">
                <a:lnSpc>
                  <a:spcPts val="3775"/>
                </a:lnSpc>
              </a:pPr>
            </a:p>
          </p:txBody>
        </p:sp>
      </p:grpSp>
      <p:grpSp>
        <p:nvGrpSpPr>
          <p:cNvPr name="Group 17" id="17"/>
          <p:cNvGrpSpPr/>
          <p:nvPr/>
        </p:nvGrpSpPr>
        <p:grpSpPr>
          <a:xfrm rot="0">
            <a:off x="1146746" y="3474173"/>
            <a:ext cx="4613095" cy="915232"/>
            <a:chOff x="0" y="0"/>
            <a:chExt cx="1231328" cy="244294"/>
          </a:xfrm>
        </p:grpSpPr>
        <p:sp>
          <p:nvSpPr>
            <p:cNvPr name="Freeform 18" id="18"/>
            <p:cNvSpPr/>
            <p:nvPr/>
          </p:nvSpPr>
          <p:spPr>
            <a:xfrm flipH="false" flipV="false" rot="0">
              <a:off x="0" y="0"/>
              <a:ext cx="1231328" cy="244294"/>
            </a:xfrm>
            <a:custGeom>
              <a:avLst/>
              <a:gdLst/>
              <a:ahLst/>
              <a:cxnLst/>
              <a:rect r="r" b="b" t="t" l="l"/>
              <a:pathLst>
                <a:path h="244294" w="1231328">
                  <a:moveTo>
                    <a:pt x="23495" y="0"/>
                  </a:moveTo>
                  <a:lnTo>
                    <a:pt x="1207832" y="0"/>
                  </a:lnTo>
                  <a:cubicBezTo>
                    <a:pt x="1214064" y="0"/>
                    <a:pt x="1220040" y="2475"/>
                    <a:pt x="1224446" y="6882"/>
                  </a:cubicBezTo>
                  <a:cubicBezTo>
                    <a:pt x="1228852" y="11288"/>
                    <a:pt x="1231328" y="17264"/>
                    <a:pt x="1231328" y="23495"/>
                  </a:cubicBezTo>
                  <a:lnTo>
                    <a:pt x="1231328" y="220798"/>
                  </a:lnTo>
                  <a:cubicBezTo>
                    <a:pt x="1231328" y="233774"/>
                    <a:pt x="1220808" y="244294"/>
                    <a:pt x="1207832" y="244294"/>
                  </a:cubicBezTo>
                  <a:lnTo>
                    <a:pt x="23495" y="244294"/>
                  </a:lnTo>
                  <a:cubicBezTo>
                    <a:pt x="10519" y="244294"/>
                    <a:pt x="0" y="233774"/>
                    <a:pt x="0" y="220798"/>
                  </a:cubicBezTo>
                  <a:lnTo>
                    <a:pt x="0" y="23495"/>
                  </a:lnTo>
                  <a:cubicBezTo>
                    <a:pt x="0" y="10519"/>
                    <a:pt x="10519" y="0"/>
                    <a:pt x="23495" y="0"/>
                  </a:cubicBezTo>
                  <a:close/>
                </a:path>
              </a:pathLst>
            </a:custGeom>
            <a:solidFill>
              <a:srgbClr val="62B34E"/>
            </a:solidFill>
            <a:ln cap="sq">
              <a:noFill/>
              <a:prstDash val="solid"/>
              <a:miter/>
            </a:ln>
          </p:spPr>
        </p:sp>
        <p:sp>
          <p:nvSpPr>
            <p:cNvPr name="TextBox 19" id="19"/>
            <p:cNvSpPr txBox="true"/>
            <p:nvPr/>
          </p:nvSpPr>
          <p:spPr>
            <a:xfrm>
              <a:off x="0" y="-38100"/>
              <a:ext cx="1231328" cy="282394"/>
            </a:xfrm>
            <a:prstGeom prst="rect">
              <a:avLst/>
            </a:prstGeom>
          </p:spPr>
          <p:txBody>
            <a:bodyPr anchor="ctr" rtlCol="false" tIns="71846" lIns="71846" bIns="71846" rIns="71846"/>
            <a:lstStyle/>
            <a:p>
              <a:pPr algn="ctr">
                <a:lnSpc>
                  <a:spcPts val="2940"/>
                </a:lnSpc>
              </a:pPr>
              <a:r>
                <a:rPr lang="en-US" b="true" sz="2100">
                  <a:solidFill>
                    <a:srgbClr val="FEFAF2"/>
                  </a:solidFill>
                  <a:latin typeface="Open Sans 2 Bold"/>
                  <a:ea typeface="Open Sans 2 Bold"/>
                  <a:cs typeface="Open Sans 2 Bold"/>
                  <a:sym typeface="Open Sans 2 Bold"/>
                </a:rPr>
                <a:t>KERANGKA DASAR DAN KEPIMPINAN</a:t>
              </a:r>
            </a:p>
          </p:txBody>
        </p:sp>
      </p:grpSp>
      <p:grpSp>
        <p:nvGrpSpPr>
          <p:cNvPr name="Group 20" id="20"/>
          <p:cNvGrpSpPr/>
          <p:nvPr/>
        </p:nvGrpSpPr>
        <p:grpSpPr>
          <a:xfrm rot="0">
            <a:off x="747421" y="3308168"/>
            <a:ext cx="798650" cy="798650"/>
            <a:chOff x="0" y="0"/>
            <a:chExt cx="1064867" cy="1064867"/>
          </a:xfrm>
        </p:grpSpPr>
        <p:grpSp>
          <p:nvGrpSpPr>
            <p:cNvPr name="Group 21" id="21"/>
            <p:cNvGrpSpPr/>
            <p:nvPr/>
          </p:nvGrpSpPr>
          <p:grpSpPr>
            <a:xfrm rot="0">
              <a:off x="0" y="0"/>
              <a:ext cx="1064867" cy="1064867"/>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887C"/>
              </a:solidFill>
            </p:spPr>
          </p:sp>
          <p:sp>
            <p:nvSpPr>
              <p:cNvPr name="TextBox 23" id="23"/>
              <p:cNvSpPr txBox="true"/>
              <p:nvPr/>
            </p:nvSpPr>
            <p:spPr>
              <a:xfrm>
                <a:off x="76200" y="47625"/>
                <a:ext cx="660400" cy="688975"/>
              </a:xfrm>
              <a:prstGeom prst="rect">
                <a:avLst/>
              </a:prstGeom>
            </p:spPr>
            <p:txBody>
              <a:bodyPr anchor="ctr" rtlCol="false" tIns="50800" lIns="50800" bIns="50800" rIns="50800"/>
              <a:lstStyle/>
              <a:p>
                <a:pPr algn="ctr">
                  <a:lnSpc>
                    <a:spcPts val="2375"/>
                  </a:lnSpc>
                </a:pPr>
              </a:p>
            </p:txBody>
          </p:sp>
        </p:grpSp>
        <p:sp>
          <p:nvSpPr>
            <p:cNvPr name="TextBox 24" id="24"/>
            <p:cNvSpPr txBox="true"/>
            <p:nvPr/>
          </p:nvSpPr>
          <p:spPr>
            <a:xfrm rot="0">
              <a:off x="204102" y="226039"/>
              <a:ext cx="656662" cy="565163"/>
            </a:xfrm>
            <a:prstGeom prst="rect">
              <a:avLst/>
            </a:prstGeom>
          </p:spPr>
          <p:txBody>
            <a:bodyPr anchor="t" rtlCol="false" tIns="0" lIns="0" bIns="0" rIns="0">
              <a:spAutoFit/>
            </a:bodyPr>
            <a:lstStyle/>
            <a:p>
              <a:pPr algn="ctr">
                <a:lnSpc>
                  <a:spcPts val="3690"/>
                </a:lnSpc>
                <a:spcBef>
                  <a:spcPct val="0"/>
                </a:spcBef>
              </a:pPr>
              <a:r>
                <a:rPr lang="en-US" b="true" sz="2636" spc="79">
                  <a:solidFill>
                    <a:srgbClr val="FFFFFF"/>
                  </a:solidFill>
                  <a:latin typeface="Open Sans 1 Bold"/>
                  <a:ea typeface="Open Sans 1 Bold"/>
                  <a:cs typeface="Open Sans 1 Bold"/>
                  <a:sym typeface="Open Sans 1 Bold"/>
                </a:rPr>
                <a:t>1</a:t>
              </a:r>
            </a:p>
          </p:txBody>
        </p:sp>
      </p:grpSp>
      <p:sp>
        <p:nvSpPr>
          <p:cNvPr name="TextBox 25" id="25"/>
          <p:cNvSpPr txBox="true"/>
          <p:nvPr/>
        </p:nvSpPr>
        <p:spPr>
          <a:xfrm rot="0">
            <a:off x="268088" y="4484882"/>
            <a:ext cx="5823855" cy="4442460"/>
          </a:xfrm>
          <a:prstGeom prst="rect">
            <a:avLst/>
          </a:prstGeom>
        </p:spPr>
        <p:txBody>
          <a:bodyPr anchor="t" rtlCol="false" tIns="0" lIns="0" bIns="0" rIns="0">
            <a:spAutoFit/>
          </a:bodyPr>
          <a:lstStyle/>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Dasar yang</a:t>
            </a:r>
            <a:r>
              <a:rPr lang="en-US" sz="2100">
                <a:solidFill>
                  <a:srgbClr val="000000"/>
                </a:solidFill>
                <a:latin typeface="Open Sans 1"/>
                <a:ea typeface="Open Sans 1"/>
                <a:cs typeface="Open Sans 1"/>
                <a:sym typeface="Open Sans 1"/>
              </a:rPr>
              <a:t> kukuh akan membimbing perancangan, kurikulum, infrastruktur dan operasi.</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Pasukan</a:t>
            </a:r>
            <a:r>
              <a:rPr lang="en-US" sz="2100">
                <a:solidFill>
                  <a:srgbClr val="000000"/>
                </a:solidFill>
                <a:latin typeface="Open Sans 1"/>
                <a:ea typeface="Open Sans 1"/>
                <a:cs typeface="Open Sans 1"/>
                <a:sym typeface="Open Sans 1"/>
              </a:rPr>
              <a:t> Petugas Pendidikan Penghijauan akan m</a:t>
            </a:r>
            <a:r>
              <a:rPr lang="en-US" sz="2100">
                <a:solidFill>
                  <a:srgbClr val="000000"/>
                </a:solidFill>
                <a:latin typeface="Open Sans 1"/>
                <a:ea typeface="Open Sans 1"/>
                <a:cs typeface="Open Sans 1"/>
                <a:sym typeface="Open Sans 1"/>
              </a:rPr>
              <a:t>eny</a:t>
            </a:r>
            <a:r>
              <a:rPr lang="en-US" sz="2100">
                <a:solidFill>
                  <a:srgbClr val="000000"/>
                </a:solidFill>
                <a:latin typeface="Open Sans 1"/>
                <a:ea typeface="Open Sans 1"/>
                <a:cs typeface="Open Sans 1"/>
                <a:sym typeface="Open Sans 1"/>
              </a:rPr>
              <a:t>elia, menyelaras dan memantau kemajuan.</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Seti</a:t>
            </a:r>
            <a:r>
              <a:rPr lang="en-US" sz="2100">
                <a:solidFill>
                  <a:srgbClr val="000000"/>
                </a:solidFill>
                <a:latin typeface="Open Sans 1"/>
                <a:ea typeface="Open Sans 1"/>
                <a:cs typeface="Open Sans 1"/>
                <a:sym typeface="Open Sans 1"/>
              </a:rPr>
              <a:t>ap institusi akan mempunyai pusat tumpuan kelestarian untuk memimpin dan melaporkan tindakan hijau.</a:t>
            </a:r>
          </a:p>
          <a:p>
            <a:pPr algn="l" marL="453390" indent="-226695" lvl="1">
              <a:lnSpc>
                <a:spcPts val="2940"/>
              </a:lnSpc>
              <a:buFont typeface="Arial"/>
              <a:buChar char="•"/>
            </a:pPr>
            <a:r>
              <a:rPr lang="en-US" sz="2100">
                <a:solidFill>
                  <a:srgbClr val="000000"/>
                </a:solidFill>
                <a:latin typeface="Open Sans 1"/>
                <a:ea typeface="Open Sans 1"/>
                <a:cs typeface="Open Sans 1"/>
                <a:sym typeface="Open Sans 1"/>
              </a:rPr>
              <a:t>Tadbi</a:t>
            </a:r>
            <a:r>
              <a:rPr lang="en-US" sz="2100">
                <a:solidFill>
                  <a:srgbClr val="000000"/>
                </a:solidFill>
                <a:latin typeface="Open Sans 1"/>
                <a:ea typeface="Open Sans 1"/>
                <a:cs typeface="Open Sans 1"/>
                <a:sym typeface="Open Sans 1"/>
              </a:rPr>
              <a:t>r urus akan bersifat inklusif, melibatkan kerajaan, NGO, sektor swasta dan masyarakat.</a:t>
            </a:r>
          </a:p>
        </p:txBody>
      </p:sp>
      <p:grpSp>
        <p:nvGrpSpPr>
          <p:cNvPr name="Group 26" id="26"/>
          <p:cNvGrpSpPr/>
          <p:nvPr/>
        </p:nvGrpSpPr>
        <p:grpSpPr>
          <a:xfrm rot="0">
            <a:off x="6285053" y="3899023"/>
            <a:ext cx="5608543" cy="5475740"/>
            <a:chOff x="0" y="0"/>
            <a:chExt cx="2016560" cy="1968810"/>
          </a:xfrm>
        </p:grpSpPr>
        <p:sp>
          <p:nvSpPr>
            <p:cNvPr name="Freeform 27" id="27"/>
            <p:cNvSpPr/>
            <p:nvPr/>
          </p:nvSpPr>
          <p:spPr>
            <a:xfrm flipH="false" flipV="false" rot="0">
              <a:off x="0" y="0"/>
              <a:ext cx="2016560" cy="1968810"/>
            </a:xfrm>
            <a:custGeom>
              <a:avLst/>
              <a:gdLst/>
              <a:ahLst/>
              <a:cxnLst/>
              <a:rect r="r" b="b" t="t" l="l"/>
              <a:pathLst>
                <a:path h="1968810" w="2016560">
                  <a:moveTo>
                    <a:pt x="19325" y="0"/>
                  </a:moveTo>
                  <a:lnTo>
                    <a:pt x="1997234" y="0"/>
                  </a:lnTo>
                  <a:cubicBezTo>
                    <a:pt x="2007908" y="0"/>
                    <a:pt x="2016560" y="8652"/>
                    <a:pt x="2016560" y="19325"/>
                  </a:cubicBezTo>
                  <a:lnTo>
                    <a:pt x="2016560" y="1949485"/>
                  </a:lnTo>
                  <a:cubicBezTo>
                    <a:pt x="2016560" y="1960158"/>
                    <a:pt x="2007908" y="1968810"/>
                    <a:pt x="1997234" y="1968810"/>
                  </a:cubicBezTo>
                  <a:lnTo>
                    <a:pt x="19325" y="1968810"/>
                  </a:lnTo>
                  <a:cubicBezTo>
                    <a:pt x="8652" y="1968810"/>
                    <a:pt x="0" y="1960158"/>
                    <a:pt x="0" y="1949485"/>
                  </a:cubicBezTo>
                  <a:lnTo>
                    <a:pt x="0" y="19325"/>
                  </a:lnTo>
                  <a:cubicBezTo>
                    <a:pt x="0" y="8652"/>
                    <a:pt x="8652" y="0"/>
                    <a:pt x="19325" y="0"/>
                  </a:cubicBezTo>
                  <a:close/>
                </a:path>
              </a:pathLst>
            </a:custGeom>
            <a:solidFill>
              <a:srgbClr val="FAFAFA">
                <a:alpha val="87843"/>
              </a:srgbClr>
            </a:solidFill>
          </p:spPr>
        </p:sp>
        <p:sp>
          <p:nvSpPr>
            <p:cNvPr name="TextBox 28" id="28"/>
            <p:cNvSpPr txBox="true"/>
            <p:nvPr/>
          </p:nvSpPr>
          <p:spPr>
            <a:xfrm>
              <a:off x="0" y="-28575"/>
              <a:ext cx="2016560" cy="1997385"/>
            </a:xfrm>
            <a:prstGeom prst="rect">
              <a:avLst/>
            </a:prstGeom>
          </p:spPr>
          <p:txBody>
            <a:bodyPr anchor="ctr" rtlCol="false" tIns="71846" lIns="71846" bIns="71846" rIns="71846"/>
            <a:lstStyle/>
            <a:p>
              <a:pPr algn="ctr">
                <a:lnSpc>
                  <a:spcPts val="2376"/>
                </a:lnSpc>
              </a:pPr>
            </a:p>
          </p:txBody>
        </p:sp>
      </p:grpSp>
      <p:sp>
        <p:nvSpPr>
          <p:cNvPr name="TextBox 29" id="29"/>
          <p:cNvSpPr txBox="true"/>
          <p:nvPr/>
        </p:nvSpPr>
        <p:spPr>
          <a:xfrm rot="0">
            <a:off x="6367404" y="4297318"/>
            <a:ext cx="5443842" cy="4947285"/>
          </a:xfrm>
          <a:prstGeom prst="rect">
            <a:avLst/>
          </a:prstGeom>
        </p:spPr>
        <p:txBody>
          <a:bodyPr anchor="t" rtlCol="false" tIns="0" lIns="0" bIns="0" rIns="0">
            <a:spAutoFit/>
          </a:bodyPr>
          <a:lstStyle/>
          <a:p>
            <a:pPr algn="just">
              <a:lnSpc>
                <a:spcPts val="2940"/>
              </a:lnSpc>
            </a:pPr>
            <a:r>
              <a:rPr lang="en-US" sz="2100">
                <a:solidFill>
                  <a:srgbClr val="000000"/>
                </a:solidFill>
                <a:latin typeface="Open Sans 1"/>
                <a:ea typeface="Open Sans 1"/>
                <a:cs typeface="Open Sans 1"/>
                <a:sym typeface="Open Sans 1"/>
              </a:rPr>
              <a:t>Pembiayaan aka</a:t>
            </a:r>
            <a:r>
              <a:rPr lang="en-US" sz="2100">
                <a:solidFill>
                  <a:srgbClr val="000000"/>
                </a:solidFill>
                <a:latin typeface="Open Sans 1"/>
                <a:ea typeface="Open Sans 1"/>
                <a:cs typeface="Open Sans 1"/>
                <a:sym typeface="Open Sans 1"/>
              </a:rPr>
              <a:t>n datang daripada kerajaan, pembiayaan hijau, geran dan sumbangan sektor swasta</a:t>
            </a:r>
            <a:r>
              <a:rPr lang="en-US" sz="2100">
                <a:solidFill>
                  <a:srgbClr val="000000"/>
                </a:solidFill>
                <a:latin typeface="Open Sans 1"/>
                <a:ea typeface="Open Sans 1"/>
                <a:cs typeface="Open Sans 1"/>
                <a:sym typeface="Open Sans 1"/>
              </a:rPr>
              <a:t>.</a:t>
            </a:r>
          </a:p>
          <a:p>
            <a:pPr algn="just">
              <a:lnSpc>
                <a:spcPts val="1050"/>
              </a:lnSpc>
            </a:pPr>
          </a:p>
          <a:p>
            <a:pPr algn="just">
              <a:lnSpc>
                <a:spcPts val="2940"/>
              </a:lnSpc>
            </a:pPr>
            <a:r>
              <a:rPr lang="en-US" sz="2100">
                <a:solidFill>
                  <a:srgbClr val="000000"/>
                </a:solidFill>
                <a:latin typeface="Open Sans 1"/>
                <a:ea typeface="Open Sans 1"/>
                <a:cs typeface="Open Sans 1"/>
                <a:sym typeface="Open Sans 1"/>
              </a:rPr>
              <a:t>B</a:t>
            </a:r>
            <a:r>
              <a:rPr lang="en-US" sz="2100">
                <a:solidFill>
                  <a:srgbClr val="000000"/>
                </a:solidFill>
                <a:latin typeface="Open Sans 1"/>
                <a:ea typeface="Open Sans 1"/>
                <a:cs typeface="Open Sans 1"/>
                <a:sym typeface="Open Sans 1"/>
              </a:rPr>
              <a:t>idang</a:t>
            </a:r>
            <a:r>
              <a:rPr lang="en-US" sz="2100">
                <a:solidFill>
                  <a:srgbClr val="000000"/>
                </a:solidFill>
                <a:latin typeface="Open Sans 1"/>
                <a:ea typeface="Open Sans 1"/>
                <a:cs typeface="Open Sans 1"/>
                <a:sym typeface="Open Sans 1"/>
              </a:rPr>
              <a:t> keutamaan:</a:t>
            </a:r>
          </a:p>
          <a:p>
            <a:pPr algn="just">
              <a:lnSpc>
                <a:spcPts val="2940"/>
              </a:lnSpc>
            </a:pPr>
            <a:r>
              <a:rPr lang="en-US" sz="2100">
                <a:solidFill>
                  <a:srgbClr val="000000"/>
                </a:solidFill>
                <a:latin typeface="Open Sans 1"/>
                <a:ea typeface="Open Sans 1"/>
                <a:cs typeface="Open Sans 1"/>
                <a:sym typeface="Open Sans 1"/>
              </a:rPr>
              <a:t>• T</a:t>
            </a:r>
            <a:r>
              <a:rPr lang="en-US" sz="2100">
                <a:solidFill>
                  <a:srgbClr val="000000"/>
                </a:solidFill>
                <a:latin typeface="Open Sans 1"/>
                <a:ea typeface="Open Sans 1"/>
                <a:cs typeface="Open Sans 1"/>
                <a:sym typeface="Open Sans 1"/>
              </a:rPr>
              <a:t>enaga boleh diperbaharui.</a:t>
            </a:r>
          </a:p>
          <a:p>
            <a:pPr algn="just">
              <a:lnSpc>
                <a:spcPts val="2940"/>
              </a:lnSpc>
            </a:pPr>
            <a:r>
              <a:rPr lang="en-US" sz="2100">
                <a:solidFill>
                  <a:srgbClr val="000000"/>
                </a:solidFill>
                <a:latin typeface="Open Sans 1"/>
                <a:ea typeface="Open Sans 1"/>
                <a:cs typeface="Open Sans 1"/>
                <a:sym typeface="Open Sans 1"/>
              </a:rPr>
              <a:t>• Infrastruktur hij</a:t>
            </a:r>
            <a:r>
              <a:rPr lang="en-US" sz="2100">
                <a:solidFill>
                  <a:srgbClr val="000000"/>
                </a:solidFill>
                <a:latin typeface="Open Sans 1"/>
                <a:ea typeface="Open Sans 1"/>
                <a:cs typeface="Open Sans 1"/>
                <a:sym typeface="Open Sans 1"/>
              </a:rPr>
              <a:t>au.</a:t>
            </a:r>
          </a:p>
          <a:p>
            <a:pPr algn="just">
              <a:lnSpc>
                <a:spcPts val="2940"/>
              </a:lnSpc>
            </a:pPr>
            <a:r>
              <a:rPr lang="en-US" sz="2100">
                <a:solidFill>
                  <a:srgbClr val="000000"/>
                </a:solidFill>
                <a:latin typeface="Open Sans 1"/>
                <a:ea typeface="Open Sans 1"/>
                <a:cs typeface="Open Sans 1"/>
                <a:sym typeface="Open Sans 1"/>
              </a:rPr>
              <a:t>•</a:t>
            </a:r>
            <a:r>
              <a:rPr lang="en-US" sz="2100">
                <a:solidFill>
                  <a:srgbClr val="000000"/>
                </a:solidFill>
                <a:latin typeface="Open Sans 1"/>
                <a:ea typeface="Open Sans 1"/>
                <a:cs typeface="Open Sans 1"/>
                <a:sym typeface="Open Sans 1"/>
              </a:rPr>
              <a:t> Latihan guru &amp; pembangunan kapasiti.</a:t>
            </a:r>
          </a:p>
          <a:p>
            <a:pPr algn="just">
              <a:lnSpc>
                <a:spcPts val="2940"/>
              </a:lnSpc>
            </a:pPr>
            <a:r>
              <a:rPr lang="en-US" sz="2100">
                <a:solidFill>
                  <a:srgbClr val="000000"/>
                </a:solidFill>
                <a:latin typeface="Open Sans 1"/>
                <a:ea typeface="Open Sans 1"/>
                <a:cs typeface="Open Sans 1"/>
                <a:sym typeface="Open Sans 1"/>
              </a:rPr>
              <a:t>• Pro</a:t>
            </a:r>
            <a:r>
              <a:rPr lang="en-US" sz="2100">
                <a:solidFill>
                  <a:srgbClr val="000000"/>
                </a:solidFill>
                <a:latin typeface="Open Sans 1"/>
                <a:ea typeface="Open Sans 1"/>
                <a:cs typeface="Open Sans 1"/>
                <a:sym typeface="Open Sans 1"/>
              </a:rPr>
              <a:t>gram kesedaran.</a:t>
            </a:r>
          </a:p>
          <a:p>
            <a:pPr algn="just">
              <a:lnSpc>
                <a:spcPts val="2940"/>
              </a:lnSpc>
            </a:pPr>
            <a:r>
              <a:rPr lang="en-US" sz="2100">
                <a:solidFill>
                  <a:srgbClr val="000000"/>
                </a:solidFill>
                <a:latin typeface="Open Sans 1"/>
                <a:ea typeface="Open Sans 1"/>
                <a:cs typeface="Open Sans 1"/>
                <a:sym typeface="Open Sans 1"/>
              </a:rPr>
              <a:t>Gunakan kerjasama awam-swasta (PPP) untuk menggabungkan sumber dan kepakaran.</a:t>
            </a:r>
          </a:p>
          <a:p>
            <a:pPr algn="just">
              <a:lnSpc>
                <a:spcPts val="2940"/>
              </a:lnSpc>
            </a:pPr>
            <a:r>
              <a:rPr lang="en-US" sz="2100">
                <a:solidFill>
                  <a:srgbClr val="000000"/>
                </a:solidFill>
                <a:latin typeface="Open Sans 1"/>
                <a:ea typeface="Open Sans 1"/>
                <a:cs typeface="Open Sans 1"/>
                <a:sym typeface="Open Sans 1"/>
              </a:rPr>
              <a:t>F</a:t>
            </a:r>
            <a:r>
              <a:rPr lang="en-US" sz="2100">
                <a:solidFill>
                  <a:srgbClr val="000000"/>
                </a:solidFill>
                <a:latin typeface="Open Sans 1"/>
                <a:ea typeface="Open Sans 1"/>
                <a:cs typeface="Open Sans 1"/>
                <a:sym typeface="Open Sans 1"/>
              </a:rPr>
              <a:t>okus kepada kecekapan kos jangka panjang dan kesan terhadap alam sekitar.</a:t>
            </a:r>
          </a:p>
        </p:txBody>
      </p:sp>
      <p:grpSp>
        <p:nvGrpSpPr>
          <p:cNvPr name="Group 30" id="30"/>
          <p:cNvGrpSpPr/>
          <p:nvPr/>
        </p:nvGrpSpPr>
        <p:grpSpPr>
          <a:xfrm rot="0">
            <a:off x="6948248" y="3474173"/>
            <a:ext cx="4694623" cy="849701"/>
            <a:chOff x="0" y="0"/>
            <a:chExt cx="1253089" cy="226802"/>
          </a:xfrm>
        </p:grpSpPr>
        <p:sp>
          <p:nvSpPr>
            <p:cNvPr name="Freeform 31" id="31"/>
            <p:cNvSpPr/>
            <p:nvPr/>
          </p:nvSpPr>
          <p:spPr>
            <a:xfrm flipH="false" flipV="false" rot="0">
              <a:off x="0" y="0"/>
              <a:ext cx="1253089" cy="226802"/>
            </a:xfrm>
            <a:custGeom>
              <a:avLst/>
              <a:gdLst/>
              <a:ahLst/>
              <a:cxnLst/>
              <a:rect r="r" b="b" t="t" l="l"/>
              <a:pathLst>
                <a:path h="226802" w="1253089">
                  <a:moveTo>
                    <a:pt x="23087" y="0"/>
                  </a:moveTo>
                  <a:lnTo>
                    <a:pt x="1230002" y="0"/>
                  </a:lnTo>
                  <a:cubicBezTo>
                    <a:pt x="1242753" y="0"/>
                    <a:pt x="1253089" y="10337"/>
                    <a:pt x="1253089" y="23087"/>
                  </a:cubicBezTo>
                  <a:lnTo>
                    <a:pt x="1253089" y="203715"/>
                  </a:lnTo>
                  <a:cubicBezTo>
                    <a:pt x="1253089" y="216466"/>
                    <a:pt x="1242753" y="226802"/>
                    <a:pt x="1230002" y="226802"/>
                  </a:cubicBezTo>
                  <a:lnTo>
                    <a:pt x="23087" y="226802"/>
                  </a:lnTo>
                  <a:cubicBezTo>
                    <a:pt x="10337" y="226802"/>
                    <a:pt x="0" y="216466"/>
                    <a:pt x="0" y="203715"/>
                  </a:cubicBezTo>
                  <a:lnTo>
                    <a:pt x="0" y="23087"/>
                  </a:lnTo>
                  <a:cubicBezTo>
                    <a:pt x="0" y="10337"/>
                    <a:pt x="10337" y="0"/>
                    <a:pt x="23087" y="0"/>
                  </a:cubicBezTo>
                  <a:close/>
                </a:path>
              </a:pathLst>
            </a:custGeom>
            <a:solidFill>
              <a:srgbClr val="62B34E"/>
            </a:solidFill>
            <a:ln cap="sq">
              <a:noFill/>
              <a:prstDash val="solid"/>
              <a:miter/>
            </a:ln>
          </p:spPr>
        </p:sp>
        <p:sp>
          <p:nvSpPr>
            <p:cNvPr name="TextBox 32" id="32"/>
            <p:cNvSpPr txBox="true"/>
            <p:nvPr/>
          </p:nvSpPr>
          <p:spPr>
            <a:xfrm>
              <a:off x="0" y="-38100"/>
              <a:ext cx="1253089" cy="264902"/>
            </a:xfrm>
            <a:prstGeom prst="rect">
              <a:avLst/>
            </a:prstGeom>
          </p:spPr>
          <p:txBody>
            <a:bodyPr anchor="ctr" rtlCol="false" tIns="71846" lIns="71846" bIns="71846" rIns="71846"/>
            <a:lstStyle/>
            <a:p>
              <a:pPr algn="ctr">
                <a:lnSpc>
                  <a:spcPts val="2940"/>
                </a:lnSpc>
              </a:pPr>
              <a:r>
                <a:rPr lang="en-US" b="true" sz="2100">
                  <a:solidFill>
                    <a:srgbClr val="FEFAF2"/>
                  </a:solidFill>
                  <a:latin typeface="Open Sans 2 Bold"/>
                  <a:ea typeface="Open Sans 2 Bold"/>
                  <a:cs typeface="Open Sans 2 Bold"/>
                  <a:sym typeface="Open Sans 2 Bold"/>
                </a:rPr>
                <a:t>PEMBIAYAAN LESTARI</a:t>
              </a:r>
            </a:p>
          </p:txBody>
        </p:sp>
      </p:grpSp>
      <p:grpSp>
        <p:nvGrpSpPr>
          <p:cNvPr name="Group 33" id="33"/>
          <p:cNvGrpSpPr/>
          <p:nvPr/>
        </p:nvGrpSpPr>
        <p:grpSpPr>
          <a:xfrm rot="0">
            <a:off x="6548923" y="3308168"/>
            <a:ext cx="798650" cy="798650"/>
            <a:chOff x="0" y="0"/>
            <a:chExt cx="1064867" cy="1064867"/>
          </a:xfrm>
        </p:grpSpPr>
        <p:grpSp>
          <p:nvGrpSpPr>
            <p:cNvPr name="Group 34" id="34"/>
            <p:cNvGrpSpPr/>
            <p:nvPr/>
          </p:nvGrpSpPr>
          <p:grpSpPr>
            <a:xfrm rot="0">
              <a:off x="0" y="0"/>
              <a:ext cx="1064867" cy="1064867"/>
              <a:chOff x="0" y="0"/>
              <a:chExt cx="812800" cy="812800"/>
            </a:xfrm>
          </p:grpSpPr>
          <p:sp>
            <p:nvSpPr>
              <p:cNvPr name="Freeform 35" id="3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887C"/>
              </a:solidFill>
            </p:spPr>
          </p:sp>
          <p:sp>
            <p:nvSpPr>
              <p:cNvPr name="TextBox 36" id="36"/>
              <p:cNvSpPr txBox="true"/>
              <p:nvPr/>
            </p:nvSpPr>
            <p:spPr>
              <a:xfrm>
                <a:off x="76200" y="47625"/>
                <a:ext cx="660400" cy="688975"/>
              </a:xfrm>
              <a:prstGeom prst="rect">
                <a:avLst/>
              </a:prstGeom>
            </p:spPr>
            <p:txBody>
              <a:bodyPr anchor="ctr" rtlCol="false" tIns="50800" lIns="50800" bIns="50800" rIns="50800"/>
              <a:lstStyle/>
              <a:p>
                <a:pPr algn="ctr">
                  <a:lnSpc>
                    <a:spcPts val="2375"/>
                  </a:lnSpc>
                </a:pPr>
              </a:p>
            </p:txBody>
          </p:sp>
        </p:grpSp>
        <p:sp>
          <p:nvSpPr>
            <p:cNvPr name="TextBox 37" id="37"/>
            <p:cNvSpPr txBox="true"/>
            <p:nvPr/>
          </p:nvSpPr>
          <p:spPr>
            <a:xfrm rot="0">
              <a:off x="204102" y="226039"/>
              <a:ext cx="656662" cy="565163"/>
            </a:xfrm>
            <a:prstGeom prst="rect">
              <a:avLst/>
            </a:prstGeom>
          </p:spPr>
          <p:txBody>
            <a:bodyPr anchor="t" rtlCol="false" tIns="0" lIns="0" bIns="0" rIns="0">
              <a:spAutoFit/>
            </a:bodyPr>
            <a:lstStyle/>
            <a:p>
              <a:pPr algn="ctr">
                <a:lnSpc>
                  <a:spcPts val="3690"/>
                </a:lnSpc>
                <a:spcBef>
                  <a:spcPct val="0"/>
                </a:spcBef>
              </a:pPr>
              <a:r>
                <a:rPr lang="en-US" b="true" sz="2636" spc="79">
                  <a:solidFill>
                    <a:srgbClr val="FFFFFF"/>
                  </a:solidFill>
                  <a:latin typeface="Open Sans 1 Bold"/>
                  <a:ea typeface="Open Sans 1 Bold"/>
                  <a:cs typeface="Open Sans 1 Bold"/>
                  <a:sym typeface="Open Sans 1 Bold"/>
                </a:rPr>
                <a:t>2</a:t>
              </a:r>
            </a:p>
          </p:txBody>
        </p:sp>
      </p:grpSp>
      <p:grpSp>
        <p:nvGrpSpPr>
          <p:cNvPr name="Group 38" id="38"/>
          <p:cNvGrpSpPr/>
          <p:nvPr/>
        </p:nvGrpSpPr>
        <p:grpSpPr>
          <a:xfrm rot="0">
            <a:off x="12065046" y="3899023"/>
            <a:ext cx="5955214" cy="5475740"/>
            <a:chOff x="0" y="0"/>
            <a:chExt cx="2141206" cy="1968810"/>
          </a:xfrm>
        </p:grpSpPr>
        <p:sp>
          <p:nvSpPr>
            <p:cNvPr name="Freeform 39" id="39"/>
            <p:cNvSpPr/>
            <p:nvPr/>
          </p:nvSpPr>
          <p:spPr>
            <a:xfrm flipH="false" flipV="false" rot="0">
              <a:off x="0" y="0"/>
              <a:ext cx="2141206" cy="1968810"/>
            </a:xfrm>
            <a:custGeom>
              <a:avLst/>
              <a:gdLst/>
              <a:ahLst/>
              <a:cxnLst/>
              <a:rect r="r" b="b" t="t" l="l"/>
              <a:pathLst>
                <a:path h="1968810" w="2141206">
                  <a:moveTo>
                    <a:pt x="18200" y="0"/>
                  </a:moveTo>
                  <a:lnTo>
                    <a:pt x="2123005" y="0"/>
                  </a:lnTo>
                  <a:cubicBezTo>
                    <a:pt x="2127833" y="0"/>
                    <a:pt x="2132462" y="1918"/>
                    <a:pt x="2135875" y="5331"/>
                  </a:cubicBezTo>
                  <a:cubicBezTo>
                    <a:pt x="2139288" y="8744"/>
                    <a:pt x="2141206" y="13373"/>
                    <a:pt x="2141206" y="18200"/>
                  </a:cubicBezTo>
                  <a:lnTo>
                    <a:pt x="2141206" y="1950610"/>
                  </a:lnTo>
                  <a:cubicBezTo>
                    <a:pt x="2141206" y="1955437"/>
                    <a:pt x="2139288" y="1960066"/>
                    <a:pt x="2135875" y="1963480"/>
                  </a:cubicBezTo>
                  <a:cubicBezTo>
                    <a:pt x="2132462" y="1966893"/>
                    <a:pt x="2127833" y="1968810"/>
                    <a:pt x="2123005" y="1968810"/>
                  </a:cubicBezTo>
                  <a:lnTo>
                    <a:pt x="18200" y="1968810"/>
                  </a:lnTo>
                  <a:cubicBezTo>
                    <a:pt x="13373" y="1968810"/>
                    <a:pt x="8744" y="1966893"/>
                    <a:pt x="5331" y="1963480"/>
                  </a:cubicBezTo>
                  <a:cubicBezTo>
                    <a:pt x="1918" y="1960066"/>
                    <a:pt x="0" y="1955437"/>
                    <a:pt x="0" y="1950610"/>
                  </a:cubicBezTo>
                  <a:lnTo>
                    <a:pt x="0" y="18200"/>
                  </a:lnTo>
                  <a:cubicBezTo>
                    <a:pt x="0" y="13373"/>
                    <a:pt x="1918" y="8744"/>
                    <a:pt x="5331" y="5331"/>
                  </a:cubicBezTo>
                  <a:cubicBezTo>
                    <a:pt x="8744" y="1918"/>
                    <a:pt x="13373" y="0"/>
                    <a:pt x="18200" y="0"/>
                  </a:cubicBezTo>
                  <a:close/>
                </a:path>
              </a:pathLst>
            </a:custGeom>
            <a:solidFill>
              <a:srgbClr val="FAFAFA">
                <a:alpha val="87843"/>
              </a:srgbClr>
            </a:solidFill>
          </p:spPr>
        </p:sp>
        <p:sp>
          <p:nvSpPr>
            <p:cNvPr name="TextBox 40" id="40"/>
            <p:cNvSpPr txBox="true"/>
            <p:nvPr/>
          </p:nvSpPr>
          <p:spPr>
            <a:xfrm>
              <a:off x="0" y="-28575"/>
              <a:ext cx="2141206" cy="1997385"/>
            </a:xfrm>
            <a:prstGeom prst="rect">
              <a:avLst/>
            </a:prstGeom>
          </p:spPr>
          <p:txBody>
            <a:bodyPr anchor="ctr" rtlCol="false" tIns="71846" lIns="71846" bIns="71846" rIns="71846"/>
            <a:lstStyle/>
            <a:p>
              <a:pPr algn="ctr">
                <a:lnSpc>
                  <a:spcPts val="2376"/>
                </a:lnSpc>
              </a:pPr>
            </a:p>
          </p:txBody>
        </p:sp>
      </p:grpSp>
      <p:sp>
        <p:nvSpPr>
          <p:cNvPr name="TextBox 41" id="41"/>
          <p:cNvSpPr txBox="true"/>
          <p:nvPr/>
        </p:nvSpPr>
        <p:spPr>
          <a:xfrm rot="0">
            <a:off x="12325461" y="4259218"/>
            <a:ext cx="5532000" cy="4985385"/>
          </a:xfrm>
          <a:prstGeom prst="rect">
            <a:avLst/>
          </a:prstGeom>
        </p:spPr>
        <p:txBody>
          <a:bodyPr anchor="t" rtlCol="false" tIns="0" lIns="0" bIns="0" rIns="0">
            <a:spAutoFit/>
          </a:bodyPr>
          <a:lstStyle/>
          <a:p>
            <a:pPr algn="just">
              <a:lnSpc>
                <a:spcPts val="2940"/>
              </a:lnSpc>
            </a:pPr>
            <a:r>
              <a:rPr lang="en-US" sz="2100">
                <a:solidFill>
                  <a:srgbClr val="000000"/>
                </a:solidFill>
                <a:latin typeface="Open Sans 1"/>
                <a:ea typeface="Open Sans 1"/>
                <a:cs typeface="Open Sans 1"/>
                <a:sym typeface="Open Sans 1"/>
              </a:rPr>
              <a:t>S</a:t>
            </a:r>
            <a:r>
              <a:rPr lang="en-US" sz="2100">
                <a:solidFill>
                  <a:srgbClr val="000000"/>
                </a:solidFill>
                <a:latin typeface="Open Sans 1"/>
                <a:ea typeface="Open Sans 1"/>
                <a:cs typeface="Open Sans 1"/>
                <a:sym typeface="Open Sans 1"/>
              </a:rPr>
              <a:t>umber akan digunakan secara strategik untuk memberi impak maksimum.</a:t>
            </a:r>
          </a:p>
          <a:p>
            <a:pPr algn="just">
              <a:lnSpc>
                <a:spcPts val="1365"/>
              </a:lnSpc>
            </a:pPr>
          </a:p>
          <a:p>
            <a:pPr algn="just">
              <a:lnSpc>
                <a:spcPts val="2940"/>
              </a:lnSpc>
            </a:pPr>
            <a:r>
              <a:rPr lang="en-US" sz="2100">
                <a:solidFill>
                  <a:srgbClr val="000000"/>
                </a:solidFill>
                <a:latin typeface="Open Sans 1"/>
                <a:ea typeface="Open Sans 1"/>
                <a:cs typeface="Open Sans 1"/>
                <a:sym typeface="Open Sans 1"/>
              </a:rPr>
              <a:t>Bidang tumpuan:</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Infrastruktur hijau.</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Penyelidikan &amp; inovasi alam sekitar</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Latihan guru.</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Pendidikan kelestarian merentas sektor.</a:t>
            </a:r>
          </a:p>
          <a:p>
            <a:pPr algn="just" marL="453390" indent="-226695" lvl="1">
              <a:lnSpc>
                <a:spcPts val="2940"/>
              </a:lnSpc>
              <a:buFont typeface="Arial"/>
              <a:buChar char="•"/>
            </a:pPr>
            <a:r>
              <a:rPr lang="en-US" sz="2100">
                <a:solidFill>
                  <a:srgbClr val="000000"/>
                </a:solidFill>
                <a:latin typeface="Open Sans 1"/>
                <a:ea typeface="Open Sans 1"/>
                <a:cs typeface="Open Sans 1"/>
                <a:sym typeface="Open Sans 1"/>
              </a:rPr>
              <a:t>Membe</a:t>
            </a:r>
            <a:r>
              <a:rPr lang="en-US" sz="2100">
                <a:solidFill>
                  <a:srgbClr val="000000"/>
                </a:solidFill>
                <a:latin typeface="Open Sans 1"/>
                <a:ea typeface="Open Sans 1"/>
                <a:cs typeface="Open Sans 1"/>
                <a:sym typeface="Open Sans 1"/>
              </a:rPr>
              <a:t>ri insentif dan geran kepada sekolah/universiti yang menerajui inovasi hijau.</a:t>
            </a:r>
          </a:p>
          <a:p>
            <a:pPr algn="just" marL="453390" indent="-226695" lvl="1">
              <a:lnSpc>
                <a:spcPts val="2940"/>
              </a:lnSpc>
              <a:spcBef>
                <a:spcPct val="0"/>
              </a:spcBef>
              <a:buFont typeface="Arial"/>
              <a:buChar char="•"/>
            </a:pPr>
            <a:r>
              <a:rPr lang="en-US" sz="2100">
                <a:solidFill>
                  <a:srgbClr val="000000"/>
                </a:solidFill>
                <a:latin typeface="Open Sans 1"/>
                <a:ea typeface="Open Sans 1"/>
                <a:cs typeface="Open Sans 1"/>
                <a:sym typeface="Open Sans 1"/>
              </a:rPr>
              <a:t>M</a:t>
            </a:r>
            <a:r>
              <a:rPr lang="en-US" sz="2100">
                <a:solidFill>
                  <a:srgbClr val="000000"/>
                </a:solidFill>
                <a:latin typeface="Open Sans 1"/>
                <a:ea typeface="Open Sans 1"/>
                <a:cs typeface="Open Sans 1"/>
                <a:sym typeface="Open Sans 1"/>
              </a:rPr>
              <a:t>emastikan strategi berkesan dari segi kos dan pengurusan kewangan yang kukuh.</a:t>
            </a:r>
          </a:p>
        </p:txBody>
      </p:sp>
      <p:sp>
        <p:nvSpPr>
          <p:cNvPr name="AutoShape 42" id="42"/>
          <p:cNvSpPr/>
          <p:nvPr/>
        </p:nvSpPr>
        <p:spPr>
          <a:xfrm>
            <a:off x="-273758" y="9554875"/>
            <a:ext cx="16316650" cy="0"/>
          </a:xfrm>
          <a:prstGeom prst="line">
            <a:avLst/>
          </a:prstGeom>
          <a:ln cap="flat" w="66675">
            <a:solidFill>
              <a:srgbClr val="0F887C"/>
            </a:solidFill>
            <a:prstDash val="solid"/>
            <a:headEnd type="none" len="sm" w="sm"/>
            <a:tailEnd type="none" len="sm" w="sm"/>
          </a:ln>
        </p:spPr>
      </p:sp>
      <p:grpSp>
        <p:nvGrpSpPr>
          <p:cNvPr name="Group 43" id="43"/>
          <p:cNvGrpSpPr/>
          <p:nvPr/>
        </p:nvGrpSpPr>
        <p:grpSpPr>
          <a:xfrm rot="0">
            <a:off x="1028700" y="9060920"/>
            <a:ext cx="918260" cy="987911"/>
            <a:chOff x="0" y="0"/>
            <a:chExt cx="1224346" cy="1317214"/>
          </a:xfrm>
        </p:grpSpPr>
        <p:grpSp>
          <p:nvGrpSpPr>
            <p:cNvPr name="Group 44" id="44"/>
            <p:cNvGrpSpPr/>
            <p:nvPr/>
          </p:nvGrpSpPr>
          <p:grpSpPr>
            <a:xfrm rot="0">
              <a:off x="0" y="0"/>
              <a:ext cx="1224346" cy="1317214"/>
              <a:chOff x="0" y="0"/>
              <a:chExt cx="447181" cy="481100"/>
            </a:xfrm>
          </p:grpSpPr>
          <p:sp>
            <p:nvSpPr>
              <p:cNvPr name="Freeform 45" id="45"/>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46" id="46"/>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47" id="47"/>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19</a:t>
              </a:r>
            </a:p>
          </p:txBody>
        </p:sp>
      </p:grpSp>
      <p:sp>
        <p:nvSpPr>
          <p:cNvPr name="Freeform 48" id="48"/>
          <p:cNvSpPr/>
          <p:nvPr/>
        </p:nvSpPr>
        <p:spPr>
          <a:xfrm flipH="false" flipV="false" rot="0">
            <a:off x="16173994" y="8822751"/>
            <a:ext cx="1371513" cy="1464249"/>
          </a:xfrm>
          <a:custGeom>
            <a:avLst/>
            <a:gdLst/>
            <a:ahLst/>
            <a:cxnLst/>
            <a:rect r="r" b="b" t="t" l="l"/>
            <a:pathLst>
              <a:path h="1464249" w="1371513">
                <a:moveTo>
                  <a:pt x="0" y="0"/>
                </a:moveTo>
                <a:lnTo>
                  <a:pt x="1371514" y="0"/>
                </a:lnTo>
                <a:lnTo>
                  <a:pt x="1371514" y="1464249"/>
                </a:lnTo>
                <a:lnTo>
                  <a:pt x="0" y="1464249"/>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49" id="49"/>
          <p:cNvGrpSpPr/>
          <p:nvPr/>
        </p:nvGrpSpPr>
        <p:grpSpPr>
          <a:xfrm rot="0">
            <a:off x="13121596" y="3408642"/>
            <a:ext cx="4425458" cy="915232"/>
            <a:chOff x="0" y="0"/>
            <a:chExt cx="1181244" cy="244294"/>
          </a:xfrm>
        </p:grpSpPr>
        <p:sp>
          <p:nvSpPr>
            <p:cNvPr name="Freeform 50" id="50"/>
            <p:cNvSpPr/>
            <p:nvPr/>
          </p:nvSpPr>
          <p:spPr>
            <a:xfrm flipH="false" flipV="false" rot="0">
              <a:off x="0" y="0"/>
              <a:ext cx="1181244" cy="244294"/>
            </a:xfrm>
            <a:custGeom>
              <a:avLst/>
              <a:gdLst/>
              <a:ahLst/>
              <a:cxnLst/>
              <a:rect r="r" b="b" t="t" l="l"/>
              <a:pathLst>
                <a:path h="244294" w="1181244">
                  <a:moveTo>
                    <a:pt x="24492" y="0"/>
                  </a:moveTo>
                  <a:lnTo>
                    <a:pt x="1156752" y="0"/>
                  </a:lnTo>
                  <a:cubicBezTo>
                    <a:pt x="1170278" y="0"/>
                    <a:pt x="1181244" y="10965"/>
                    <a:pt x="1181244" y="24492"/>
                  </a:cubicBezTo>
                  <a:lnTo>
                    <a:pt x="1181244" y="219802"/>
                  </a:lnTo>
                  <a:cubicBezTo>
                    <a:pt x="1181244" y="226298"/>
                    <a:pt x="1178663" y="232527"/>
                    <a:pt x="1174070" y="237120"/>
                  </a:cubicBezTo>
                  <a:cubicBezTo>
                    <a:pt x="1169477" y="241713"/>
                    <a:pt x="1163248" y="244294"/>
                    <a:pt x="1156752" y="244294"/>
                  </a:cubicBezTo>
                  <a:lnTo>
                    <a:pt x="24492" y="244294"/>
                  </a:lnTo>
                  <a:cubicBezTo>
                    <a:pt x="10965" y="244294"/>
                    <a:pt x="0" y="233328"/>
                    <a:pt x="0" y="219802"/>
                  </a:cubicBezTo>
                  <a:lnTo>
                    <a:pt x="0" y="24492"/>
                  </a:lnTo>
                  <a:cubicBezTo>
                    <a:pt x="0" y="17996"/>
                    <a:pt x="2580" y="11767"/>
                    <a:pt x="7173" y="7173"/>
                  </a:cubicBezTo>
                  <a:cubicBezTo>
                    <a:pt x="11767" y="2580"/>
                    <a:pt x="17996" y="0"/>
                    <a:pt x="24492" y="0"/>
                  </a:cubicBezTo>
                  <a:close/>
                </a:path>
              </a:pathLst>
            </a:custGeom>
            <a:solidFill>
              <a:srgbClr val="62B34E"/>
            </a:solidFill>
            <a:ln cap="sq">
              <a:noFill/>
              <a:prstDash val="solid"/>
              <a:miter/>
            </a:ln>
          </p:spPr>
        </p:sp>
        <p:sp>
          <p:nvSpPr>
            <p:cNvPr name="TextBox 51" id="51"/>
            <p:cNvSpPr txBox="true"/>
            <p:nvPr/>
          </p:nvSpPr>
          <p:spPr>
            <a:xfrm>
              <a:off x="0" y="-38100"/>
              <a:ext cx="1181244" cy="282394"/>
            </a:xfrm>
            <a:prstGeom prst="rect">
              <a:avLst/>
            </a:prstGeom>
          </p:spPr>
          <p:txBody>
            <a:bodyPr anchor="ctr" rtlCol="false" tIns="71846" lIns="71846" bIns="71846" rIns="71846"/>
            <a:lstStyle/>
            <a:p>
              <a:pPr algn="ctr">
                <a:lnSpc>
                  <a:spcPts val="2940"/>
                </a:lnSpc>
              </a:pPr>
              <a:r>
                <a:rPr lang="en-US" sz="2100" b="true">
                  <a:solidFill>
                    <a:srgbClr val="FEFAF2"/>
                  </a:solidFill>
                  <a:latin typeface="Open Sans 2 Bold"/>
                  <a:ea typeface="Open Sans 2 Bold"/>
                  <a:cs typeface="Open Sans 2 Bold"/>
                  <a:sym typeface="Open Sans 2 Bold"/>
                </a:rPr>
                <a:t>PENGAGIHAN SUMBER </a:t>
              </a:r>
            </a:p>
            <a:p>
              <a:pPr algn="ctr">
                <a:lnSpc>
                  <a:spcPts val="2940"/>
                </a:lnSpc>
              </a:pPr>
              <a:r>
                <a:rPr lang="en-US" b="true" sz="2100">
                  <a:solidFill>
                    <a:srgbClr val="FEFAF2"/>
                  </a:solidFill>
                  <a:latin typeface="Open Sans 2 Bold"/>
                  <a:ea typeface="Open Sans 2 Bold"/>
                  <a:cs typeface="Open Sans 2 Bold"/>
                  <a:sym typeface="Open Sans 2 Bold"/>
                </a:rPr>
                <a:t>DAN INSENTIF</a:t>
              </a:r>
            </a:p>
          </p:txBody>
        </p:sp>
      </p:grpSp>
      <p:grpSp>
        <p:nvGrpSpPr>
          <p:cNvPr name="Group 52" id="52"/>
          <p:cNvGrpSpPr/>
          <p:nvPr/>
        </p:nvGrpSpPr>
        <p:grpSpPr>
          <a:xfrm rot="0">
            <a:off x="12722271" y="3346268"/>
            <a:ext cx="798650" cy="798650"/>
            <a:chOff x="0" y="0"/>
            <a:chExt cx="1064867" cy="1064867"/>
          </a:xfrm>
        </p:grpSpPr>
        <p:grpSp>
          <p:nvGrpSpPr>
            <p:cNvPr name="Group 53" id="53"/>
            <p:cNvGrpSpPr/>
            <p:nvPr/>
          </p:nvGrpSpPr>
          <p:grpSpPr>
            <a:xfrm rot="0">
              <a:off x="0" y="0"/>
              <a:ext cx="1064867" cy="1064867"/>
              <a:chOff x="0" y="0"/>
              <a:chExt cx="812800" cy="812800"/>
            </a:xfrm>
          </p:grpSpPr>
          <p:sp>
            <p:nvSpPr>
              <p:cNvPr name="Freeform 54" id="5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F887C"/>
              </a:solidFill>
            </p:spPr>
          </p:sp>
          <p:sp>
            <p:nvSpPr>
              <p:cNvPr name="TextBox 55" id="55"/>
              <p:cNvSpPr txBox="true"/>
              <p:nvPr/>
            </p:nvSpPr>
            <p:spPr>
              <a:xfrm>
                <a:off x="76200" y="47625"/>
                <a:ext cx="660400" cy="688975"/>
              </a:xfrm>
              <a:prstGeom prst="rect">
                <a:avLst/>
              </a:prstGeom>
            </p:spPr>
            <p:txBody>
              <a:bodyPr anchor="ctr" rtlCol="false" tIns="40444" lIns="40444" bIns="40444" rIns="40444"/>
              <a:lstStyle/>
              <a:p>
                <a:pPr algn="ctr">
                  <a:lnSpc>
                    <a:spcPts val="2375"/>
                  </a:lnSpc>
                </a:pPr>
              </a:p>
            </p:txBody>
          </p:sp>
        </p:grpSp>
        <p:sp>
          <p:nvSpPr>
            <p:cNvPr name="TextBox 56" id="56"/>
            <p:cNvSpPr txBox="true"/>
            <p:nvPr/>
          </p:nvSpPr>
          <p:spPr>
            <a:xfrm rot="0">
              <a:off x="204102" y="226039"/>
              <a:ext cx="656662" cy="565163"/>
            </a:xfrm>
            <a:prstGeom prst="rect">
              <a:avLst/>
            </a:prstGeom>
          </p:spPr>
          <p:txBody>
            <a:bodyPr anchor="t" rtlCol="false" tIns="0" lIns="0" bIns="0" rIns="0">
              <a:spAutoFit/>
            </a:bodyPr>
            <a:lstStyle/>
            <a:p>
              <a:pPr algn="ctr">
                <a:lnSpc>
                  <a:spcPts val="3690"/>
                </a:lnSpc>
                <a:spcBef>
                  <a:spcPct val="0"/>
                </a:spcBef>
              </a:pPr>
              <a:r>
                <a:rPr lang="en-US" b="true" sz="2636" spc="79">
                  <a:solidFill>
                    <a:srgbClr val="FFFFFF"/>
                  </a:solidFill>
                  <a:latin typeface="Open Sans 1 Bold"/>
                  <a:ea typeface="Open Sans 1 Bold"/>
                  <a:cs typeface="Open Sans 1 Bold"/>
                  <a:sym typeface="Open Sans 1 Bold"/>
                </a:rPr>
                <a:t>3</a:t>
              </a:r>
            </a:p>
          </p:txBody>
        </p:sp>
      </p:grpSp>
      <p:sp>
        <p:nvSpPr>
          <p:cNvPr name="TextBox 57" id="57"/>
          <p:cNvSpPr txBox="true"/>
          <p:nvPr/>
        </p:nvSpPr>
        <p:spPr>
          <a:xfrm rot="0">
            <a:off x="-645552" y="1620222"/>
            <a:ext cx="9249010"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TADBIR URUS &amp; KEWANGAN</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2">
              <a:alphaModFix amt="17000"/>
            </a:blip>
            <a:stretch>
              <a:fillRect l="-8686" t="0" r="-13144" b="-36749"/>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sp>
        <p:nvSpPr>
          <p:cNvPr name="Freeform 4" id="4"/>
          <p:cNvSpPr/>
          <p:nvPr/>
        </p:nvSpPr>
        <p:spPr>
          <a:xfrm flipH="false" flipV="false" rot="0">
            <a:off x="11830405" y="334374"/>
            <a:ext cx="3315126" cy="3315126"/>
          </a:xfrm>
          <a:custGeom>
            <a:avLst/>
            <a:gdLst/>
            <a:ahLst/>
            <a:cxnLst/>
            <a:rect r="r" b="b" t="t" l="l"/>
            <a:pathLst>
              <a:path h="3315126" w="3315126">
                <a:moveTo>
                  <a:pt x="0" y="0"/>
                </a:moveTo>
                <a:lnTo>
                  <a:pt x="3315126" y="0"/>
                </a:lnTo>
                <a:lnTo>
                  <a:pt x="3315126" y="3315126"/>
                </a:lnTo>
                <a:lnTo>
                  <a:pt x="0" y="3315126"/>
                </a:lnTo>
                <a:lnTo>
                  <a:pt x="0" y="0"/>
                </a:lnTo>
                <a:close/>
              </a:path>
            </a:pathLst>
          </a:custGeom>
          <a:blipFill>
            <a:blip r:embed="rId4"/>
            <a:stretch>
              <a:fillRect l="0" t="0" r="0" b="0"/>
            </a:stretch>
          </a:blipFill>
        </p:spPr>
      </p:sp>
      <p:sp>
        <p:nvSpPr>
          <p:cNvPr name="Freeform 5" id="5" descr="QR code image"/>
          <p:cNvSpPr/>
          <p:nvPr/>
        </p:nvSpPr>
        <p:spPr>
          <a:xfrm flipH="false" flipV="false" rot="0">
            <a:off x="10882699" y="4047763"/>
            <a:ext cx="5210537" cy="5210537"/>
          </a:xfrm>
          <a:custGeom>
            <a:avLst/>
            <a:gdLst/>
            <a:ahLst/>
            <a:cxnLst/>
            <a:rect r="r" b="b" t="t" l="l"/>
            <a:pathLst>
              <a:path h="5210537" w="5210537">
                <a:moveTo>
                  <a:pt x="0" y="0"/>
                </a:moveTo>
                <a:lnTo>
                  <a:pt x="5210537" y="0"/>
                </a:lnTo>
                <a:lnTo>
                  <a:pt x="5210537" y="5210537"/>
                </a:lnTo>
                <a:lnTo>
                  <a:pt x="0" y="521053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334577" y="1839537"/>
            <a:ext cx="9853999" cy="7332372"/>
          </a:xfrm>
          <a:prstGeom prst="rect">
            <a:avLst/>
          </a:prstGeom>
        </p:spPr>
        <p:txBody>
          <a:bodyPr anchor="t" rtlCol="false" tIns="0" lIns="0" bIns="0" rIns="0">
            <a:spAutoFit/>
          </a:bodyPr>
          <a:lstStyle/>
          <a:p>
            <a:pPr algn="ctr">
              <a:lnSpc>
                <a:spcPts val="11595"/>
              </a:lnSpc>
            </a:pPr>
            <a:r>
              <a:rPr lang="en-US" sz="8282" b="true">
                <a:solidFill>
                  <a:srgbClr val="000000"/>
                </a:solidFill>
                <a:latin typeface="Neue Montreal Bold"/>
                <a:ea typeface="Neue Montreal Bold"/>
                <a:cs typeface="Neue Montreal Bold"/>
                <a:sym typeface="Neue Montreal Bold"/>
              </a:rPr>
              <a:t>UNTUK MAKLUMAT</a:t>
            </a:r>
          </a:p>
          <a:p>
            <a:pPr algn="ctr">
              <a:lnSpc>
                <a:spcPts val="11595"/>
              </a:lnSpc>
            </a:pPr>
            <a:r>
              <a:rPr lang="en-US" sz="8282" b="true">
                <a:solidFill>
                  <a:srgbClr val="000000"/>
                </a:solidFill>
                <a:latin typeface="Neue Montreal Bold"/>
                <a:ea typeface="Neue Montreal Bold"/>
                <a:cs typeface="Neue Montreal Bold"/>
                <a:sym typeface="Neue Montreal Bold"/>
              </a:rPr>
              <a:t>LANJUT</a:t>
            </a:r>
          </a:p>
          <a:p>
            <a:pPr algn="ctr">
              <a:lnSpc>
                <a:spcPts val="11595"/>
              </a:lnSpc>
            </a:pPr>
          </a:p>
          <a:p>
            <a:pPr algn="ctr">
              <a:lnSpc>
                <a:spcPts val="11595"/>
              </a:lnSpc>
            </a:pPr>
            <a:r>
              <a:rPr lang="en-US" sz="8282" b="true">
                <a:solidFill>
                  <a:srgbClr val="000000"/>
                </a:solidFill>
                <a:latin typeface="Neue Montreal Bold"/>
                <a:ea typeface="Neue Montreal Bold"/>
                <a:cs typeface="Neue Montreal Bold"/>
                <a:sym typeface="Neue Montreal Bold"/>
              </a:rPr>
              <a:t>IMBAS KOD QR UNTUK eBOOK</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2">
              <a:alphaModFix amt="6000"/>
            </a:blip>
            <a:stretch>
              <a:fillRect l="0" t="0" r="0" b="0"/>
            </a:stretch>
          </a:blipFill>
        </p:spPr>
      </p:sp>
      <p:sp>
        <p:nvSpPr>
          <p:cNvPr name="Freeform 3" id="3"/>
          <p:cNvSpPr/>
          <p:nvPr/>
        </p:nvSpPr>
        <p:spPr>
          <a:xfrm flipH="false" flipV="false" rot="-7221819">
            <a:off x="14982506" y="7537593"/>
            <a:ext cx="3294526" cy="3199808"/>
          </a:xfrm>
          <a:custGeom>
            <a:avLst/>
            <a:gdLst/>
            <a:ahLst/>
            <a:cxnLst/>
            <a:rect r="r" b="b" t="t" l="l"/>
            <a:pathLst>
              <a:path h="3199808" w="3294526">
                <a:moveTo>
                  <a:pt x="0" y="0"/>
                </a:moveTo>
                <a:lnTo>
                  <a:pt x="3294526" y="0"/>
                </a:lnTo>
                <a:lnTo>
                  <a:pt x="3294526" y="3199808"/>
                </a:lnTo>
                <a:lnTo>
                  <a:pt x="0" y="3199808"/>
                </a:lnTo>
                <a:lnTo>
                  <a:pt x="0" y="0"/>
                </a:lnTo>
                <a:close/>
              </a:path>
            </a:pathLst>
          </a:custGeom>
          <a:blipFill>
            <a:blip r:embed="rId2">
              <a:alphaModFix amt="9999"/>
            </a:blip>
            <a:stretch>
              <a:fillRect l="0" t="0" r="0" b="0"/>
            </a:stretch>
          </a:blipFill>
        </p:spPr>
      </p:sp>
      <p:sp>
        <p:nvSpPr>
          <p:cNvPr name="Freeform 4" id="4"/>
          <p:cNvSpPr/>
          <p:nvPr/>
        </p:nvSpPr>
        <p:spPr>
          <a:xfrm flipH="false" flipV="false" rot="-3008344">
            <a:off x="6877828" y="1133657"/>
            <a:ext cx="6516183" cy="6288116"/>
          </a:xfrm>
          <a:custGeom>
            <a:avLst/>
            <a:gdLst/>
            <a:ahLst/>
            <a:cxnLst/>
            <a:rect r="r" b="b" t="t" l="l"/>
            <a:pathLst>
              <a:path h="6288116" w="6516183">
                <a:moveTo>
                  <a:pt x="0" y="0"/>
                </a:moveTo>
                <a:lnTo>
                  <a:pt x="6516182" y="0"/>
                </a:lnTo>
                <a:lnTo>
                  <a:pt x="6516182" y="6288116"/>
                </a:lnTo>
                <a:lnTo>
                  <a:pt x="0" y="6288116"/>
                </a:lnTo>
                <a:lnTo>
                  <a:pt x="0" y="0"/>
                </a:lnTo>
                <a:close/>
              </a:path>
            </a:pathLst>
          </a:custGeom>
          <a:blipFill>
            <a:blip r:embed="rId3">
              <a:alphaModFix amt="12000"/>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8906670">
            <a:off x="13723674" y="6741868"/>
            <a:ext cx="4725954" cy="4560546"/>
          </a:xfrm>
          <a:custGeom>
            <a:avLst/>
            <a:gdLst/>
            <a:ahLst/>
            <a:cxnLst/>
            <a:rect r="r" b="b" t="t" l="l"/>
            <a:pathLst>
              <a:path h="4560546" w="4725954">
                <a:moveTo>
                  <a:pt x="0" y="0"/>
                </a:moveTo>
                <a:lnTo>
                  <a:pt x="4725954" y="0"/>
                </a:lnTo>
                <a:lnTo>
                  <a:pt x="4725954" y="4560545"/>
                </a:lnTo>
                <a:lnTo>
                  <a:pt x="0" y="4560545"/>
                </a:lnTo>
                <a:lnTo>
                  <a:pt x="0" y="0"/>
                </a:lnTo>
                <a:close/>
              </a:path>
            </a:pathLst>
          </a:custGeom>
          <a:blipFill>
            <a:blip r:embed="rId5">
              <a:alphaModFix amt="15000"/>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6656693" y="4706776"/>
            <a:ext cx="10981614" cy="1476375"/>
          </a:xfrm>
          <a:prstGeom prst="rect">
            <a:avLst/>
          </a:prstGeom>
        </p:spPr>
        <p:txBody>
          <a:bodyPr anchor="t" rtlCol="false" tIns="0" lIns="0" bIns="0" rIns="0">
            <a:spAutoFit/>
          </a:bodyPr>
          <a:lstStyle/>
          <a:p>
            <a:pPr algn="just">
              <a:lnSpc>
                <a:spcPts val="2399"/>
              </a:lnSpc>
            </a:pPr>
            <a:r>
              <a:rPr lang="en-US" sz="1999" i="true" spc="59">
                <a:solidFill>
                  <a:srgbClr val="000000"/>
                </a:solidFill>
                <a:latin typeface="Open Sans 1 Italics"/>
                <a:ea typeface="Open Sans 1 Italics"/>
                <a:cs typeface="Open Sans 1 Italics"/>
                <a:sym typeface="Open Sans 1 Italics"/>
              </a:rPr>
              <a:t>“Negara akan terus mengambil berat usaha-usaha di peringkat global berkaitan isu perubahan iklim. Sehubungan ini, pembentukan Dasar Perubahan Iklim Negara Brunei Darussalam (BNCCP) dan pelantikan negara sebagai Tuan Rumah bagi Pusat Perubahan Iklim ASEAN (ASEAN Centre for Climate Change), adalah merupakan antara terjemahan dari komitmen yang disebutkan tadi.” </a:t>
            </a:r>
          </a:p>
        </p:txBody>
      </p:sp>
      <p:sp>
        <p:nvSpPr>
          <p:cNvPr name="TextBox 7" id="7"/>
          <p:cNvSpPr txBox="true"/>
          <p:nvPr/>
        </p:nvSpPr>
        <p:spPr>
          <a:xfrm rot="0">
            <a:off x="6844267" y="2289615"/>
            <a:ext cx="10981614" cy="1990725"/>
          </a:xfrm>
          <a:prstGeom prst="rect">
            <a:avLst/>
          </a:prstGeom>
        </p:spPr>
        <p:txBody>
          <a:bodyPr anchor="t" rtlCol="false" tIns="0" lIns="0" bIns="0" rIns="0">
            <a:spAutoFit/>
          </a:bodyPr>
          <a:lstStyle/>
          <a:p>
            <a:pPr algn="ctr">
              <a:lnSpc>
                <a:spcPts val="3900"/>
              </a:lnSpc>
            </a:pPr>
            <a:r>
              <a:rPr lang="en-US" sz="3000" spc="51">
                <a:solidFill>
                  <a:srgbClr val="000000"/>
                </a:solidFill>
                <a:latin typeface="Rumble Brave Script"/>
                <a:ea typeface="Rumble Brave Script"/>
                <a:cs typeface="Rumble Brave Script"/>
                <a:sym typeface="Rumble Brave Script"/>
              </a:rPr>
              <a:t>Kebawah Dul</a:t>
            </a:r>
            <a:r>
              <a:rPr lang="en-US" sz="3000" spc="51">
                <a:solidFill>
                  <a:srgbClr val="000000"/>
                </a:solidFill>
                <a:latin typeface="Rumble Brave Script"/>
                <a:ea typeface="Rumble Brave Script"/>
                <a:cs typeface="Rumble Brave Script"/>
                <a:sym typeface="Rumble Brave Script"/>
              </a:rPr>
              <a:t>i Yang Maha Mulia Paduka Seri Baginda </a:t>
            </a:r>
          </a:p>
          <a:p>
            <a:pPr algn="ctr">
              <a:lnSpc>
                <a:spcPts val="3900"/>
              </a:lnSpc>
            </a:pPr>
            <a:r>
              <a:rPr lang="en-US" sz="3000" spc="51">
                <a:solidFill>
                  <a:srgbClr val="000000"/>
                </a:solidFill>
                <a:latin typeface="Rumble Brave Script"/>
                <a:ea typeface="Rumble Brave Script"/>
                <a:cs typeface="Rumble Brave Script"/>
                <a:sym typeface="Rumble Brave Script"/>
              </a:rPr>
              <a:t>Sultan Haji Hassanal Bolkiah Mu'izzaddin Waddaulah</a:t>
            </a:r>
          </a:p>
          <a:p>
            <a:pPr algn="ctr">
              <a:lnSpc>
                <a:spcPts val="3900"/>
              </a:lnSpc>
            </a:pPr>
            <a:r>
              <a:rPr lang="en-US" sz="3000" spc="51">
                <a:solidFill>
                  <a:srgbClr val="000000"/>
                </a:solidFill>
                <a:latin typeface="Rumble Brave Script"/>
                <a:ea typeface="Rumble Brave Script"/>
                <a:cs typeface="Rumble Brave Script"/>
                <a:sym typeface="Rumble Brave Script"/>
              </a:rPr>
              <a:t>  ibni Al-Marhum Sultan Haji Omar 'Ali Saifuddien Sa'adul KhairWaddien Sultan dan Yang Di-Pertuan of Brunei Darussalam</a:t>
            </a:r>
          </a:p>
        </p:txBody>
      </p:sp>
      <p:sp>
        <p:nvSpPr>
          <p:cNvPr name="TextBox 8" id="8"/>
          <p:cNvSpPr txBox="true"/>
          <p:nvPr/>
        </p:nvSpPr>
        <p:spPr>
          <a:xfrm rot="0">
            <a:off x="1396455" y="6866656"/>
            <a:ext cx="14814643" cy="2066925"/>
          </a:xfrm>
          <a:prstGeom prst="rect">
            <a:avLst/>
          </a:prstGeom>
        </p:spPr>
        <p:txBody>
          <a:bodyPr anchor="t" rtlCol="false" tIns="0" lIns="0" bIns="0" rIns="0">
            <a:spAutoFit/>
          </a:bodyPr>
          <a:lstStyle/>
          <a:p>
            <a:pPr algn="just">
              <a:lnSpc>
                <a:spcPts val="2362"/>
              </a:lnSpc>
            </a:pPr>
            <a:r>
              <a:rPr lang="en-US" sz="1969" i="true" spc="59">
                <a:solidFill>
                  <a:srgbClr val="000000"/>
                </a:solidFill>
                <a:latin typeface="Open Sans 1 Italics"/>
                <a:ea typeface="Open Sans 1 Italics"/>
                <a:cs typeface="Open Sans 1 Italics"/>
                <a:sym typeface="Open Sans 1 Italics"/>
              </a:rPr>
              <a:t> </a:t>
            </a:r>
            <a:r>
              <a:rPr lang="en-US" sz="1969" i="true" spc="59">
                <a:solidFill>
                  <a:srgbClr val="000000"/>
                </a:solidFill>
                <a:latin typeface="Open Sans 1 Italics"/>
                <a:ea typeface="Open Sans 1 Italics"/>
                <a:cs typeface="Open Sans 1 Italics"/>
                <a:sym typeface="Open Sans 1 Italics"/>
              </a:rPr>
              <a:t>“Mengenai Perubahan Iklim, Beta telahpun memperkenankan Dasar Perubahan Iklim Negara Brunei Darussalam (BNCCP), yang menggariskan 10 strategi untuk mengurangkan pelepasan gas rumah hijau dan membuka jalan bagi Negara Brunei Darussalam untuk ber-karbon rendah dan climate resilient.” </a:t>
            </a:r>
          </a:p>
          <a:p>
            <a:pPr algn="just">
              <a:lnSpc>
                <a:spcPts val="2362"/>
              </a:lnSpc>
            </a:pPr>
          </a:p>
          <a:p>
            <a:pPr algn="just">
              <a:lnSpc>
                <a:spcPts val="2362"/>
              </a:lnSpc>
            </a:pPr>
            <a:r>
              <a:rPr lang="en-US" sz="1969" i="true" spc="59">
                <a:solidFill>
                  <a:srgbClr val="000000"/>
                </a:solidFill>
                <a:latin typeface="Open Sans 1 Italics"/>
                <a:ea typeface="Open Sans 1 Italics"/>
                <a:cs typeface="Open Sans 1 Italics"/>
                <a:sym typeface="Open Sans 1 Italics"/>
              </a:rPr>
              <a:t>“Negara Brunei Darussalam telah mengurangkan pelepasan gas rumah hijau tahunan dan akan terus mengurangkan pelepasan gas rumah hijau sebanyak 20% menjelang 2030, selaras dengan komitmennya di bawah Perjanjian Paris dan telah berjanji untuk mencapai pelepasan sifar bersih menjelang 2050.” </a:t>
            </a:r>
          </a:p>
        </p:txBody>
      </p:sp>
      <p:sp>
        <p:nvSpPr>
          <p:cNvPr name="Freeform 9" id="9"/>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7">
              <a:alphaModFix amt="17000"/>
            </a:blip>
            <a:stretch>
              <a:fillRect l="-8686" t="0" r="-13144" b="-36749"/>
            </a:stretch>
          </a:blipFill>
        </p:spPr>
      </p:sp>
      <p:sp>
        <p:nvSpPr>
          <p:cNvPr name="Freeform 10" id="10"/>
          <p:cNvSpPr/>
          <p:nvPr/>
        </p:nvSpPr>
        <p:spPr>
          <a:xfrm flipH="false" flipV="true" rot="-10800000">
            <a:off x="6656693" y="4394640"/>
            <a:ext cx="375148" cy="272451"/>
          </a:xfrm>
          <a:custGeom>
            <a:avLst/>
            <a:gdLst/>
            <a:ahLst/>
            <a:cxnLst/>
            <a:rect r="r" b="b" t="t" l="l"/>
            <a:pathLst>
              <a:path h="272451" w="375148">
                <a:moveTo>
                  <a:pt x="0" y="272452"/>
                </a:moveTo>
                <a:lnTo>
                  <a:pt x="375148" y="272452"/>
                </a:lnTo>
                <a:lnTo>
                  <a:pt x="375148" y="0"/>
                </a:lnTo>
                <a:lnTo>
                  <a:pt x="0" y="0"/>
                </a:lnTo>
                <a:lnTo>
                  <a:pt x="0" y="272452"/>
                </a:lnTo>
                <a:close/>
              </a:path>
            </a:pathLst>
          </a:custGeom>
          <a:blipFill>
            <a:blip r:embed="rId8">
              <a:alphaModFix amt="32999"/>
              <a:extLst>
                <a:ext uri="{96DAC541-7B7A-43D3-8B79-37D633B846F1}">
                  <asvg:svgBlip xmlns:asvg="http://schemas.microsoft.com/office/drawing/2016/SVG/main" r:embed="rId9"/>
                </a:ext>
              </a:extLst>
            </a:blip>
            <a:stretch>
              <a:fillRect l="0" t="0" r="0" b="0"/>
            </a:stretch>
          </a:blipFill>
        </p:spPr>
      </p:sp>
      <p:sp>
        <p:nvSpPr>
          <p:cNvPr name="Freeform 11" id="11"/>
          <p:cNvSpPr/>
          <p:nvPr/>
        </p:nvSpPr>
        <p:spPr>
          <a:xfrm flipH="false" flipV="true" rot="0">
            <a:off x="16211098" y="8657517"/>
            <a:ext cx="375148" cy="272451"/>
          </a:xfrm>
          <a:custGeom>
            <a:avLst/>
            <a:gdLst/>
            <a:ahLst/>
            <a:cxnLst/>
            <a:rect r="r" b="b" t="t" l="l"/>
            <a:pathLst>
              <a:path h="272451" w="375148">
                <a:moveTo>
                  <a:pt x="0" y="272452"/>
                </a:moveTo>
                <a:lnTo>
                  <a:pt x="375149" y="272452"/>
                </a:lnTo>
                <a:lnTo>
                  <a:pt x="375149" y="0"/>
                </a:lnTo>
                <a:lnTo>
                  <a:pt x="0" y="0"/>
                </a:lnTo>
                <a:lnTo>
                  <a:pt x="0" y="272452"/>
                </a:lnTo>
                <a:close/>
              </a:path>
            </a:pathLst>
          </a:custGeom>
          <a:blipFill>
            <a:blip r:embed="rId8">
              <a:alphaModFix amt="32999"/>
              <a:extLst>
                <a:ext uri="{96DAC541-7B7A-43D3-8B79-37D633B846F1}">
                  <asvg:svgBlip xmlns:asvg="http://schemas.microsoft.com/office/drawing/2016/SVG/main" r:embed="rId9"/>
                </a:ext>
              </a:extLst>
            </a:blip>
            <a:stretch>
              <a:fillRect l="0" t="0" r="0" b="0"/>
            </a:stretch>
          </a:blipFill>
        </p:spPr>
      </p:sp>
      <p:sp>
        <p:nvSpPr>
          <p:cNvPr name="Freeform 12" id="12"/>
          <p:cNvSpPr/>
          <p:nvPr/>
        </p:nvSpPr>
        <p:spPr>
          <a:xfrm flipH="false" flipV="true" rot="-10800000">
            <a:off x="1021307" y="6730430"/>
            <a:ext cx="375148" cy="272451"/>
          </a:xfrm>
          <a:custGeom>
            <a:avLst/>
            <a:gdLst/>
            <a:ahLst/>
            <a:cxnLst/>
            <a:rect r="r" b="b" t="t" l="l"/>
            <a:pathLst>
              <a:path h="272451" w="375148">
                <a:moveTo>
                  <a:pt x="0" y="272451"/>
                </a:moveTo>
                <a:lnTo>
                  <a:pt x="375148" y="272451"/>
                </a:lnTo>
                <a:lnTo>
                  <a:pt x="375148" y="0"/>
                </a:lnTo>
                <a:lnTo>
                  <a:pt x="0" y="0"/>
                </a:lnTo>
                <a:lnTo>
                  <a:pt x="0" y="272451"/>
                </a:lnTo>
                <a:close/>
              </a:path>
            </a:pathLst>
          </a:custGeom>
          <a:blipFill>
            <a:blip r:embed="rId8">
              <a:alphaModFix amt="32999"/>
              <a:extLst>
                <a:ext uri="{96DAC541-7B7A-43D3-8B79-37D633B846F1}">
                  <asvg:svgBlip xmlns:asvg="http://schemas.microsoft.com/office/drawing/2016/SVG/main" r:embed="rId9"/>
                </a:ext>
              </a:extLst>
            </a:blip>
            <a:stretch>
              <a:fillRect l="0" t="0" r="0" b="0"/>
            </a:stretch>
          </a:blipFill>
        </p:spPr>
      </p:sp>
      <p:sp>
        <p:nvSpPr>
          <p:cNvPr name="Freeform 13" id="13"/>
          <p:cNvSpPr/>
          <p:nvPr/>
        </p:nvSpPr>
        <p:spPr>
          <a:xfrm flipH="false" flipV="true" rot="0">
            <a:off x="17638306" y="5910699"/>
            <a:ext cx="375148" cy="272451"/>
          </a:xfrm>
          <a:custGeom>
            <a:avLst/>
            <a:gdLst/>
            <a:ahLst/>
            <a:cxnLst/>
            <a:rect r="r" b="b" t="t" l="l"/>
            <a:pathLst>
              <a:path h="272451" w="375148">
                <a:moveTo>
                  <a:pt x="0" y="272452"/>
                </a:moveTo>
                <a:lnTo>
                  <a:pt x="375148" y="272452"/>
                </a:lnTo>
                <a:lnTo>
                  <a:pt x="375148" y="0"/>
                </a:lnTo>
                <a:lnTo>
                  <a:pt x="0" y="0"/>
                </a:lnTo>
                <a:lnTo>
                  <a:pt x="0" y="272452"/>
                </a:lnTo>
                <a:close/>
              </a:path>
            </a:pathLst>
          </a:custGeom>
          <a:blipFill>
            <a:blip r:embed="rId8">
              <a:alphaModFix amt="32999"/>
              <a:extLst>
                <a:ext uri="{96DAC541-7B7A-43D3-8B79-37D633B846F1}">
                  <asvg:svgBlip xmlns:asvg="http://schemas.microsoft.com/office/drawing/2016/SVG/main" r:embed="rId9"/>
                </a:ext>
              </a:extLst>
            </a:blip>
            <a:stretch>
              <a:fillRect l="0" t="0" r="0" b="0"/>
            </a:stretch>
          </a:blipFill>
        </p:spPr>
      </p:sp>
      <p:grpSp>
        <p:nvGrpSpPr>
          <p:cNvPr name="Group 14" id="14"/>
          <p:cNvGrpSpPr/>
          <p:nvPr/>
        </p:nvGrpSpPr>
        <p:grpSpPr>
          <a:xfrm rot="0">
            <a:off x="751498" y="1696769"/>
            <a:ext cx="5753780" cy="4018972"/>
            <a:chOff x="0" y="0"/>
            <a:chExt cx="15163800" cy="10591800"/>
          </a:xfrm>
        </p:grpSpPr>
        <p:sp>
          <p:nvSpPr>
            <p:cNvPr name="Freeform 15" id="15"/>
            <p:cNvSpPr/>
            <p:nvPr/>
          </p:nvSpPr>
          <p:spPr>
            <a:xfrm flipH="false" flipV="false" rot="0">
              <a:off x="0" y="0"/>
              <a:ext cx="15163800" cy="10591800"/>
            </a:xfrm>
            <a:custGeom>
              <a:avLst/>
              <a:gdLst/>
              <a:ahLst/>
              <a:cxnLst/>
              <a:rect r="r" b="b" t="t" l="l"/>
              <a:pathLst>
                <a:path h="10591800" w="15163800">
                  <a:moveTo>
                    <a:pt x="15163800" y="254000"/>
                  </a:moveTo>
                  <a:lnTo>
                    <a:pt x="15163800" y="10337800"/>
                  </a:lnTo>
                  <a:cubicBezTo>
                    <a:pt x="15163800" y="10478135"/>
                    <a:pt x="15050136" y="10591800"/>
                    <a:pt x="14909800" y="10591800"/>
                  </a:cubicBezTo>
                  <a:lnTo>
                    <a:pt x="254000" y="10591800"/>
                  </a:lnTo>
                  <a:cubicBezTo>
                    <a:pt x="113665" y="10591800"/>
                    <a:pt x="0" y="10478135"/>
                    <a:pt x="0" y="10337800"/>
                  </a:cubicBezTo>
                  <a:lnTo>
                    <a:pt x="0" y="254000"/>
                  </a:lnTo>
                  <a:cubicBezTo>
                    <a:pt x="0" y="113665"/>
                    <a:pt x="113665" y="0"/>
                    <a:pt x="254000" y="0"/>
                  </a:cubicBezTo>
                  <a:lnTo>
                    <a:pt x="14909800" y="0"/>
                  </a:lnTo>
                  <a:cubicBezTo>
                    <a:pt x="15050136" y="0"/>
                    <a:pt x="15163800" y="113665"/>
                    <a:pt x="15163800" y="254000"/>
                  </a:cubicBezTo>
                  <a:lnTo>
                    <a:pt x="0" y="0"/>
                  </a:lnTo>
                  <a:cubicBezTo>
                    <a:pt x="0" y="0"/>
                    <a:pt x="15163800" y="254000"/>
                    <a:pt x="15163800" y="254000"/>
                  </a:cubicBezTo>
                  <a:close/>
                </a:path>
              </a:pathLst>
            </a:custGeom>
            <a:blipFill>
              <a:blip r:embed="rId10"/>
              <a:stretch>
                <a:fillRect l="0" t="-3752" r="0" b="-3752"/>
              </a:stretch>
            </a:blipFill>
            <a:ln w="38100" cap="sq">
              <a:solidFill>
                <a:srgbClr val="000000"/>
              </a:solidFill>
              <a:prstDash val="solid"/>
              <a:miter/>
            </a:ln>
          </p:spPr>
        </p:sp>
      </p:grpSp>
      <p:sp>
        <p:nvSpPr>
          <p:cNvPr name="AutoShape 16" id="16"/>
          <p:cNvSpPr/>
          <p:nvPr/>
        </p:nvSpPr>
        <p:spPr>
          <a:xfrm>
            <a:off x="46007" y="9550759"/>
            <a:ext cx="16408399" cy="0"/>
          </a:xfrm>
          <a:prstGeom prst="line">
            <a:avLst/>
          </a:prstGeom>
          <a:ln cap="flat" w="66675">
            <a:solidFill>
              <a:srgbClr val="0F887C"/>
            </a:solidFill>
            <a:prstDash val="solid"/>
            <a:headEnd type="none" len="sm" w="sm"/>
            <a:tailEnd type="none" len="sm" w="sm"/>
          </a:ln>
        </p:spPr>
      </p:sp>
      <p:sp>
        <p:nvSpPr>
          <p:cNvPr name="Freeform 17" id="17"/>
          <p:cNvSpPr/>
          <p:nvPr/>
        </p:nvSpPr>
        <p:spPr>
          <a:xfrm flipH="false" flipV="false" rot="0">
            <a:off x="16586247" y="8814517"/>
            <a:ext cx="1379225" cy="1472483"/>
          </a:xfrm>
          <a:custGeom>
            <a:avLst/>
            <a:gdLst/>
            <a:ahLst/>
            <a:cxnLst/>
            <a:rect r="r" b="b" t="t" l="l"/>
            <a:pathLst>
              <a:path h="1472483" w="1379225">
                <a:moveTo>
                  <a:pt x="0" y="0"/>
                </a:moveTo>
                <a:lnTo>
                  <a:pt x="1379225" y="0"/>
                </a:lnTo>
                <a:lnTo>
                  <a:pt x="1379225" y="1472483"/>
                </a:lnTo>
                <a:lnTo>
                  <a:pt x="0" y="1472483"/>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grpSp>
        <p:nvGrpSpPr>
          <p:cNvPr name="Group 18" id="18"/>
          <p:cNvGrpSpPr/>
          <p:nvPr/>
        </p:nvGrpSpPr>
        <p:grpSpPr>
          <a:xfrm rot="0">
            <a:off x="1028700" y="9018725"/>
            <a:ext cx="918260" cy="987910"/>
            <a:chOff x="0" y="0"/>
            <a:chExt cx="1224346" cy="1317214"/>
          </a:xfrm>
        </p:grpSpPr>
        <p:grpSp>
          <p:nvGrpSpPr>
            <p:cNvPr name="Group 19" id="19"/>
            <p:cNvGrpSpPr/>
            <p:nvPr/>
          </p:nvGrpSpPr>
          <p:grpSpPr>
            <a:xfrm rot="0">
              <a:off x="0" y="0"/>
              <a:ext cx="1224346" cy="1317214"/>
              <a:chOff x="0" y="0"/>
              <a:chExt cx="447181" cy="481100"/>
            </a:xfrm>
          </p:grpSpPr>
          <p:sp>
            <p:nvSpPr>
              <p:cNvPr name="Freeform 20" id="20"/>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21" id="21"/>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22" id="22"/>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01</a:t>
              </a:r>
            </a:p>
          </p:txBody>
        </p:sp>
      </p:grpSp>
      <p:grpSp>
        <p:nvGrpSpPr>
          <p:cNvPr name="Group 23" id="23"/>
          <p:cNvGrpSpPr/>
          <p:nvPr/>
        </p:nvGrpSpPr>
        <p:grpSpPr>
          <a:xfrm rot="0">
            <a:off x="-8138752" y="115063"/>
            <a:ext cx="26426752" cy="2080364"/>
            <a:chOff x="0" y="0"/>
            <a:chExt cx="35235669" cy="2773819"/>
          </a:xfrm>
        </p:grpSpPr>
        <p:sp>
          <p:nvSpPr>
            <p:cNvPr name="TextBox 24" id="24"/>
            <p:cNvSpPr txBox="true"/>
            <p:nvPr/>
          </p:nvSpPr>
          <p:spPr>
            <a:xfrm rot="0">
              <a:off x="0" y="788133"/>
              <a:ext cx="6978488" cy="1321363"/>
            </a:xfrm>
            <a:prstGeom prst="rect">
              <a:avLst/>
            </a:prstGeom>
          </p:spPr>
          <p:txBody>
            <a:bodyPr anchor="t" rtlCol="false" tIns="0" lIns="0" bIns="0" rIns="0">
              <a:spAutoFit/>
            </a:bodyPr>
            <a:lstStyle/>
            <a:p>
              <a:pPr algn="l" marL="0" indent="0" lvl="0">
                <a:lnSpc>
                  <a:spcPts val="9160"/>
                </a:lnSpc>
                <a:spcBef>
                  <a:spcPct val="0"/>
                </a:spcBef>
              </a:pPr>
              <a:r>
                <a:rPr lang="en-US" b="true" sz="5152" spc="-51">
                  <a:solidFill>
                    <a:srgbClr val="059B86"/>
                  </a:solidFill>
                  <a:latin typeface="Open Sans 1 Bold"/>
                  <a:ea typeface="Open Sans 1 Bold"/>
                  <a:cs typeface="Open Sans 1 Bold"/>
                  <a:sym typeface="Open Sans 1 Bold"/>
                </a:rPr>
                <a:t>INTRODUCTION</a:t>
              </a:r>
            </a:p>
          </p:txBody>
        </p:sp>
        <p:sp>
          <p:nvSpPr>
            <p:cNvPr name="AutoShape 25" id="25"/>
            <p:cNvSpPr/>
            <p:nvPr/>
          </p:nvSpPr>
          <p:spPr>
            <a:xfrm flipV="true">
              <a:off x="7337989" y="1562122"/>
              <a:ext cx="18456158" cy="6898"/>
            </a:xfrm>
            <a:prstGeom prst="line">
              <a:avLst/>
            </a:prstGeom>
            <a:ln cap="flat" w="63500">
              <a:solidFill>
                <a:srgbClr val="0F887C"/>
              </a:solidFill>
              <a:prstDash val="solid"/>
              <a:headEnd type="none" len="sm" w="sm"/>
              <a:tailEnd type="none" len="sm" w="sm"/>
            </a:ln>
          </p:spPr>
        </p:sp>
        <p:sp>
          <p:nvSpPr>
            <p:cNvPr name="Freeform 26" id="26"/>
            <p:cNvSpPr/>
            <p:nvPr/>
          </p:nvSpPr>
          <p:spPr>
            <a:xfrm flipH="false" flipV="false" rot="0">
              <a:off x="32154008" y="0"/>
              <a:ext cx="3081661" cy="2257317"/>
            </a:xfrm>
            <a:custGeom>
              <a:avLst/>
              <a:gdLst/>
              <a:ahLst/>
              <a:cxnLst/>
              <a:rect r="r" b="b" t="t" l="l"/>
              <a:pathLst>
                <a:path h="2257317" w="3081661">
                  <a:moveTo>
                    <a:pt x="0" y="0"/>
                  </a:moveTo>
                  <a:lnTo>
                    <a:pt x="3081661" y="0"/>
                  </a:lnTo>
                  <a:lnTo>
                    <a:pt x="3081661" y="2257317"/>
                  </a:lnTo>
                  <a:lnTo>
                    <a:pt x="0" y="2257317"/>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grpSp>
          <p:nvGrpSpPr>
            <p:cNvPr name="Group 27" id="27"/>
            <p:cNvGrpSpPr/>
            <p:nvPr/>
          </p:nvGrpSpPr>
          <p:grpSpPr>
            <a:xfrm rot="0">
              <a:off x="25794158" y="858736"/>
              <a:ext cx="8123181" cy="1915083"/>
              <a:chOff x="0" y="0"/>
              <a:chExt cx="2665254" cy="628348"/>
            </a:xfrm>
          </p:grpSpPr>
          <p:sp>
            <p:nvSpPr>
              <p:cNvPr name="Freeform 28" id="28"/>
              <p:cNvSpPr/>
              <p:nvPr/>
            </p:nvSpPr>
            <p:spPr>
              <a:xfrm flipH="false" flipV="false" rot="0">
                <a:off x="0" y="0"/>
                <a:ext cx="2665254" cy="628348"/>
              </a:xfrm>
              <a:custGeom>
                <a:avLst/>
                <a:gdLst/>
                <a:ahLst/>
                <a:cxnLst/>
                <a:rect r="r" b="b" t="t" l="l"/>
                <a:pathLst>
                  <a:path h="628348" w="2665254">
                    <a:moveTo>
                      <a:pt x="17791" y="0"/>
                    </a:moveTo>
                    <a:lnTo>
                      <a:pt x="2647464" y="0"/>
                    </a:lnTo>
                    <a:cubicBezTo>
                      <a:pt x="2652182" y="0"/>
                      <a:pt x="2656707" y="1874"/>
                      <a:pt x="2660044" y="5211"/>
                    </a:cubicBezTo>
                    <a:cubicBezTo>
                      <a:pt x="2663380" y="8547"/>
                      <a:pt x="2665254" y="13072"/>
                      <a:pt x="2665254" y="17791"/>
                    </a:cubicBezTo>
                    <a:lnTo>
                      <a:pt x="2665254" y="610557"/>
                    </a:lnTo>
                    <a:cubicBezTo>
                      <a:pt x="2665254" y="615276"/>
                      <a:pt x="2663380" y="619801"/>
                      <a:pt x="2660044" y="623137"/>
                    </a:cubicBezTo>
                    <a:cubicBezTo>
                      <a:pt x="2656707" y="626474"/>
                      <a:pt x="2652182" y="628348"/>
                      <a:pt x="2647464" y="628348"/>
                    </a:cubicBezTo>
                    <a:lnTo>
                      <a:pt x="17791" y="628348"/>
                    </a:lnTo>
                    <a:cubicBezTo>
                      <a:pt x="13072" y="628348"/>
                      <a:pt x="8547" y="626474"/>
                      <a:pt x="5211" y="623137"/>
                    </a:cubicBezTo>
                    <a:cubicBezTo>
                      <a:pt x="1874" y="619801"/>
                      <a:pt x="0" y="615276"/>
                      <a:pt x="0" y="610557"/>
                    </a:cubicBezTo>
                    <a:lnTo>
                      <a:pt x="0" y="17791"/>
                    </a:lnTo>
                    <a:cubicBezTo>
                      <a:pt x="0" y="13072"/>
                      <a:pt x="1874" y="8547"/>
                      <a:pt x="5211" y="5211"/>
                    </a:cubicBezTo>
                    <a:cubicBezTo>
                      <a:pt x="8547" y="1874"/>
                      <a:pt x="13072" y="0"/>
                      <a:pt x="17791" y="0"/>
                    </a:cubicBezTo>
                    <a:close/>
                  </a:path>
                </a:pathLst>
              </a:custGeom>
              <a:solidFill>
                <a:srgbClr val="FAFAFA"/>
              </a:solidFill>
              <a:ln w="142875" cap="sq">
                <a:solidFill>
                  <a:srgbClr val="069C87"/>
                </a:solidFill>
                <a:prstDash val="solid"/>
                <a:miter/>
              </a:ln>
            </p:spPr>
          </p:sp>
          <p:sp>
            <p:nvSpPr>
              <p:cNvPr name="TextBox 29" id="29"/>
              <p:cNvSpPr txBox="true"/>
              <p:nvPr/>
            </p:nvSpPr>
            <p:spPr>
              <a:xfrm>
                <a:off x="0" y="19050"/>
                <a:ext cx="2665254" cy="609298"/>
              </a:xfrm>
              <a:prstGeom prst="rect">
                <a:avLst/>
              </a:prstGeom>
            </p:spPr>
            <p:txBody>
              <a:bodyPr anchor="ctr" rtlCol="false" tIns="53768" lIns="53768" bIns="53768" rIns="53768"/>
              <a:lstStyle/>
              <a:p>
                <a:pPr algn="ctr">
                  <a:lnSpc>
                    <a:spcPts val="1615"/>
                  </a:lnSpc>
                </a:pPr>
              </a:p>
            </p:txBody>
          </p:sp>
        </p:grpSp>
        <p:sp>
          <p:nvSpPr>
            <p:cNvPr name="TextBox 30" id="30"/>
            <p:cNvSpPr txBox="true"/>
            <p:nvPr/>
          </p:nvSpPr>
          <p:spPr>
            <a:xfrm rot="0">
              <a:off x="26664650" y="1500651"/>
              <a:ext cx="6382198" cy="756666"/>
            </a:xfrm>
            <a:prstGeom prst="rect">
              <a:avLst/>
            </a:prstGeom>
          </p:spPr>
          <p:txBody>
            <a:bodyPr anchor="t" rtlCol="false" tIns="0" lIns="0" bIns="0" rIns="0">
              <a:spAutoFit/>
            </a:bodyPr>
            <a:lstStyle/>
            <a:p>
              <a:pPr algn="ctr">
                <a:lnSpc>
                  <a:spcPts val="3504"/>
                </a:lnSpc>
              </a:pPr>
              <a:r>
                <a:rPr lang="en-US" b="true" sz="4800" spc="-144">
                  <a:solidFill>
                    <a:srgbClr val="000000"/>
                  </a:solidFill>
                  <a:latin typeface="Neue Montreal Bold"/>
                  <a:ea typeface="Neue Montreal Bold"/>
                  <a:cs typeface="Neue Montreal Bold"/>
                  <a:sym typeface="Neue Montreal Bold"/>
                </a:rPr>
                <a:t>PETIKAN TITAH</a:t>
              </a:r>
            </a:p>
          </p:txBody>
        </p:sp>
      </p:grpSp>
      <p:sp>
        <p:nvSpPr>
          <p:cNvPr name="TextBox 31" id="31"/>
          <p:cNvSpPr txBox="true"/>
          <p:nvPr/>
        </p:nvSpPr>
        <p:spPr>
          <a:xfrm rot="0">
            <a:off x="-459133" y="8990731"/>
            <a:ext cx="16670232" cy="327050"/>
          </a:xfrm>
          <a:prstGeom prst="rect">
            <a:avLst/>
          </a:prstGeom>
        </p:spPr>
        <p:txBody>
          <a:bodyPr anchor="t" rtlCol="false" tIns="0" lIns="0" bIns="0" rIns="0">
            <a:spAutoFit/>
          </a:bodyPr>
          <a:lstStyle/>
          <a:p>
            <a:pPr algn="r">
              <a:lnSpc>
                <a:spcPts val="2815"/>
              </a:lnSpc>
            </a:pPr>
            <a:r>
              <a:rPr lang="en-US" b="true" sz="1805" spc="-66">
                <a:solidFill>
                  <a:srgbClr val="000000"/>
                </a:solidFill>
                <a:latin typeface="Open Sans 1 Bold"/>
                <a:ea typeface="Open Sans 1 Bold"/>
                <a:cs typeface="Open Sans 1 Bold"/>
                <a:sym typeface="Open Sans 1 Bold"/>
              </a:rPr>
              <a:t>Sempen</a:t>
            </a:r>
            <a:r>
              <a:rPr lang="en-US" b="true" sz="1805" spc="-66">
                <a:solidFill>
                  <a:srgbClr val="000000"/>
                </a:solidFill>
                <a:latin typeface="Open Sans 1 Bold"/>
                <a:ea typeface="Open Sans 1 Bold"/>
                <a:cs typeface="Open Sans 1 Bold"/>
                <a:sym typeface="Open Sans 1 Bold"/>
              </a:rPr>
              <a:t>a Hari Keputeraan Baginda yang Ke-77 Tahun 1444H/2023M</a:t>
            </a:r>
          </a:p>
        </p:txBody>
      </p:sp>
      <p:sp>
        <p:nvSpPr>
          <p:cNvPr name="TextBox 32" id="32"/>
          <p:cNvSpPr txBox="true"/>
          <p:nvPr/>
        </p:nvSpPr>
        <p:spPr>
          <a:xfrm rot="0">
            <a:off x="6656693" y="6373013"/>
            <a:ext cx="10981614" cy="153439"/>
          </a:xfrm>
          <a:prstGeom prst="rect">
            <a:avLst/>
          </a:prstGeom>
        </p:spPr>
        <p:txBody>
          <a:bodyPr anchor="t" rtlCol="false" tIns="0" lIns="0" bIns="0" rIns="0">
            <a:spAutoFit/>
          </a:bodyPr>
          <a:lstStyle/>
          <a:p>
            <a:pPr algn="r">
              <a:lnSpc>
                <a:spcPts val="916"/>
              </a:lnSpc>
            </a:pPr>
            <a:r>
              <a:rPr lang="en-US" b="true" sz="1833" spc="-67">
                <a:solidFill>
                  <a:srgbClr val="000000"/>
                </a:solidFill>
                <a:latin typeface="Open Sans 1 Bold"/>
                <a:ea typeface="Open Sans 1 Bold"/>
                <a:cs typeface="Open Sans 1 Bold"/>
                <a:sym typeface="Open Sans 1 Bold"/>
              </a:rPr>
              <a:t>Sempen</a:t>
            </a:r>
            <a:r>
              <a:rPr lang="en-US" b="true" sz="1833" spc="-67">
                <a:solidFill>
                  <a:srgbClr val="000000"/>
                </a:solidFill>
                <a:latin typeface="Open Sans 1 Bold"/>
                <a:ea typeface="Open Sans 1 Bold"/>
                <a:cs typeface="Open Sans 1 Bold"/>
                <a:sym typeface="Open Sans 1 Bold"/>
              </a:rPr>
              <a:t>a Menyambut Tahun Masihi 2024</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2">
              <a:alphaModFix amt="17000"/>
            </a:blip>
            <a:stretch>
              <a:fillRect l="-8686" t="0" r="-13144" b="-36749"/>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grpSp>
        <p:nvGrpSpPr>
          <p:cNvPr name="Group 4" id="4"/>
          <p:cNvGrpSpPr/>
          <p:nvPr/>
        </p:nvGrpSpPr>
        <p:grpSpPr>
          <a:xfrm rot="0">
            <a:off x="510103" y="8779150"/>
            <a:ext cx="17777897" cy="1467061"/>
            <a:chOff x="0" y="0"/>
            <a:chExt cx="23703863" cy="1956081"/>
          </a:xfrm>
        </p:grpSpPr>
        <p:sp>
          <p:nvSpPr>
            <p:cNvPr name="AutoShape 5" id="5"/>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6" id="6"/>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grpSp>
        <p:nvGrpSpPr>
          <p:cNvPr name="Group 7" id="7"/>
          <p:cNvGrpSpPr/>
          <p:nvPr/>
        </p:nvGrpSpPr>
        <p:grpSpPr>
          <a:xfrm rot="0">
            <a:off x="-8138752" y="798269"/>
            <a:ext cx="19345619" cy="783854"/>
            <a:chOff x="0" y="0"/>
            <a:chExt cx="25794158" cy="1045138"/>
          </a:xfrm>
        </p:grpSpPr>
        <p:sp>
          <p:nvSpPr>
            <p:cNvPr name="TextBox 8" id="8"/>
            <p:cNvSpPr txBox="true"/>
            <p:nvPr/>
          </p:nvSpPr>
          <p:spPr>
            <a:xfrm rot="0">
              <a:off x="0" y="-276225"/>
              <a:ext cx="6978488" cy="1321363"/>
            </a:xfrm>
            <a:prstGeom prst="rect">
              <a:avLst/>
            </a:prstGeom>
          </p:spPr>
          <p:txBody>
            <a:bodyPr anchor="t" rtlCol="false" tIns="0" lIns="0" bIns="0" rIns="0">
              <a:spAutoFit/>
            </a:bodyPr>
            <a:lstStyle/>
            <a:p>
              <a:pPr algn="l" marL="0" indent="0" lvl="0">
                <a:lnSpc>
                  <a:spcPts val="9160"/>
                </a:lnSpc>
                <a:spcBef>
                  <a:spcPct val="0"/>
                </a:spcBef>
              </a:pPr>
              <a:r>
                <a:rPr lang="en-US" b="true" sz="5152" spc="-51">
                  <a:solidFill>
                    <a:srgbClr val="059B86"/>
                  </a:solidFill>
                  <a:latin typeface="Open Sans 1 Bold"/>
                  <a:ea typeface="Open Sans 1 Bold"/>
                  <a:cs typeface="Open Sans 1 Bold"/>
                  <a:sym typeface="Open Sans 1 Bold"/>
                </a:rPr>
                <a:t>INTRODUCTION</a:t>
              </a:r>
            </a:p>
          </p:txBody>
        </p:sp>
        <p:sp>
          <p:nvSpPr>
            <p:cNvPr name="AutoShape 9" id="9"/>
            <p:cNvSpPr/>
            <p:nvPr/>
          </p:nvSpPr>
          <p:spPr>
            <a:xfrm flipV="true">
              <a:off x="7337989" y="497764"/>
              <a:ext cx="18456158" cy="6898"/>
            </a:xfrm>
            <a:prstGeom prst="line">
              <a:avLst/>
            </a:prstGeom>
            <a:ln cap="flat" w="63500">
              <a:solidFill>
                <a:srgbClr val="0F887C"/>
              </a:solidFill>
              <a:prstDash val="solid"/>
              <a:headEnd type="none" len="sm" w="sm"/>
              <a:tailEnd type="none" len="sm" w="sm"/>
            </a:ln>
          </p:spPr>
        </p:sp>
      </p:grpSp>
      <p:sp>
        <p:nvSpPr>
          <p:cNvPr name="Freeform 10" id="10"/>
          <p:cNvSpPr/>
          <p:nvPr/>
        </p:nvSpPr>
        <p:spPr>
          <a:xfrm flipH="false" flipV="false" rot="0">
            <a:off x="15976754" y="0"/>
            <a:ext cx="2311246" cy="1692988"/>
          </a:xfrm>
          <a:custGeom>
            <a:avLst/>
            <a:gdLst/>
            <a:ahLst/>
            <a:cxnLst/>
            <a:rect r="r" b="b" t="t" l="l"/>
            <a:pathLst>
              <a:path h="1692988" w="2311246">
                <a:moveTo>
                  <a:pt x="0" y="0"/>
                </a:moveTo>
                <a:lnTo>
                  <a:pt x="2311246" y="0"/>
                </a:lnTo>
                <a:lnTo>
                  <a:pt x="2311246" y="1692988"/>
                </a:lnTo>
                <a:lnTo>
                  <a:pt x="0" y="169298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11" id="11"/>
          <p:cNvGrpSpPr/>
          <p:nvPr/>
        </p:nvGrpSpPr>
        <p:grpSpPr>
          <a:xfrm rot="0">
            <a:off x="11206867" y="644052"/>
            <a:ext cx="6092386" cy="1436313"/>
            <a:chOff x="0" y="0"/>
            <a:chExt cx="2665254" cy="628348"/>
          </a:xfrm>
        </p:grpSpPr>
        <p:sp>
          <p:nvSpPr>
            <p:cNvPr name="Freeform 12" id="12"/>
            <p:cNvSpPr/>
            <p:nvPr/>
          </p:nvSpPr>
          <p:spPr>
            <a:xfrm flipH="false" flipV="false" rot="0">
              <a:off x="0" y="0"/>
              <a:ext cx="2665254" cy="628348"/>
            </a:xfrm>
            <a:custGeom>
              <a:avLst/>
              <a:gdLst/>
              <a:ahLst/>
              <a:cxnLst/>
              <a:rect r="r" b="b" t="t" l="l"/>
              <a:pathLst>
                <a:path h="628348" w="2665254">
                  <a:moveTo>
                    <a:pt x="17791" y="0"/>
                  </a:moveTo>
                  <a:lnTo>
                    <a:pt x="2647464" y="0"/>
                  </a:lnTo>
                  <a:cubicBezTo>
                    <a:pt x="2652182" y="0"/>
                    <a:pt x="2656707" y="1874"/>
                    <a:pt x="2660044" y="5211"/>
                  </a:cubicBezTo>
                  <a:cubicBezTo>
                    <a:pt x="2663380" y="8547"/>
                    <a:pt x="2665254" y="13072"/>
                    <a:pt x="2665254" y="17791"/>
                  </a:cubicBezTo>
                  <a:lnTo>
                    <a:pt x="2665254" y="610557"/>
                  </a:lnTo>
                  <a:cubicBezTo>
                    <a:pt x="2665254" y="615276"/>
                    <a:pt x="2663380" y="619801"/>
                    <a:pt x="2660044" y="623137"/>
                  </a:cubicBezTo>
                  <a:cubicBezTo>
                    <a:pt x="2656707" y="626474"/>
                    <a:pt x="2652182" y="628348"/>
                    <a:pt x="2647464" y="628348"/>
                  </a:cubicBezTo>
                  <a:lnTo>
                    <a:pt x="17791" y="628348"/>
                  </a:lnTo>
                  <a:cubicBezTo>
                    <a:pt x="13072" y="628348"/>
                    <a:pt x="8547" y="626474"/>
                    <a:pt x="5211" y="623137"/>
                  </a:cubicBezTo>
                  <a:cubicBezTo>
                    <a:pt x="1874" y="619801"/>
                    <a:pt x="0" y="615276"/>
                    <a:pt x="0" y="610557"/>
                  </a:cubicBezTo>
                  <a:lnTo>
                    <a:pt x="0" y="17791"/>
                  </a:lnTo>
                  <a:cubicBezTo>
                    <a:pt x="0" y="13072"/>
                    <a:pt x="1874" y="8547"/>
                    <a:pt x="5211" y="5211"/>
                  </a:cubicBezTo>
                  <a:cubicBezTo>
                    <a:pt x="8547" y="1874"/>
                    <a:pt x="13072" y="0"/>
                    <a:pt x="17791" y="0"/>
                  </a:cubicBezTo>
                  <a:close/>
                </a:path>
              </a:pathLst>
            </a:custGeom>
            <a:solidFill>
              <a:srgbClr val="FAFAFA"/>
            </a:solidFill>
            <a:ln w="142875" cap="sq">
              <a:solidFill>
                <a:srgbClr val="069C87"/>
              </a:solidFill>
              <a:prstDash val="solid"/>
              <a:miter/>
            </a:ln>
          </p:spPr>
        </p:sp>
        <p:sp>
          <p:nvSpPr>
            <p:cNvPr name="TextBox 13" id="13"/>
            <p:cNvSpPr txBox="true"/>
            <p:nvPr/>
          </p:nvSpPr>
          <p:spPr>
            <a:xfrm>
              <a:off x="0" y="19050"/>
              <a:ext cx="2665254" cy="609298"/>
            </a:xfrm>
            <a:prstGeom prst="rect">
              <a:avLst/>
            </a:prstGeom>
          </p:spPr>
          <p:txBody>
            <a:bodyPr anchor="ctr" rtlCol="false" tIns="53768" lIns="53768" bIns="53768" rIns="53768"/>
            <a:lstStyle/>
            <a:p>
              <a:pPr algn="ctr">
                <a:lnSpc>
                  <a:spcPts val="1615"/>
                </a:lnSpc>
              </a:pPr>
            </a:p>
          </p:txBody>
        </p:sp>
      </p:grpSp>
      <p:sp>
        <p:nvSpPr>
          <p:cNvPr name="TextBox 14" id="14"/>
          <p:cNvSpPr txBox="true"/>
          <p:nvPr/>
        </p:nvSpPr>
        <p:spPr>
          <a:xfrm rot="0">
            <a:off x="11859735" y="1177876"/>
            <a:ext cx="4786648" cy="520192"/>
          </a:xfrm>
          <a:prstGeom prst="rect">
            <a:avLst/>
          </a:prstGeom>
        </p:spPr>
        <p:txBody>
          <a:bodyPr anchor="t" rtlCol="false" tIns="0" lIns="0" bIns="0" rIns="0">
            <a:spAutoFit/>
          </a:bodyPr>
          <a:lstStyle/>
          <a:p>
            <a:pPr algn="ctr">
              <a:lnSpc>
                <a:spcPts val="3504"/>
              </a:lnSpc>
            </a:pPr>
            <a:r>
              <a:rPr lang="en-US" b="true" sz="4800" spc="-144">
                <a:solidFill>
                  <a:srgbClr val="000000"/>
                </a:solidFill>
                <a:latin typeface="Neue Montreal Bold"/>
                <a:ea typeface="Neue Montreal Bold"/>
                <a:cs typeface="Neue Montreal Bold"/>
                <a:sym typeface="Neue Montreal Bold"/>
              </a:rPr>
              <a:t>PENDAHULUAN</a:t>
            </a:r>
          </a:p>
        </p:txBody>
      </p:sp>
      <p:grpSp>
        <p:nvGrpSpPr>
          <p:cNvPr name="Group 15" id="15"/>
          <p:cNvGrpSpPr/>
          <p:nvPr/>
        </p:nvGrpSpPr>
        <p:grpSpPr>
          <a:xfrm rot="0">
            <a:off x="7424795" y="3284291"/>
            <a:ext cx="10408828" cy="1699211"/>
            <a:chOff x="0" y="0"/>
            <a:chExt cx="3742510" cy="610954"/>
          </a:xfrm>
        </p:grpSpPr>
        <p:sp>
          <p:nvSpPr>
            <p:cNvPr name="Freeform 16" id="16"/>
            <p:cNvSpPr/>
            <p:nvPr/>
          </p:nvSpPr>
          <p:spPr>
            <a:xfrm flipH="false" flipV="false" rot="0">
              <a:off x="0" y="0"/>
              <a:ext cx="3742510" cy="610954"/>
            </a:xfrm>
            <a:custGeom>
              <a:avLst/>
              <a:gdLst/>
              <a:ahLst/>
              <a:cxnLst/>
              <a:rect r="r" b="b" t="t" l="l"/>
              <a:pathLst>
                <a:path h="610954" w="3742510">
                  <a:moveTo>
                    <a:pt x="10413" y="0"/>
                  </a:moveTo>
                  <a:lnTo>
                    <a:pt x="3732097" y="0"/>
                  </a:lnTo>
                  <a:cubicBezTo>
                    <a:pt x="3734858" y="0"/>
                    <a:pt x="3737507" y="1097"/>
                    <a:pt x="3739460" y="3050"/>
                  </a:cubicBezTo>
                  <a:cubicBezTo>
                    <a:pt x="3741412" y="5003"/>
                    <a:pt x="3742510" y="7651"/>
                    <a:pt x="3742510" y="10413"/>
                  </a:cubicBezTo>
                  <a:lnTo>
                    <a:pt x="3742510" y="600541"/>
                  </a:lnTo>
                  <a:cubicBezTo>
                    <a:pt x="3742510" y="603302"/>
                    <a:pt x="3741412" y="605951"/>
                    <a:pt x="3739460" y="607904"/>
                  </a:cubicBezTo>
                  <a:cubicBezTo>
                    <a:pt x="3737507" y="609857"/>
                    <a:pt x="3734858" y="610954"/>
                    <a:pt x="3732097" y="610954"/>
                  </a:cubicBezTo>
                  <a:lnTo>
                    <a:pt x="10413" y="610954"/>
                  </a:lnTo>
                  <a:cubicBezTo>
                    <a:pt x="7651" y="610954"/>
                    <a:pt x="5003" y="609857"/>
                    <a:pt x="3050" y="607904"/>
                  </a:cubicBezTo>
                  <a:cubicBezTo>
                    <a:pt x="1097" y="605951"/>
                    <a:pt x="0" y="603302"/>
                    <a:pt x="0" y="600541"/>
                  </a:cubicBezTo>
                  <a:lnTo>
                    <a:pt x="0" y="10413"/>
                  </a:lnTo>
                  <a:cubicBezTo>
                    <a:pt x="0" y="7651"/>
                    <a:pt x="1097" y="5003"/>
                    <a:pt x="3050" y="3050"/>
                  </a:cubicBezTo>
                  <a:cubicBezTo>
                    <a:pt x="5003" y="1097"/>
                    <a:pt x="7651" y="0"/>
                    <a:pt x="10413" y="0"/>
                  </a:cubicBezTo>
                  <a:close/>
                </a:path>
              </a:pathLst>
            </a:custGeom>
            <a:solidFill>
              <a:srgbClr val="3A777B">
                <a:alpha val="67843"/>
              </a:srgbClr>
            </a:solidFill>
            <a:ln cap="sq">
              <a:noFill/>
              <a:prstDash val="solid"/>
              <a:miter/>
            </a:ln>
          </p:spPr>
        </p:sp>
        <p:sp>
          <p:nvSpPr>
            <p:cNvPr name="TextBox 17" id="17"/>
            <p:cNvSpPr txBox="true"/>
            <p:nvPr/>
          </p:nvSpPr>
          <p:spPr>
            <a:xfrm>
              <a:off x="0" y="-28575"/>
              <a:ext cx="3742510" cy="639529"/>
            </a:xfrm>
            <a:prstGeom prst="rect">
              <a:avLst/>
            </a:prstGeom>
          </p:spPr>
          <p:txBody>
            <a:bodyPr anchor="ctr" rtlCol="false" tIns="71846" lIns="71846" bIns="71846" rIns="71846"/>
            <a:lstStyle/>
            <a:p>
              <a:pPr algn="ctr">
                <a:lnSpc>
                  <a:spcPts val="2376"/>
                </a:lnSpc>
              </a:pPr>
            </a:p>
          </p:txBody>
        </p:sp>
      </p:grpSp>
      <p:sp>
        <p:nvSpPr>
          <p:cNvPr name="TextBox 18" id="18"/>
          <p:cNvSpPr txBox="true"/>
          <p:nvPr/>
        </p:nvSpPr>
        <p:spPr>
          <a:xfrm rot="0">
            <a:off x="7656454" y="3514663"/>
            <a:ext cx="9916043" cy="1021080"/>
          </a:xfrm>
          <a:prstGeom prst="rect">
            <a:avLst/>
          </a:prstGeom>
        </p:spPr>
        <p:txBody>
          <a:bodyPr anchor="t" rtlCol="false" tIns="0" lIns="0" bIns="0" rIns="0">
            <a:spAutoFit/>
          </a:bodyPr>
          <a:lstStyle/>
          <a:p>
            <a:pPr algn="just">
              <a:lnSpc>
                <a:spcPts val="2730"/>
              </a:lnSpc>
            </a:pPr>
            <a:r>
              <a:rPr lang="en-US" sz="2100">
                <a:solidFill>
                  <a:srgbClr val="FFFFFF"/>
                </a:solidFill>
                <a:latin typeface="Open Sans 1"/>
                <a:ea typeface="Open Sans 1"/>
                <a:cs typeface="Open Sans 1"/>
                <a:sym typeface="Open Sans 1"/>
              </a:rPr>
              <a:t>P</a:t>
            </a:r>
            <a:r>
              <a:rPr lang="en-US" sz="2100">
                <a:solidFill>
                  <a:srgbClr val="FFFFFF"/>
                </a:solidFill>
                <a:latin typeface="Open Sans 1"/>
                <a:ea typeface="Open Sans 1"/>
                <a:cs typeface="Open Sans 1"/>
                <a:sym typeface="Open Sans 1"/>
              </a:rPr>
              <a:t>elan Pendidikan Penghijauan (GEP) adalah satu strategi menyeluruh untuk menerapkan kelestarian alam sekitar di semua peringkat sistem Pendidikan Negara Brunei Darussalam.</a:t>
            </a:r>
          </a:p>
        </p:txBody>
      </p:sp>
      <p:grpSp>
        <p:nvGrpSpPr>
          <p:cNvPr name="Group 19" id="19"/>
          <p:cNvGrpSpPr/>
          <p:nvPr/>
        </p:nvGrpSpPr>
        <p:grpSpPr>
          <a:xfrm rot="0">
            <a:off x="7424795" y="5831761"/>
            <a:ext cx="10408828" cy="1788228"/>
            <a:chOff x="0" y="0"/>
            <a:chExt cx="3760351" cy="646025"/>
          </a:xfrm>
        </p:grpSpPr>
        <p:sp>
          <p:nvSpPr>
            <p:cNvPr name="Freeform 20" id="20"/>
            <p:cNvSpPr/>
            <p:nvPr/>
          </p:nvSpPr>
          <p:spPr>
            <a:xfrm flipH="false" flipV="false" rot="0">
              <a:off x="0" y="0"/>
              <a:ext cx="3760351" cy="646025"/>
            </a:xfrm>
            <a:custGeom>
              <a:avLst/>
              <a:gdLst/>
              <a:ahLst/>
              <a:cxnLst/>
              <a:rect r="r" b="b" t="t" l="l"/>
              <a:pathLst>
                <a:path h="646025" w="3760351">
                  <a:moveTo>
                    <a:pt x="10413" y="0"/>
                  </a:moveTo>
                  <a:lnTo>
                    <a:pt x="3749939" y="0"/>
                  </a:lnTo>
                  <a:cubicBezTo>
                    <a:pt x="3755689" y="0"/>
                    <a:pt x="3760351" y="4662"/>
                    <a:pt x="3760351" y="10413"/>
                  </a:cubicBezTo>
                  <a:lnTo>
                    <a:pt x="3760351" y="635612"/>
                  </a:lnTo>
                  <a:cubicBezTo>
                    <a:pt x="3760351" y="638374"/>
                    <a:pt x="3759254" y="641022"/>
                    <a:pt x="3757302" y="642975"/>
                  </a:cubicBezTo>
                  <a:cubicBezTo>
                    <a:pt x="3755349" y="644928"/>
                    <a:pt x="3752700" y="646025"/>
                    <a:pt x="3749939" y="646025"/>
                  </a:cubicBezTo>
                  <a:lnTo>
                    <a:pt x="10413" y="646025"/>
                  </a:lnTo>
                  <a:cubicBezTo>
                    <a:pt x="7651" y="646025"/>
                    <a:pt x="5003" y="644928"/>
                    <a:pt x="3050" y="642975"/>
                  </a:cubicBezTo>
                  <a:cubicBezTo>
                    <a:pt x="1097" y="641022"/>
                    <a:pt x="0" y="638374"/>
                    <a:pt x="0" y="635612"/>
                  </a:cubicBezTo>
                  <a:lnTo>
                    <a:pt x="0" y="10413"/>
                  </a:lnTo>
                  <a:cubicBezTo>
                    <a:pt x="0" y="7651"/>
                    <a:pt x="1097" y="5003"/>
                    <a:pt x="3050" y="3050"/>
                  </a:cubicBezTo>
                  <a:cubicBezTo>
                    <a:pt x="5003" y="1097"/>
                    <a:pt x="7651" y="0"/>
                    <a:pt x="10413" y="0"/>
                  </a:cubicBezTo>
                  <a:close/>
                </a:path>
              </a:pathLst>
            </a:custGeom>
            <a:solidFill>
              <a:srgbClr val="3A777B">
                <a:alpha val="67843"/>
              </a:srgbClr>
            </a:solidFill>
            <a:ln cap="sq">
              <a:noFill/>
              <a:prstDash val="solid"/>
              <a:miter/>
            </a:ln>
          </p:spPr>
        </p:sp>
        <p:sp>
          <p:nvSpPr>
            <p:cNvPr name="TextBox 21" id="21"/>
            <p:cNvSpPr txBox="true"/>
            <p:nvPr/>
          </p:nvSpPr>
          <p:spPr>
            <a:xfrm>
              <a:off x="0" y="-28575"/>
              <a:ext cx="3760351" cy="674600"/>
            </a:xfrm>
            <a:prstGeom prst="rect">
              <a:avLst/>
            </a:prstGeom>
          </p:spPr>
          <p:txBody>
            <a:bodyPr anchor="ctr" rtlCol="false" tIns="71505" lIns="71505" bIns="71505" rIns="71505"/>
            <a:lstStyle/>
            <a:p>
              <a:pPr algn="ctr">
                <a:lnSpc>
                  <a:spcPts val="2375"/>
                </a:lnSpc>
              </a:pPr>
            </a:p>
          </p:txBody>
        </p:sp>
      </p:grpSp>
      <p:sp>
        <p:nvSpPr>
          <p:cNvPr name="TextBox 22" id="22"/>
          <p:cNvSpPr txBox="true"/>
          <p:nvPr/>
        </p:nvSpPr>
        <p:spPr>
          <a:xfrm rot="0">
            <a:off x="7656454" y="6018361"/>
            <a:ext cx="9886576" cy="1706880"/>
          </a:xfrm>
          <a:prstGeom prst="rect">
            <a:avLst/>
          </a:prstGeom>
        </p:spPr>
        <p:txBody>
          <a:bodyPr anchor="t" rtlCol="false" tIns="0" lIns="0" bIns="0" rIns="0">
            <a:spAutoFit/>
          </a:bodyPr>
          <a:lstStyle/>
          <a:p>
            <a:pPr algn="just">
              <a:lnSpc>
                <a:spcPts val="2730"/>
              </a:lnSpc>
            </a:pPr>
            <a:r>
              <a:rPr lang="en-US" sz="2100">
                <a:solidFill>
                  <a:srgbClr val="FFFFFF"/>
                </a:solidFill>
                <a:latin typeface="Open Sans 1"/>
                <a:ea typeface="Open Sans 1"/>
                <a:cs typeface="Open Sans 1"/>
                <a:sym typeface="Open Sans 1"/>
              </a:rPr>
              <a:t>Ini bertujuan untuk mengurangkan jejak alam sekitar </a:t>
            </a:r>
            <a:r>
              <a:rPr lang="en-US" sz="2100" i="true">
                <a:solidFill>
                  <a:srgbClr val="FFFFFF"/>
                </a:solidFill>
                <a:latin typeface="Open Sans 1 Italics"/>
                <a:ea typeface="Open Sans 1 Italics"/>
                <a:cs typeface="Open Sans 1 Italics"/>
                <a:sym typeface="Open Sans 1 Italics"/>
              </a:rPr>
              <a:t>(environmental footprint) </a:t>
            </a:r>
            <a:r>
              <a:rPr lang="en-US" sz="2100">
                <a:solidFill>
                  <a:srgbClr val="FFFFFF"/>
                </a:solidFill>
                <a:latin typeface="Open Sans 1"/>
                <a:ea typeface="Open Sans 1"/>
                <a:cs typeface="Open Sans 1"/>
                <a:sym typeface="Open Sans 1"/>
              </a:rPr>
              <a:t>institusi pendidikan, meningkatkan literasi alam sekitar dalam kalangan pelajar, pendidik dan masyarakat serta mempromosikan amalan lestari melalui kerjasama pelbagai pihak berkepentingan.</a:t>
            </a:r>
          </a:p>
          <a:p>
            <a:pPr algn="just">
              <a:lnSpc>
                <a:spcPts val="2730"/>
              </a:lnSpc>
            </a:pPr>
          </a:p>
        </p:txBody>
      </p:sp>
      <p:grpSp>
        <p:nvGrpSpPr>
          <p:cNvPr name="Group 23" id="23"/>
          <p:cNvGrpSpPr/>
          <p:nvPr/>
        </p:nvGrpSpPr>
        <p:grpSpPr>
          <a:xfrm rot="0">
            <a:off x="16341040" y="9018725"/>
            <a:ext cx="918260" cy="987911"/>
            <a:chOff x="0" y="0"/>
            <a:chExt cx="1224346" cy="1317214"/>
          </a:xfrm>
        </p:grpSpPr>
        <p:grpSp>
          <p:nvGrpSpPr>
            <p:cNvPr name="Group 24" id="24"/>
            <p:cNvGrpSpPr/>
            <p:nvPr/>
          </p:nvGrpSpPr>
          <p:grpSpPr>
            <a:xfrm rot="0">
              <a:off x="0" y="0"/>
              <a:ext cx="1224346" cy="1317214"/>
              <a:chOff x="0" y="0"/>
              <a:chExt cx="447181" cy="481100"/>
            </a:xfrm>
          </p:grpSpPr>
          <p:sp>
            <p:nvSpPr>
              <p:cNvPr name="Freeform 25" id="25"/>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26" id="26"/>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27" id="27"/>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02</a:t>
              </a:r>
            </a:p>
          </p:txBody>
        </p:sp>
      </p:grpSp>
      <p:sp>
        <p:nvSpPr>
          <p:cNvPr name="Freeform 28" id="28"/>
          <p:cNvSpPr/>
          <p:nvPr/>
        </p:nvSpPr>
        <p:spPr>
          <a:xfrm flipH="false" flipV="false" rot="0">
            <a:off x="510103" y="2676888"/>
            <a:ext cx="6641809" cy="5392922"/>
          </a:xfrm>
          <a:custGeom>
            <a:avLst/>
            <a:gdLst/>
            <a:ahLst/>
            <a:cxnLst/>
            <a:rect r="r" b="b" t="t" l="l"/>
            <a:pathLst>
              <a:path h="5392922" w="6641809">
                <a:moveTo>
                  <a:pt x="0" y="0"/>
                </a:moveTo>
                <a:lnTo>
                  <a:pt x="6641809" y="0"/>
                </a:lnTo>
                <a:lnTo>
                  <a:pt x="6641809" y="5392922"/>
                </a:lnTo>
                <a:lnTo>
                  <a:pt x="0" y="5392922"/>
                </a:lnTo>
                <a:lnTo>
                  <a:pt x="0" y="0"/>
                </a:lnTo>
                <a:close/>
              </a:path>
            </a:pathLst>
          </a:custGeom>
          <a:blipFill>
            <a:blip r:embed="rId8"/>
            <a:stretch>
              <a:fillRect l="-33015" t="-27841" r="-31855" b="-25248"/>
            </a:stretch>
          </a:blipFill>
          <a:ln w="38100" cap="sq">
            <a:solidFill>
              <a:srgbClr val="000000"/>
            </a:solidFill>
            <a:prstDash val="solid"/>
            <a:miter/>
          </a:ln>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859035">
            <a:off x="-826287" y="2483518"/>
            <a:ext cx="9232016" cy="8927962"/>
          </a:xfrm>
          <a:custGeom>
            <a:avLst/>
            <a:gdLst/>
            <a:ahLst/>
            <a:cxnLst/>
            <a:rect r="r" b="b" t="t" l="l"/>
            <a:pathLst>
              <a:path h="8927962" w="9232016">
                <a:moveTo>
                  <a:pt x="9232016" y="0"/>
                </a:moveTo>
                <a:lnTo>
                  <a:pt x="0" y="0"/>
                </a:lnTo>
                <a:lnTo>
                  <a:pt x="0" y="8927962"/>
                </a:lnTo>
                <a:lnTo>
                  <a:pt x="9232016" y="8927962"/>
                </a:lnTo>
                <a:lnTo>
                  <a:pt x="9232016" y="0"/>
                </a:lnTo>
                <a:close/>
              </a:path>
            </a:pathLst>
          </a:custGeom>
          <a:blipFill>
            <a:blip r:embed="rId2">
              <a:alphaModFix amt="17000"/>
            </a:blip>
            <a:stretch>
              <a:fillRect l="-8686" t="0" r="-13144" b="-36749"/>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grpSp>
        <p:nvGrpSpPr>
          <p:cNvPr name="Group 4" id="4"/>
          <p:cNvGrpSpPr/>
          <p:nvPr/>
        </p:nvGrpSpPr>
        <p:grpSpPr>
          <a:xfrm rot="0">
            <a:off x="0" y="8822751"/>
            <a:ext cx="17819266" cy="1464249"/>
            <a:chOff x="0" y="0"/>
            <a:chExt cx="23759021" cy="1952332"/>
          </a:xfrm>
        </p:grpSpPr>
        <p:sp>
          <p:nvSpPr>
            <p:cNvPr name="AutoShape 5" id="5"/>
            <p:cNvSpPr/>
            <p:nvPr/>
          </p:nvSpPr>
          <p:spPr>
            <a:xfrm>
              <a:off x="0" y="976166"/>
              <a:ext cx="21755533" cy="0"/>
            </a:xfrm>
            <a:prstGeom prst="line">
              <a:avLst/>
            </a:prstGeom>
            <a:ln cap="flat" w="94261">
              <a:solidFill>
                <a:srgbClr val="0F887C"/>
              </a:solidFill>
              <a:prstDash val="solid"/>
              <a:headEnd type="none" len="sm" w="sm"/>
              <a:tailEnd type="none" len="sm" w="sm"/>
            </a:ln>
          </p:spPr>
        </p:sp>
        <p:sp>
          <p:nvSpPr>
            <p:cNvPr name="Freeform 6" id="6"/>
            <p:cNvSpPr/>
            <p:nvPr/>
          </p:nvSpPr>
          <p:spPr>
            <a:xfrm flipH="false" flipV="false" rot="0">
              <a:off x="21930336" y="0"/>
              <a:ext cx="1828684" cy="1952332"/>
            </a:xfrm>
            <a:custGeom>
              <a:avLst/>
              <a:gdLst/>
              <a:ahLst/>
              <a:cxnLst/>
              <a:rect r="r" b="b" t="t" l="l"/>
              <a:pathLst>
                <a:path h="1952332" w="1828684">
                  <a:moveTo>
                    <a:pt x="0" y="0"/>
                  </a:moveTo>
                  <a:lnTo>
                    <a:pt x="1828685" y="0"/>
                  </a:lnTo>
                  <a:lnTo>
                    <a:pt x="1828685" y="1952332"/>
                  </a:lnTo>
                  <a:lnTo>
                    <a:pt x="0" y="195233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sp>
        <p:nvSpPr>
          <p:cNvPr name="TextBox 7" id="7"/>
          <p:cNvSpPr txBox="true"/>
          <p:nvPr/>
        </p:nvSpPr>
        <p:spPr>
          <a:xfrm rot="0">
            <a:off x="11116598" y="4788672"/>
            <a:ext cx="6142702" cy="1842135"/>
          </a:xfrm>
          <a:prstGeom prst="rect">
            <a:avLst/>
          </a:prstGeom>
        </p:spPr>
        <p:txBody>
          <a:bodyPr anchor="t" rtlCol="false" tIns="0" lIns="0" bIns="0" rIns="0">
            <a:spAutoFit/>
          </a:bodyPr>
          <a:lstStyle/>
          <a:p>
            <a:pPr algn="just">
              <a:lnSpc>
                <a:spcPts val="2939"/>
              </a:lnSpc>
            </a:pPr>
            <a:r>
              <a:rPr lang="en-US" b="true" sz="2099" spc="62">
                <a:solidFill>
                  <a:srgbClr val="000000"/>
                </a:solidFill>
                <a:latin typeface="Open Sans 1 Bold"/>
                <a:ea typeface="Open Sans 1 Bold"/>
                <a:cs typeface="Open Sans 1 Bold"/>
                <a:sym typeface="Open Sans 1 Bold"/>
              </a:rPr>
              <a:t>Memupuk Kerjasama Masyarakat dan Negara</a:t>
            </a:r>
          </a:p>
          <a:p>
            <a:pPr algn="just">
              <a:lnSpc>
                <a:spcPts val="2939"/>
              </a:lnSpc>
            </a:pPr>
            <a:r>
              <a:rPr lang="en-US" sz="2099" spc="62">
                <a:solidFill>
                  <a:srgbClr val="000000"/>
                </a:solidFill>
                <a:latin typeface="Open Sans 1"/>
                <a:ea typeface="Open Sans 1"/>
                <a:cs typeface="Open Sans 1"/>
                <a:sym typeface="Open Sans 1"/>
              </a:rPr>
              <a:t>Memperkukuh kerjasama semua pihak bagi mempercepatkan transformasi pendidikan secara meluas.</a:t>
            </a:r>
          </a:p>
        </p:txBody>
      </p:sp>
      <p:grpSp>
        <p:nvGrpSpPr>
          <p:cNvPr name="Group 8" id="8"/>
          <p:cNvGrpSpPr/>
          <p:nvPr/>
        </p:nvGrpSpPr>
        <p:grpSpPr>
          <a:xfrm rot="0">
            <a:off x="9928239" y="4826772"/>
            <a:ext cx="938988" cy="949865"/>
            <a:chOff x="0" y="0"/>
            <a:chExt cx="803493" cy="812800"/>
          </a:xfrm>
        </p:grpSpPr>
        <p:sp>
          <p:nvSpPr>
            <p:cNvPr name="Freeform 9" id="9"/>
            <p:cNvSpPr/>
            <p:nvPr/>
          </p:nvSpPr>
          <p:spPr>
            <a:xfrm flipH="false" flipV="false" rot="0">
              <a:off x="0" y="0"/>
              <a:ext cx="803493" cy="812800"/>
            </a:xfrm>
            <a:custGeom>
              <a:avLst/>
              <a:gdLst/>
              <a:ahLst/>
              <a:cxnLst/>
              <a:rect r="r" b="b" t="t" l="l"/>
              <a:pathLst>
                <a:path h="812800" w="803493">
                  <a:moveTo>
                    <a:pt x="401746" y="0"/>
                  </a:moveTo>
                  <a:cubicBezTo>
                    <a:pt x="179868" y="0"/>
                    <a:pt x="0" y="181951"/>
                    <a:pt x="0" y="406400"/>
                  </a:cubicBezTo>
                  <a:cubicBezTo>
                    <a:pt x="0" y="630849"/>
                    <a:pt x="179868" y="812800"/>
                    <a:pt x="401746" y="812800"/>
                  </a:cubicBezTo>
                  <a:cubicBezTo>
                    <a:pt x="623625" y="812800"/>
                    <a:pt x="803493" y="630849"/>
                    <a:pt x="803493" y="406400"/>
                  </a:cubicBezTo>
                  <a:cubicBezTo>
                    <a:pt x="803493" y="181951"/>
                    <a:pt x="623625" y="0"/>
                    <a:pt x="401746" y="0"/>
                  </a:cubicBezTo>
                  <a:close/>
                </a:path>
              </a:pathLst>
            </a:custGeom>
            <a:solidFill>
              <a:srgbClr val="0F887C"/>
            </a:solidFill>
          </p:spPr>
        </p:sp>
        <p:sp>
          <p:nvSpPr>
            <p:cNvPr name="TextBox 10" id="10"/>
            <p:cNvSpPr txBox="true"/>
            <p:nvPr/>
          </p:nvSpPr>
          <p:spPr>
            <a:xfrm>
              <a:off x="75327" y="85725"/>
              <a:ext cx="652838" cy="650875"/>
            </a:xfrm>
            <a:prstGeom prst="rect">
              <a:avLst/>
            </a:prstGeom>
          </p:spPr>
          <p:txBody>
            <a:bodyPr anchor="ctr" rtlCol="false" tIns="79424" lIns="79424" bIns="79424" rIns="79424"/>
            <a:lstStyle/>
            <a:p>
              <a:pPr algn="ctr">
                <a:lnSpc>
                  <a:spcPts val="1620"/>
                </a:lnSpc>
              </a:pPr>
            </a:p>
          </p:txBody>
        </p:sp>
      </p:grpSp>
      <p:sp>
        <p:nvSpPr>
          <p:cNvPr name="TextBox 11" id="11"/>
          <p:cNvSpPr txBox="true"/>
          <p:nvPr/>
        </p:nvSpPr>
        <p:spPr>
          <a:xfrm rot="0">
            <a:off x="10240569" y="4990300"/>
            <a:ext cx="314327" cy="556133"/>
          </a:xfrm>
          <a:prstGeom prst="rect">
            <a:avLst/>
          </a:prstGeom>
        </p:spPr>
        <p:txBody>
          <a:bodyPr anchor="t" rtlCol="false" tIns="0" lIns="0" bIns="0" rIns="0">
            <a:spAutoFit/>
          </a:bodyPr>
          <a:lstStyle/>
          <a:p>
            <a:pPr algn="ctr">
              <a:lnSpc>
                <a:spcPts val="4522"/>
              </a:lnSpc>
              <a:spcBef>
                <a:spcPct val="0"/>
              </a:spcBef>
            </a:pPr>
            <a:r>
              <a:rPr lang="en-US" b="true" sz="3230" spc="96">
                <a:solidFill>
                  <a:srgbClr val="FFFFFF"/>
                </a:solidFill>
                <a:latin typeface="Open Sans 1 Bold"/>
                <a:ea typeface="Open Sans 1 Bold"/>
                <a:cs typeface="Open Sans 1 Bold"/>
                <a:sym typeface="Open Sans 1 Bold"/>
              </a:rPr>
              <a:t>5</a:t>
            </a:r>
          </a:p>
        </p:txBody>
      </p:sp>
      <p:sp>
        <p:nvSpPr>
          <p:cNvPr name="AutoShape 12" id="12"/>
          <p:cNvSpPr/>
          <p:nvPr/>
        </p:nvSpPr>
        <p:spPr>
          <a:xfrm>
            <a:off x="9928239" y="4726759"/>
            <a:ext cx="7331061" cy="0"/>
          </a:xfrm>
          <a:prstGeom prst="line">
            <a:avLst/>
          </a:prstGeom>
          <a:ln cap="flat" w="9525">
            <a:solidFill>
              <a:srgbClr val="00120B"/>
            </a:solidFill>
            <a:prstDash val="solid"/>
            <a:headEnd type="none" len="sm" w="sm"/>
            <a:tailEnd type="none" len="sm" w="sm"/>
          </a:ln>
        </p:spPr>
      </p:sp>
      <p:sp>
        <p:nvSpPr>
          <p:cNvPr name="AutoShape 13" id="13"/>
          <p:cNvSpPr/>
          <p:nvPr/>
        </p:nvSpPr>
        <p:spPr>
          <a:xfrm>
            <a:off x="9928239" y="6754181"/>
            <a:ext cx="7331061" cy="0"/>
          </a:xfrm>
          <a:prstGeom prst="line">
            <a:avLst/>
          </a:prstGeom>
          <a:ln cap="flat" w="9525">
            <a:solidFill>
              <a:srgbClr val="00120B"/>
            </a:solidFill>
            <a:prstDash val="solid"/>
            <a:headEnd type="none" len="sm" w="sm"/>
            <a:tailEnd type="none" len="sm" w="sm"/>
          </a:ln>
        </p:spPr>
      </p:sp>
      <p:sp>
        <p:nvSpPr>
          <p:cNvPr name="TextBox 14" id="14"/>
          <p:cNvSpPr txBox="true"/>
          <p:nvPr/>
        </p:nvSpPr>
        <p:spPr>
          <a:xfrm rot="0">
            <a:off x="11116598" y="2829379"/>
            <a:ext cx="6532251" cy="1842135"/>
          </a:xfrm>
          <a:prstGeom prst="rect">
            <a:avLst/>
          </a:prstGeom>
        </p:spPr>
        <p:txBody>
          <a:bodyPr anchor="t" rtlCol="false" tIns="0" lIns="0" bIns="0" rIns="0">
            <a:spAutoFit/>
          </a:bodyPr>
          <a:lstStyle/>
          <a:p>
            <a:pPr algn="just">
              <a:lnSpc>
                <a:spcPts val="2939"/>
              </a:lnSpc>
            </a:pPr>
            <a:r>
              <a:rPr lang="en-US" b="true" sz="2099" spc="62">
                <a:solidFill>
                  <a:srgbClr val="000000"/>
                </a:solidFill>
                <a:latin typeface="Open Sans 1 Bold"/>
                <a:ea typeface="Open Sans 1 Bold"/>
                <a:cs typeface="Open Sans 1 Bold"/>
                <a:sym typeface="Open Sans 1 Bold"/>
              </a:rPr>
              <a:t>Menyokong Kemahiran dan Laluan Kerjaya Hijau</a:t>
            </a:r>
          </a:p>
          <a:p>
            <a:pPr algn="just">
              <a:lnSpc>
                <a:spcPts val="2939"/>
              </a:lnSpc>
            </a:pPr>
            <a:r>
              <a:rPr lang="en-US" sz="2099" spc="62">
                <a:solidFill>
                  <a:srgbClr val="000000"/>
                </a:solidFill>
                <a:latin typeface="Open Sans 1"/>
                <a:ea typeface="Open Sans 1"/>
                <a:cs typeface="Open Sans 1"/>
                <a:sym typeface="Open Sans 1"/>
              </a:rPr>
              <a:t>Mempersiapkan pelajar dengan kemahiran untuk kerjaya hijau dan peluang keusahawanan melalui pendidikan dan pembelajaran sepanjang hayat.</a:t>
            </a:r>
          </a:p>
        </p:txBody>
      </p:sp>
      <p:grpSp>
        <p:nvGrpSpPr>
          <p:cNvPr name="Group 15" id="15"/>
          <p:cNvGrpSpPr/>
          <p:nvPr/>
        </p:nvGrpSpPr>
        <p:grpSpPr>
          <a:xfrm rot="0">
            <a:off x="9928239" y="2960937"/>
            <a:ext cx="938988" cy="949865"/>
            <a:chOff x="0" y="0"/>
            <a:chExt cx="803493" cy="812800"/>
          </a:xfrm>
        </p:grpSpPr>
        <p:sp>
          <p:nvSpPr>
            <p:cNvPr name="Freeform 16" id="16"/>
            <p:cNvSpPr/>
            <p:nvPr/>
          </p:nvSpPr>
          <p:spPr>
            <a:xfrm flipH="false" flipV="false" rot="0">
              <a:off x="0" y="0"/>
              <a:ext cx="803493" cy="812800"/>
            </a:xfrm>
            <a:custGeom>
              <a:avLst/>
              <a:gdLst/>
              <a:ahLst/>
              <a:cxnLst/>
              <a:rect r="r" b="b" t="t" l="l"/>
              <a:pathLst>
                <a:path h="812800" w="803493">
                  <a:moveTo>
                    <a:pt x="401746" y="0"/>
                  </a:moveTo>
                  <a:cubicBezTo>
                    <a:pt x="179868" y="0"/>
                    <a:pt x="0" y="181951"/>
                    <a:pt x="0" y="406400"/>
                  </a:cubicBezTo>
                  <a:cubicBezTo>
                    <a:pt x="0" y="630849"/>
                    <a:pt x="179868" y="812800"/>
                    <a:pt x="401746" y="812800"/>
                  </a:cubicBezTo>
                  <a:cubicBezTo>
                    <a:pt x="623625" y="812800"/>
                    <a:pt x="803493" y="630849"/>
                    <a:pt x="803493" y="406400"/>
                  </a:cubicBezTo>
                  <a:cubicBezTo>
                    <a:pt x="803493" y="181951"/>
                    <a:pt x="623625" y="0"/>
                    <a:pt x="401746" y="0"/>
                  </a:cubicBezTo>
                  <a:close/>
                </a:path>
              </a:pathLst>
            </a:custGeom>
            <a:solidFill>
              <a:srgbClr val="0F887C"/>
            </a:solidFill>
          </p:spPr>
        </p:sp>
        <p:sp>
          <p:nvSpPr>
            <p:cNvPr name="TextBox 17" id="17"/>
            <p:cNvSpPr txBox="true"/>
            <p:nvPr/>
          </p:nvSpPr>
          <p:spPr>
            <a:xfrm>
              <a:off x="75327" y="85725"/>
              <a:ext cx="652838" cy="650875"/>
            </a:xfrm>
            <a:prstGeom prst="rect">
              <a:avLst/>
            </a:prstGeom>
          </p:spPr>
          <p:txBody>
            <a:bodyPr anchor="ctr" rtlCol="false" tIns="79424" lIns="79424" bIns="79424" rIns="79424"/>
            <a:lstStyle/>
            <a:p>
              <a:pPr algn="ctr">
                <a:lnSpc>
                  <a:spcPts val="1620"/>
                </a:lnSpc>
              </a:pPr>
            </a:p>
          </p:txBody>
        </p:sp>
      </p:grpSp>
      <p:sp>
        <p:nvSpPr>
          <p:cNvPr name="TextBox 18" id="18"/>
          <p:cNvSpPr txBox="true"/>
          <p:nvPr/>
        </p:nvSpPr>
        <p:spPr>
          <a:xfrm rot="0">
            <a:off x="10240569" y="3124466"/>
            <a:ext cx="314327" cy="556133"/>
          </a:xfrm>
          <a:prstGeom prst="rect">
            <a:avLst/>
          </a:prstGeom>
        </p:spPr>
        <p:txBody>
          <a:bodyPr anchor="t" rtlCol="false" tIns="0" lIns="0" bIns="0" rIns="0">
            <a:spAutoFit/>
          </a:bodyPr>
          <a:lstStyle/>
          <a:p>
            <a:pPr algn="ctr">
              <a:lnSpc>
                <a:spcPts val="4522"/>
              </a:lnSpc>
              <a:spcBef>
                <a:spcPct val="0"/>
              </a:spcBef>
            </a:pPr>
            <a:r>
              <a:rPr lang="en-US" b="true" sz="3230" spc="96">
                <a:solidFill>
                  <a:srgbClr val="FFFFFF"/>
                </a:solidFill>
                <a:latin typeface="Open Sans 1 Bold"/>
                <a:ea typeface="Open Sans 1 Bold"/>
                <a:cs typeface="Open Sans 1 Bold"/>
                <a:sym typeface="Open Sans 1 Bold"/>
              </a:rPr>
              <a:t>4</a:t>
            </a:r>
          </a:p>
        </p:txBody>
      </p:sp>
      <p:sp>
        <p:nvSpPr>
          <p:cNvPr name="TextBox 19" id="19"/>
          <p:cNvSpPr txBox="true"/>
          <p:nvPr/>
        </p:nvSpPr>
        <p:spPr>
          <a:xfrm rot="0">
            <a:off x="11019627" y="6980616"/>
            <a:ext cx="6142702" cy="2213610"/>
          </a:xfrm>
          <a:prstGeom prst="rect">
            <a:avLst/>
          </a:prstGeom>
        </p:spPr>
        <p:txBody>
          <a:bodyPr anchor="t" rtlCol="false" tIns="0" lIns="0" bIns="0" rIns="0">
            <a:spAutoFit/>
          </a:bodyPr>
          <a:lstStyle/>
          <a:p>
            <a:pPr algn="just">
              <a:lnSpc>
                <a:spcPts val="2939"/>
              </a:lnSpc>
            </a:pPr>
            <a:r>
              <a:rPr lang="en-US" b="true" sz="2099" spc="62">
                <a:solidFill>
                  <a:srgbClr val="000000"/>
                </a:solidFill>
                <a:latin typeface="Open Sans 1 Bold"/>
                <a:ea typeface="Open Sans 1 Bold"/>
                <a:cs typeface="Open Sans 1 Bold"/>
                <a:sym typeface="Open Sans 1 Bold"/>
              </a:rPr>
              <a:t>Menginstitusikan Kelestarian dalam Sistem Pendidikan</a:t>
            </a:r>
          </a:p>
          <a:p>
            <a:pPr algn="just">
              <a:lnSpc>
                <a:spcPts val="2939"/>
              </a:lnSpc>
            </a:pPr>
            <a:r>
              <a:rPr lang="en-US" sz="2099" spc="62">
                <a:solidFill>
                  <a:srgbClr val="000000"/>
                </a:solidFill>
                <a:latin typeface="Open Sans 1"/>
                <a:ea typeface="Open Sans 1"/>
                <a:cs typeface="Open Sans 1"/>
                <a:sym typeface="Open Sans 1"/>
              </a:rPr>
              <a:t>Menjadikan kelestarian teras dalam kurikulum dan kepimpinan sekolah.</a:t>
            </a:r>
          </a:p>
          <a:p>
            <a:pPr algn="just">
              <a:lnSpc>
                <a:spcPts val="2939"/>
              </a:lnSpc>
            </a:pPr>
          </a:p>
          <a:p>
            <a:pPr algn="just">
              <a:lnSpc>
                <a:spcPts val="2939"/>
              </a:lnSpc>
            </a:pPr>
          </a:p>
        </p:txBody>
      </p:sp>
      <p:grpSp>
        <p:nvGrpSpPr>
          <p:cNvPr name="Group 20" id="20"/>
          <p:cNvGrpSpPr/>
          <p:nvPr/>
        </p:nvGrpSpPr>
        <p:grpSpPr>
          <a:xfrm rot="0">
            <a:off x="9928239" y="6947499"/>
            <a:ext cx="938988" cy="949865"/>
            <a:chOff x="0" y="0"/>
            <a:chExt cx="803493" cy="812800"/>
          </a:xfrm>
        </p:grpSpPr>
        <p:sp>
          <p:nvSpPr>
            <p:cNvPr name="Freeform 21" id="21"/>
            <p:cNvSpPr/>
            <p:nvPr/>
          </p:nvSpPr>
          <p:spPr>
            <a:xfrm flipH="false" flipV="false" rot="0">
              <a:off x="0" y="0"/>
              <a:ext cx="803493" cy="812800"/>
            </a:xfrm>
            <a:custGeom>
              <a:avLst/>
              <a:gdLst/>
              <a:ahLst/>
              <a:cxnLst/>
              <a:rect r="r" b="b" t="t" l="l"/>
              <a:pathLst>
                <a:path h="812800" w="803493">
                  <a:moveTo>
                    <a:pt x="401746" y="0"/>
                  </a:moveTo>
                  <a:cubicBezTo>
                    <a:pt x="179868" y="0"/>
                    <a:pt x="0" y="181951"/>
                    <a:pt x="0" y="406400"/>
                  </a:cubicBezTo>
                  <a:cubicBezTo>
                    <a:pt x="0" y="630849"/>
                    <a:pt x="179868" y="812800"/>
                    <a:pt x="401746" y="812800"/>
                  </a:cubicBezTo>
                  <a:cubicBezTo>
                    <a:pt x="623625" y="812800"/>
                    <a:pt x="803493" y="630849"/>
                    <a:pt x="803493" y="406400"/>
                  </a:cubicBezTo>
                  <a:cubicBezTo>
                    <a:pt x="803493" y="181951"/>
                    <a:pt x="623625" y="0"/>
                    <a:pt x="401746" y="0"/>
                  </a:cubicBezTo>
                  <a:close/>
                </a:path>
              </a:pathLst>
            </a:custGeom>
            <a:solidFill>
              <a:srgbClr val="0F887C"/>
            </a:solidFill>
          </p:spPr>
        </p:sp>
        <p:sp>
          <p:nvSpPr>
            <p:cNvPr name="TextBox 22" id="22"/>
            <p:cNvSpPr txBox="true"/>
            <p:nvPr/>
          </p:nvSpPr>
          <p:spPr>
            <a:xfrm>
              <a:off x="75327" y="85725"/>
              <a:ext cx="652838" cy="650875"/>
            </a:xfrm>
            <a:prstGeom prst="rect">
              <a:avLst/>
            </a:prstGeom>
          </p:spPr>
          <p:txBody>
            <a:bodyPr anchor="ctr" rtlCol="false" tIns="79424" lIns="79424" bIns="79424" rIns="79424"/>
            <a:lstStyle/>
            <a:p>
              <a:pPr algn="ctr">
                <a:lnSpc>
                  <a:spcPts val="1620"/>
                </a:lnSpc>
              </a:pPr>
            </a:p>
          </p:txBody>
        </p:sp>
      </p:grpSp>
      <p:sp>
        <p:nvSpPr>
          <p:cNvPr name="TextBox 23" id="23"/>
          <p:cNvSpPr txBox="true"/>
          <p:nvPr/>
        </p:nvSpPr>
        <p:spPr>
          <a:xfrm rot="0">
            <a:off x="10240569" y="7070159"/>
            <a:ext cx="314327" cy="556133"/>
          </a:xfrm>
          <a:prstGeom prst="rect">
            <a:avLst/>
          </a:prstGeom>
        </p:spPr>
        <p:txBody>
          <a:bodyPr anchor="t" rtlCol="false" tIns="0" lIns="0" bIns="0" rIns="0">
            <a:spAutoFit/>
          </a:bodyPr>
          <a:lstStyle/>
          <a:p>
            <a:pPr algn="ctr">
              <a:lnSpc>
                <a:spcPts val="4522"/>
              </a:lnSpc>
              <a:spcBef>
                <a:spcPct val="0"/>
              </a:spcBef>
            </a:pPr>
            <a:r>
              <a:rPr lang="en-US" b="true" sz="3230" spc="96">
                <a:solidFill>
                  <a:srgbClr val="FFFFFF"/>
                </a:solidFill>
                <a:latin typeface="Open Sans 1 Bold"/>
                <a:ea typeface="Open Sans 1 Bold"/>
                <a:cs typeface="Open Sans 1 Bold"/>
                <a:sym typeface="Open Sans 1 Bold"/>
              </a:rPr>
              <a:t>6</a:t>
            </a:r>
          </a:p>
        </p:txBody>
      </p:sp>
      <p:sp>
        <p:nvSpPr>
          <p:cNvPr name="AutoShape 24" id="24"/>
          <p:cNvSpPr/>
          <p:nvPr/>
        </p:nvSpPr>
        <p:spPr>
          <a:xfrm>
            <a:off x="9928239" y="8622733"/>
            <a:ext cx="7331061" cy="0"/>
          </a:xfrm>
          <a:prstGeom prst="line">
            <a:avLst/>
          </a:prstGeom>
          <a:ln cap="flat" w="9525">
            <a:solidFill>
              <a:srgbClr val="00120B"/>
            </a:solidFill>
            <a:prstDash val="solid"/>
            <a:headEnd type="none" len="sm" w="sm"/>
            <a:tailEnd type="none" len="sm" w="sm"/>
          </a:ln>
        </p:spPr>
      </p:sp>
      <p:sp>
        <p:nvSpPr>
          <p:cNvPr name="AutoShape 25" id="25"/>
          <p:cNvSpPr/>
          <p:nvPr/>
        </p:nvSpPr>
        <p:spPr>
          <a:xfrm flipV="true">
            <a:off x="1028700" y="4726759"/>
            <a:ext cx="7605131" cy="4762"/>
          </a:xfrm>
          <a:prstGeom prst="line">
            <a:avLst/>
          </a:prstGeom>
          <a:ln cap="flat" w="9525">
            <a:solidFill>
              <a:srgbClr val="00120B"/>
            </a:solidFill>
            <a:prstDash val="solid"/>
            <a:headEnd type="none" len="sm" w="sm"/>
            <a:tailEnd type="none" len="sm" w="sm"/>
          </a:ln>
        </p:spPr>
      </p:sp>
      <p:sp>
        <p:nvSpPr>
          <p:cNvPr name="AutoShape 26" id="26"/>
          <p:cNvSpPr/>
          <p:nvPr/>
        </p:nvSpPr>
        <p:spPr>
          <a:xfrm flipV="true">
            <a:off x="1030209" y="8622733"/>
            <a:ext cx="7572866" cy="6921"/>
          </a:xfrm>
          <a:prstGeom prst="line">
            <a:avLst/>
          </a:prstGeom>
          <a:ln cap="flat" w="9525">
            <a:solidFill>
              <a:srgbClr val="00120B"/>
            </a:solidFill>
            <a:prstDash val="solid"/>
            <a:headEnd type="none" len="sm" w="sm"/>
            <a:tailEnd type="none" len="sm" w="sm"/>
          </a:ln>
        </p:spPr>
      </p:sp>
      <p:sp>
        <p:nvSpPr>
          <p:cNvPr name="AutoShape 27" id="27"/>
          <p:cNvSpPr/>
          <p:nvPr/>
        </p:nvSpPr>
        <p:spPr>
          <a:xfrm>
            <a:off x="1030209" y="6749418"/>
            <a:ext cx="7573552" cy="4762"/>
          </a:xfrm>
          <a:prstGeom prst="line">
            <a:avLst/>
          </a:prstGeom>
          <a:ln cap="flat" w="9525">
            <a:solidFill>
              <a:srgbClr val="00120B"/>
            </a:solidFill>
            <a:prstDash val="solid"/>
            <a:headEnd type="none" len="sm" w="sm"/>
            <a:tailEnd type="none" len="sm" w="sm"/>
          </a:ln>
        </p:spPr>
      </p:sp>
      <p:sp>
        <p:nvSpPr>
          <p:cNvPr name="TextBox 28" id="28"/>
          <p:cNvSpPr txBox="true"/>
          <p:nvPr/>
        </p:nvSpPr>
        <p:spPr>
          <a:xfrm rot="0">
            <a:off x="2120371" y="3015116"/>
            <a:ext cx="6513460" cy="1470660"/>
          </a:xfrm>
          <a:prstGeom prst="rect">
            <a:avLst/>
          </a:prstGeom>
        </p:spPr>
        <p:txBody>
          <a:bodyPr anchor="t" rtlCol="false" tIns="0" lIns="0" bIns="0" rIns="0">
            <a:spAutoFit/>
          </a:bodyPr>
          <a:lstStyle/>
          <a:p>
            <a:pPr algn="just">
              <a:lnSpc>
                <a:spcPts val="2939"/>
              </a:lnSpc>
            </a:pPr>
            <a:r>
              <a:rPr lang="en-US" b="true" sz="2099" spc="62">
                <a:solidFill>
                  <a:srgbClr val="000000"/>
                </a:solidFill>
                <a:latin typeface="Open Sans 1 Bold"/>
                <a:ea typeface="Open Sans 1 Bold"/>
                <a:cs typeface="Open Sans 1 Bold"/>
                <a:sym typeface="Open Sans 1 Bold"/>
              </a:rPr>
              <a:t>Menginspirasikan Perubahan Tingkah Laku Jangka Panjang </a:t>
            </a:r>
          </a:p>
          <a:p>
            <a:pPr algn="just">
              <a:lnSpc>
                <a:spcPts val="2939"/>
              </a:lnSpc>
            </a:pPr>
            <a:r>
              <a:rPr lang="en-US" sz="2099" spc="62">
                <a:solidFill>
                  <a:srgbClr val="000000"/>
                </a:solidFill>
                <a:latin typeface="Open Sans 1"/>
                <a:ea typeface="Open Sans 1"/>
                <a:cs typeface="Open Sans 1"/>
                <a:sym typeface="Open Sans 1"/>
              </a:rPr>
              <a:t>Menggalakkan semua pihak untuk bertindak secara bertanggungjawab terhadap alam sekitar.</a:t>
            </a:r>
          </a:p>
        </p:txBody>
      </p:sp>
      <p:grpSp>
        <p:nvGrpSpPr>
          <p:cNvPr name="Group 29" id="29"/>
          <p:cNvGrpSpPr/>
          <p:nvPr/>
        </p:nvGrpSpPr>
        <p:grpSpPr>
          <a:xfrm rot="0">
            <a:off x="1028700" y="2979787"/>
            <a:ext cx="938988" cy="949865"/>
            <a:chOff x="0" y="0"/>
            <a:chExt cx="803493" cy="812800"/>
          </a:xfrm>
        </p:grpSpPr>
        <p:sp>
          <p:nvSpPr>
            <p:cNvPr name="Freeform 30" id="30"/>
            <p:cNvSpPr/>
            <p:nvPr/>
          </p:nvSpPr>
          <p:spPr>
            <a:xfrm flipH="false" flipV="false" rot="0">
              <a:off x="0" y="0"/>
              <a:ext cx="803493" cy="812800"/>
            </a:xfrm>
            <a:custGeom>
              <a:avLst/>
              <a:gdLst/>
              <a:ahLst/>
              <a:cxnLst/>
              <a:rect r="r" b="b" t="t" l="l"/>
              <a:pathLst>
                <a:path h="812800" w="803493">
                  <a:moveTo>
                    <a:pt x="401746" y="0"/>
                  </a:moveTo>
                  <a:cubicBezTo>
                    <a:pt x="179868" y="0"/>
                    <a:pt x="0" y="181951"/>
                    <a:pt x="0" y="406400"/>
                  </a:cubicBezTo>
                  <a:cubicBezTo>
                    <a:pt x="0" y="630849"/>
                    <a:pt x="179868" y="812800"/>
                    <a:pt x="401746" y="812800"/>
                  </a:cubicBezTo>
                  <a:cubicBezTo>
                    <a:pt x="623625" y="812800"/>
                    <a:pt x="803493" y="630849"/>
                    <a:pt x="803493" y="406400"/>
                  </a:cubicBezTo>
                  <a:cubicBezTo>
                    <a:pt x="803493" y="181951"/>
                    <a:pt x="623625" y="0"/>
                    <a:pt x="401746" y="0"/>
                  </a:cubicBezTo>
                  <a:close/>
                </a:path>
              </a:pathLst>
            </a:custGeom>
            <a:solidFill>
              <a:srgbClr val="0F887C"/>
            </a:solidFill>
          </p:spPr>
        </p:sp>
        <p:sp>
          <p:nvSpPr>
            <p:cNvPr name="TextBox 31" id="31"/>
            <p:cNvSpPr txBox="true"/>
            <p:nvPr/>
          </p:nvSpPr>
          <p:spPr>
            <a:xfrm>
              <a:off x="75327" y="85725"/>
              <a:ext cx="652838" cy="650875"/>
            </a:xfrm>
            <a:prstGeom prst="rect">
              <a:avLst/>
            </a:prstGeom>
          </p:spPr>
          <p:txBody>
            <a:bodyPr anchor="ctr" rtlCol="false" tIns="79424" lIns="79424" bIns="79424" rIns="79424"/>
            <a:lstStyle/>
            <a:p>
              <a:pPr algn="ctr">
                <a:lnSpc>
                  <a:spcPts val="1620"/>
                </a:lnSpc>
              </a:pPr>
            </a:p>
          </p:txBody>
        </p:sp>
      </p:grpSp>
      <p:sp>
        <p:nvSpPr>
          <p:cNvPr name="TextBox 32" id="32"/>
          <p:cNvSpPr txBox="true"/>
          <p:nvPr/>
        </p:nvSpPr>
        <p:spPr>
          <a:xfrm rot="0">
            <a:off x="1341030" y="3143316"/>
            <a:ext cx="314327" cy="556133"/>
          </a:xfrm>
          <a:prstGeom prst="rect">
            <a:avLst/>
          </a:prstGeom>
        </p:spPr>
        <p:txBody>
          <a:bodyPr anchor="t" rtlCol="false" tIns="0" lIns="0" bIns="0" rIns="0">
            <a:spAutoFit/>
          </a:bodyPr>
          <a:lstStyle/>
          <a:p>
            <a:pPr algn="ctr">
              <a:lnSpc>
                <a:spcPts val="4522"/>
              </a:lnSpc>
              <a:spcBef>
                <a:spcPct val="0"/>
              </a:spcBef>
            </a:pPr>
            <a:r>
              <a:rPr lang="en-US" b="true" sz="3230" spc="96">
                <a:solidFill>
                  <a:srgbClr val="FFFFFF"/>
                </a:solidFill>
                <a:latin typeface="Open Sans 1 Bold"/>
                <a:ea typeface="Open Sans 1 Bold"/>
                <a:cs typeface="Open Sans 1 Bold"/>
                <a:sym typeface="Open Sans 1 Bold"/>
              </a:rPr>
              <a:t>1</a:t>
            </a:r>
          </a:p>
        </p:txBody>
      </p:sp>
      <p:sp>
        <p:nvSpPr>
          <p:cNvPr name="TextBox 33" id="33"/>
          <p:cNvSpPr txBox="true"/>
          <p:nvPr/>
        </p:nvSpPr>
        <p:spPr>
          <a:xfrm rot="0">
            <a:off x="2120371" y="4921571"/>
            <a:ext cx="6513460" cy="1842135"/>
          </a:xfrm>
          <a:prstGeom prst="rect">
            <a:avLst/>
          </a:prstGeom>
        </p:spPr>
        <p:txBody>
          <a:bodyPr anchor="t" rtlCol="false" tIns="0" lIns="0" bIns="0" rIns="0">
            <a:spAutoFit/>
          </a:bodyPr>
          <a:lstStyle/>
          <a:p>
            <a:pPr algn="just">
              <a:lnSpc>
                <a:spcPts val="2939"/>
              </a:lnSpc>
            </a:pPr>
            <a:r>
              <a:rPr lang="en-US" b="true" sz="2099" spc="62">
                <a:solidFill>
                  <a:srgbClr val="000000"/>
                </a:solidFill>
                <a:latin typeface="Open Sans 1 Bold"/>
                <a:ea typeface="Open Sans 1 Bold"/>
                <a:cs typeface="Open Sans 1 Bold"/>
                <a:sym typeface="Open Sans 1 Bold"/>
              </a:rPr>
              <a:t>Mengurangkan Penggunaan Sumber dan Kesan Alam Sekitar</a:t>
            </a:r>
          </a:p>
          <a:p>
            <a:pPr algn="just">
              <a:lnSpc>
                <a:spcPts val="2939"/>
              </a:lnSpc>
            </a:pPr>
            <a:r>
              <a:rPr lang="en-US" sz="2099" spc="62">
                <a:solidFill>
                  <a:srgbClr val="000000"/>
                </a:solidFill>
                <a:latin typeface="Open Sans 1"/>
                <a:ea typeface="Open Sans 1"/>
                <a:cs typeface="Open Sans 1"/>
                <a:sym typeface="Open Sans 1"/>
              </a:rPr>
              <a:t>Mengurangkan tenaga, air, sisa dan jejak karbon di sekolah sebagai contoh pemuliharaan alam sekitar.</a:t>
            </a:r>
          </a:p>
        </p:txBody>
      </p:sp>
      <p:grpSp>
        <p:nvGrpSpPr>
          <p:cNvPr name="Group 34" id="34"/>
          <p:cNvGrpSpPr/>
          <p:nvPr/>
        </p:nvGrpSpPr>
        <p:grpSpPr>
          <a:xfrm rot="0">
            <a:off x="1028700" y="4862221"/>
            <a:ext cx="938988" cy="949865"/>
            <a:chOff x="0" y="0"/>
            <a:chExt cx="803493" cy="812800"/>
          </a:xfrm>
        </p:grpSpPr>
        <p:sp>
          <p:nvSpPr>
            <p:cNvPr name="Freeform 35" id="35"/>
            <p:cNvSpPr/>
            <p:nvPr/>
          </p:nvSpPr>
          <p:spPr>
            <a:xfrm flipH="false" flipV="false" rot="0">
              <a:off x="0" y="0"/>
              <a:ext cx="803493" cy="812800"/>
            </a:xfrm>
            <a:custGeom>
              <a:avLst/>
              <a:gdLst/>
              <a:ahLst/>
              <a:cxnLst/>
              <a:rect r="r" b="b" t="t" l="l"/>
              <a:pathLst>
                <a:path h="812800" w="803493">
                  <a:moveTo>
                    <a:pt x="401746" y="0"/>
                  </a:moveTo>
                  <a:cubicBezTo>
                    <a:pt x="179868" y="0"/>
                    <a:pt x="0" y="181951"/>
                    <a:pt x="0" y="406400"/>
                  </a:cubicBezTo>
                  <a:cubicBezTo>
                    <a:pt x="0" y="630849"/>
                    <a:pt x="179868" y="812800"/>
                    <a:pt x="401746" y="812800"/>
                  </a:cubicBezTo>
                  <a:cubicBezTo>
                    <a:pt x="623625" y="812800"/>
                    <a:pt x="803493" y="630849"/>
                    <a:pt x="803493" y="406400"/>
                  </a:cubicBezTo>
                  <a:cubicBezTo>
                    <a:pt x="803493" y="181951"/>
                    <a:pt x="623625" y="0"/>
                    <a:pt x="401746" y="0"/>
                  </a:cubicBezTo>
                  <a:close/>
                </a:path>
              </a:pathLst>
            </a:custGeom>
            <a:solidFill>
              <a:srgbClr val="0F887C"/>
            </a:solidFill>
          </p:spPr>
        </p:sp>
        <p:sp>
          <p:nvSpPr>
            <p:cNvPr name="TextBox 36" id="36"/>
            <p:cNvSpPr txBox="true"/>
            <p:nvPr/>
          </p:nvSpPr>
          <p:spPr>
            <a:xfrm>
              <a:off x="75327" y="85725"/>
              <a:ext cx="652838" cy="650875"/>
            </a:xfrm>
            <a:prstGeom prst="rect">
              <a:avLst/>
            </a:prstGeom>
          </p:spPr>
          <p:txBody>
            <a:bodyPr anchor="ctr" rtlCol="false" tIns="79424" lIns="79424" bIns="79424" rIns="79424"/>
            <a:lstStyle/>
            <a:p>
              <a:pPr algn="ctr">
                <a:lnSpc>
                  <a:spcPts val="1620"/>
                </a:lnSpc>
              </a:pPr>
            </a:p>
          </p:txBody>
        </p:sp>
      </p:grpSp>
      <p:sp>
        <p:nvSpPr>
          <p:cNvPr name="TextBox 37" id="37"/>
          <p:cNvSpPr txBox="true"/>
          <p:nvPr/>
        </p:nvSpPr>
        <p:spPr>
          <a:xfrm rot="0">
            <a:off x="1341030" y="5025750"/>
            <a:ext cx="314327" cy="556133"/>
          </a:xfrm>
          <a:prstGeom prst="rect">
            <a:avLst/>
          </a:prstGeom>
        </p:spPr>
        <p:txBody>
          <a:bodyPr anchor="t" rtlCol="false" tIns="0" lIns="0" bIns="0" rIns="0">
            <a:spAutoFit/>
          </a:bodyPr>
          <a:lstStyle/>
          <a:p>
            <a:pPr algn="ctr">
              <a:lnSpc>
                <a:spcPts val="4522"/>
              </a:lnSpc>
              <a:spcBef>
                <a:spcPct val="0"/>
              </a:spcBef>
            </a:pPr>
            <a:r>
              <a:rPr lang="en-US" b="true" sz="3230" spc="96">
                <a:solidFill>
                  <a:srgbClr val="FFFFFF"/>
                </a:solidFill>
                <a:latin typeface="Open Sans 1 Bold"/>
                <a:ea typeface="Open Sans 1 Bold"/>
                <a:cs typeface="Open Sans 1 Bold"/>
                <a:sym typeface="Open Sans 1 Bold"/>
              </a:rPr>
              <a:t>2</a:t>
            </a:r>
          </a:p>
        </p:txBody>
      </p:sp>
      <p:sp>
        <p:nvSpPr>
          <p:cNvPr name="TextBox 38" id="38"/>
          <p:cNvSpPr txBox="true"/>
          <p:nvPr/>
        </p:nvSpPr>
        <p:spPr>
          <a:xfrm rot="0">
            <a:off x="2120371" y="7065072"/>
            <a:ext cx="6142702" cy="2213610"/>
          </a:xfrm>
          <a:prstGeom prst="rect">
            <a:avLst/>
          </a:prstGeom>
        </p:spPr>
        <p:txBody>
          <a:bodyPr anchor="t" rtlCol="false" tIns="0" lIns="0" bIns="0" rIns="0">
            <a:spAutoFit/>
          </a:bodyPr>
          <a:lstStyle/>
          <a:p>
            <a:pPr algn="just">
              <a:lnSpc>
                <a:spcPts val="2939"/>
              </a:lnSpc>
            </a:pPr>
            <a:r>
              <a:rPr lang="en-US" b="true" sz="2099" spc="62">
                <a:solidFill>
                  <a:srgbClr val="000000"/>
                </a:solidFill>
                <a:latin typeface="Open Sans 1 Bold"/>
                <a:ea typeface="Open Sans 1 Bold"/>
                <a:cs typeface="Open Sans 1 Bold"/>
                <a:sym typeface="Open Sans 1 Bold"/>
              </a:rPr>
              <a:t>Mempromosikan Literasi Alam Sekitar</a:t>
            </a:r>
          </a:p>
          <a:p>
            <a:pPr algn="just">
              <a:lnSpc>
                <a:spcPts val="2939"/>
              </a:lnSpc>
            </a:pPr>
            <a:r>
              <a:rPr lang="en-US" sz="2099" spc="62">
                <a:solidFill>
                  <a:srgbClr val="000000"/>
                </a:solidFill>
                <a:latin typeface="Open Sans 1"/>
                <a:ea typeface="Open Sans 1"/>
                <a:cs typeface="Open Sans 1"/>
                <a:sym typeface="Open Sans 1"/>
              </a:rPr>
              <a:t>Membekalkan pelajar dengan ilmu dan kemahiran untuk bertindak bijak serta bertanggungjawab terhadap isu alam sekitar.</a:t>
            </a:r>
          </a:p>
          <a:p>
            <a:pPr algn="just">
              <a:lnSpc>
                <a:spcPts val="2939"/>
              </a:lnSpc>
            </a:pPr>
          </a:p>
          <a:p>
            <a:pPr algn="just">
              <a:lnSpc>
                <a:spcPts val="2939"/>
              </a:lnSpc>
            </a:pPr>
          </a:p>
        </p:txBody>
      </p:sp>
      <p:grpSp>
        <p:nvGrpSpPr>
          <p:cNvPr name="Group 39" id="39"/>
          <p:cNvGrpSpPr/>
          <p:nvPr/>
        </p:nvGrpSpPr>
        <p:grpSpPr>
          <a:xfrm rot="0">
            <a:off x="1030209" y="6906981"/>
            <a:ext cx="938988" cy="949865"/>
            <a:chOff x="0" y="0"/>
            <a:chExt cx="803493" cy="812800"/>
          </a:xfrm>
        </p:grpSpPr>
        <p:sp>
          <p:nvSpPr>
            <p:cNvPr name="Freeform 40" id="40"/>
            <p:cNvSpPr/>
            <p:nvPr/>
          </p:nvSpPr>
          <p:spPr>
            <a:xfrm flipH="false" flipV="false" rot="0">
              <a:off x="0" y="0"/>
              <a:ext cx="803493" cy="812800"/>
            </a:xfrm>
            <a:custGeom>
              <a:avLst/>
              <a:gdLst/>
              <a:ahLst/>
              <a:cxnLst/>
              <a:rect r="r" b="b" t="t" l="l"/>
              <a:pathLst>
                <a:path h="812800" w="803493">
                  <a:moveTo>
                    <a:pt x="401746" y="0"/>
                  </a:moveTo>
                  <a:cubicBezTo>
                    <a:pt x="179868" y="0"/>
                    <a:pt x="0" y="181951"/>
                    <a:pt x="0" y="406400"/>
                  </a:cubicBezTo>
                  <a:cubicBezTo>
                    <a:pt x="0" y="630849"/>
                    <a:pt x="179868" y="812800"/>
                    <a:pt x="401746" y="812800"/>
                  </a:cubicBezTo>
                  <a:cubicBezTo>
                    <a:pt x="623625" y="812800"/>
                    <a:pt x="803493" y="630849"/>
                    <a:pt x="803493" y="406400"/>
                  </a:cubicBezTo>
                  <a:cubicBezTo>
                    <a:pt x="803493" y="181951"/>
                    <a:pt x="623625" y="0"/>
                    <a:pt x="401746" y="0"/>
                  </a:cubicBezTo>
                  <a:close/>
                </a:path>
              </a:pathLst>
            </a:custGeom>
            <a:solidFill>
              <a:srgbClr val="0F887C"/>
            </a:solidFill>
          </p:spPr>
        </p:sp>
        <p:sp>
          <p:nvSpPr>
            <p:cNvPr name="TextBox 41" id="41"/>
            <p:cNvSpPr txBox="true"/>
            <p:nvPr/>
          </p:nvSpPr>
          <p:spPr>
            <a:xfrm>
              <a:off x="75327" y="85725"/>
              <a:ext cx="652838" cy="650875"/>
            </a:xfrm>
            <a:prstGeom prst="rect">
              <a:avLst/>
            </a:prstGeom>
          </p:spPr>
          <p:txBody>
            <a:bodyPr anchor="ctr" rtlCol="false" tIns="79424" lIns="79424" bIns="79424" rIns="79424"/>
            <a:lstStyle/>
            <a:p>
              <a:pPr algn="ctr">
                <a:lnSpc>
                  <a:spcPts val="1620"/>
                </a:lnSpc>
              </a:pPr>
            </a:p>
          </p:txBody>
        </p:sp>
      </p:grpSp>
      <p:sp>
        <p:nvSpPr>
          <p:cNvPr name="TextBox 42" id="42"/>
          <p:cNvSpPr txBox="true"/>
          <p:nvPr/>
        </p:nvSpPr>
        <p:spPr>
          <a:xfrm rot="0">
            <a:off x="1376894" y="7036497"/>
            <a:ext cx="314327" cy="556133"/>
          </a:xfrm>
          <a:prstGeom prst="rect">
            <a:avLst/>
          </a:prstGeom>
        </p:spPr>
        <p:txBody>
          <a:bodyPr anchor="t" rtlCol="false" tIns="0" lIns="0" bIns="0" rIns="0">
            <a:spAutoFit/>
          </a:bodyPr>
          <a:lstStyle/>
          <a:p>
            <a:pPr algn="ctr">
              <a:lnSpc>
                <a:spcPts val="4522"/>
              </a:lnSpc>
              <a:spcBef>
                <a:spcPct val="0"/>
              </a:spcBef>
            </a:pPr>
            <a:r>
              <a:rPr lang="en-US" b="true" sz="3230" spc="96">
                <a:solidFill>
                  <a:srgbClr val="FFFFFF"/>
                </a:solidFill>
                <a:latin typeface="Open Sans 1 Bold"/>
                <a:ea typeface="Open Sans 1 Bold"/>
                <a:cs typeface="Open Sans 1 Bold"/>
                <a:sym typeface="Open Sans 1 Bold"/>
              </a:rPr>
              <a:t>3</a:t>
            </a:r>
          </a:p>
        </p:txBody>
      </p:sp>
      <p:grpSp>
        <p:nvGrpSpPr>
          <p:cNvPr name="Group 43" id="43"/>
          <p:cNvGrpSpPr/>
          <p:nvPr/>
        </p:nvGrpSpPr>
        <p:grpSpPr>
          <a:xfrm rot="0">
            <a:off x="866615" y="9060920"/>
            <a:ext cx="918260" cy="987911"/>
            <a:chOff x="0" y="0"/>
            <a:chExt cx="1224346" cy="1317214"/>
          </a:xfrm>
        </p:grpSpPr>
        <p:grpSp>
          <p:nvGrpSpPr>
            <p:cNvPr name="Group 44" id="44"/>
            <p:cNvGrpSpPr/>
            <p:nvPr/>
          </p:nvGrpSpPr>
          <p:grpSpPr>
            <a:xfrm rot="0">
              <a:off x="0" y="0"/>
              <a:ext cx="1224346" cy="1317214"/>
              <a:chOff x="0" y="0"/>
              <a:chExt cx="447181" cy="481100"/>
            </a:xfrm>
          </p:grpSpPr>
          <p:sp>
            <p:nvSpPr>
              <p:cNvPr name="Freeform 45" id="45"/>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46" id="46"/>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47" id="47"/>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03</a:t>
              </a:r>
            </a:p>
          </p:txBody>
        </p:sp>
      </p:grpSp>
      <p:grpSp>
        <p:nvGrpSpPr>
          <p:cNvPr name="Group 48" id="48"/>
          <p:cNvGrpSpPr/>
          <p:nvPr/>
        </p:nvGrpSpPr>
        <p:grpSpPr>
          <a:xfrm rot="0">
            <a:off x="-8138752" y="786786"/>
            <a:ext cx="19345619" cy="783854"/>
            <a:chOff x="0" y="0"/>
            <a:chExt cx="25794158" cy="1045138"/>
          </a:xfrm>
        </p:grpSpPr>
        <p:sp>
          <p:nvSpPr>
            <p:cNvPr name="TextBox 49" id="49"/>
            <p:cNvSpPr txBox="true"/>
            <p:nvPr/>
          </p:nvSpPr>
          <p:spPr>
            <a:xfrm rot="0">
              <a:off x="0" y="-276225"/>
              <a:ext cx="6978488" cy="1321363"/>
            </a:xfrm>
            <a:prstGeom prst="rect">
              <a:avLst/>
            </a:prstGeom>
          </p:spPr>
          <p:txBody>
            <a:bodyPr anchor="t" rtlCol="false" tIns="0" lIns="0" bIns="0" rIns="0">
              <a:spAutoFit/>
            </a:bodyPr>
            <a:lstStyle/>
            <a:p>
              <a:pPr algn="l" marL="0" indent="0" lvl="0">
                <a:lnSpc>
                  <a:spcPts val="9160"/>
                </a:lnSpc>
                <a:spcBef>
                  <a:spcPct val="0"/>
                </a:spcBef>
              </a:pPr>
              <a:r>
                <a:rPr lang="en-US" b="true" sz="5152" spc="-51">
                  <a:solidFill>
                    <a:srgbClr val="059B86"/>
                  </a:solidFill>
                  <a:latin typeface="Open Sans 1 Bold"/>
                  <a:ea typeface="Open Sans 1 Bold"/>
                  <a:cs typeface="Open Sans 1 Bold"/>
                  <a:sym typeface="Open Sans 1 Bold"/>
                </a:rPr>
                <a:t>INTRODUCTION</a:t>
              </a:r>
            </a:p>
          </p:txBody>
        </p:sp>
        <p:sp>
          <p:nvSpPr>
            <p:cNvPr name="AutoShape 50" id="50"/>
            <p:cNvSpPr/>
            <p:nvPr/>
          </p:nvSpPr>
          <p:spPr>
            <a:xfrm flipV="true">
              <a:off x="7337989" y="497764"/>
              <a:ext cx="18456158" cy="6898"/>
            </a:xfrm>
            <a:prstGeom prst="line">
              <a:avLst/>
            </a:prstGeom>
            <a:ln cap="flat" w="63500">
              <a:solidFill>
                <a:srgbClr val="0F887C"/>
              </a:solidFill>
              <a:prstDash val="solid"/>
              <a:headEnd type="none" len="sm" w="sm"/>
              <a:tailEnd type="none" len="sm" w="sm"/>
            </a:ln>
          </p:spPr>
        </p:sp>
      </p:grpSp>
      <p:sp>
        <p:nvSpPr>
          <p:cNvPr name="Freeform 51" id="51"/>
          <p:cNvSpPr/>
          <p:nvPr/>
        </p:nvSpPr>
        <p:spPr>
          <a:xfrm flipH="false" flipV="false" rot="0">
            <a:off x="15976754" y="-11482"/>
            <a:ext cx="2311246" cy="1692988"/>
          </a:xfrm>
          <a:custGeom>
            <a:avLst/>
            <a:gdLst/>
            <a:ahLst/>
            <a:cxnLst/>
            <a:rect r="r" b="b" t="t" l="l"/>
            <a:pathLst>
              <a:path h="1692988" w="2311246">
                <a:moveTo>
                  <a:pt x="0" y="0"/>
                </a:moveTo>
                <a:lnTo>
                  <a:pt x="2311246" y="0"/>
                </a:lnTo>
                <a:lnTo>
                  <a:pt x="2311246" y="1692988"/>
                </a:lnTo>
                <a:lnTo>
                  <a:pt x="0" y="169298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52" id="52"/>
          <p:cNvGrpSpPr/>
          <p:nvPr/>
        </p:nvGrpSpPr>
        <p:grpSpPr>
          <a:xfrm rot="0">
            <a:off x="11206867" y="632570"/>
            <a:ext cx="6092386" cy="1436313"/>
            <a:chOff x="0" y="0"/>
            <a:chExt cx="2665254" cy="628348"/>
          </a:xfrm>
        </p:grpSpPr>
        <p:sp>
          <p:nvSpPr>
            <p:cNvPr name="Freeform 53" id="53"/>
            <p:cNvSpPr/>
            <p:nvPr/>
          </p:nvSpPr>
          <p:spPr>
            <a:xfrm flipH="false" flipV="false" rot="0">
              <a:off x="0" y="0"/>
              <a:ext cx="2665254" cy="628348"/>
            </a:xfrm>
            <a:custGeom>
              <a:avLst/>
              <a:gdLst/>
              <a:ahLst/>
              <a:cxnLst/>
              <a:rect r="r" b="b" t="t" l="l"/>
              <a:pathLst>
                <a:path h="628348" w="2665254">
                  <a:moveTo>
                    <a:pt x="17791" y="0"/>
                  </a:moveTo>
                  <a:lnTo>
                    <a:pt x="2647464" y="0"/>
                  </a:lnTo>
                  <a:cubicBezTo>
                    <a:pt x="2652182" y="0"/>
                    <a:pt x="2656707" y="1874"/>
                    <a:pt x="2660044" y="5211"/>
                  </a:cubicBezTo>
                  <a:cubicBezTo>
                    <a:pt x="2663380" y="8547"/>
                    <a:pt x="2665254" y="13072"/>
                    <a:pt x="2665254" y="17791"/>
                  </a:cubicBezTo>
                  <a:lnTo>
                    <a:pt x="2665254" y="610557"/>
                  </a:lnTo>
                  <a:cubicBezTo>
                    <a:pt x="2665254" y="615276"/>
                    <a:pt x="2663380" y="619801"/>
                    <a:pt x="2660044" y="623137"/>
                  </a:cubicBezTo>
                  <a:cubicBezTo>
                    <a:pt x="2656707" y="626474"/>
                    <a:pt x="2652182" y="628348"/>
                    <a:pt x="2647464" y="628348"/>
                  </a:cubicBezTo>
                  <a:lnTo>
                    <a:pt x="17791" y="628348"/>
                  </a:lnTo>
                  <a:cubicBezTo>
                    <a:pt x="13072" y="628348"/>
                    <a:pt x="8547" y="626474"/>
                    <a:pt x="5211" y="623137"/>
                  </a:cubicBezTo>
                  <a:cubicBezTo>
                    <a:pt x="1874" y="619801"/>
                    <a:pt x="0" y="615276"/>
                    <a:pt x="0" y="610557"/>
                  </a:cubicBezTo>
                  <a:lnTo>
                    <a:pt x="0" y="17791"/>
                  </a:lnTo>
                  <a:cubicBezTo>
                    <a:pt x="0" y="13072"/>
                    <a:pt x="1874" y="8547"/>
                    <a:pt x="5211" y="5211"/>
                  </a:cubicBezTo>
                  <a:cubicBezTo>
                    <a:pt x="8547" y="1874"/>
                    <a:pt x="13072" y="0"/>
                    <a:pt x="17791" y="0"/>
                  </a:cubicBezTo>
                  <a:close/>
                </a:path>
              </a:pathLst>
            </a:custGeom>
            <a:solidFill>
              <a:srgbClr val="FAFAFA"/>
            </a:solidFill>
            <a:ln w="142875" cap="sq">
              <a:solidFill>
                <a:srgbClr val="069C87"/>
              </a:solidFill>
              <a:prstDash val="solid"/>
              <a:miter/>
            </a:ln>
          </p:spPr>
        </p:sp>
        <p:sp>
          <p:nvSpPr>
            <p:cNvPr name="TextBox 54" id="54"/>
            <p:cNvSpPr txBox="true"/>
            <p:nvPr/>
          </p:nvSpPr>
          <p:spPr>
            <a:xfrm>
              <a:off x="0" y="19050"/>
              <a:ext cx="2665254" cy="609298"/>
            </a:xfrm>
            <a:prstGeom prst="rect">
              <a:avLst/>
            </a:prstGeom>
          </p:spPr>
          <p:txBody>
            <a:bodyPr anchor="ctr" rtlCol="false" tIns="53768" lIns="53768" bIns="53768" rIns="53768"/>
            <a:lstStyle/>
            <a:p>
              <a:pPr algn="ctr">
                <a:lnSpc>
                  <a:spcPts val="1615"/>
                </a:lnSpc>
              </a:pPr>
            </a:p>
          </p:txBody>
        </p:sp>
      </p:grpSp>
      <p:sp>
        <p:nvSpPr>
          <p:cNvPr name="TextBox 55" id="55"/>
          <p:cNvSpPr txBox="true"/>
          <p:nvPr/>
        </p:nvSpPr>
        <p:spPr>
          <a:xfrm rot="0">
            <a:off x="11859735" y="1166394"/>
            <a:ext cx="4786648" cy="520192"/>
          </a:xfrm>
          <a:prstGeom prst="rect">
            <a:avLst/>
          </a:prstGeom>
        </p:spPr>
        <p:txBody>
          <a:bodyPr anchor="t" rtlCol="false" tIns="0" lIns="0" bIns="0" rIns="0">
            <a:spAutoFit/>
          </a:bodyPr>
          <a:lstStyle/>
          <a:p>
            <a:pPr algn="ctr">
              <a:lnSpc>
                <a:spcPts val="3504"/>
              </a:lnSpc>
            </a:pPr>
            <a:r>
              <a:rPr lang="en-US" b="true" sz="4800" spc="-144">
                <a:solidFill>
                  <a:srgbClr val="000000"/>
                </a:solidFill>
                <a:latin typeface="Neue Montreal Bold"/>
                <a:ea typeface="Neue Montreal Bold"/>
                <a:cs typeface="Neue Montreal Bold"/>
                <a:sym typeface="Neue Montreal Bold"/>
              </a:rPr>
              <a:t>OBJEKTIF</a:t>
            </a:r>
          </a:p>
        </p:txBody>
      </p:sp>
      <p:sp>
        <p:nvSpPr>
          <p:cNvPr name="TextBox 56" id="56"/>
          <p:cNvSpPr txBox="true"/>
          <p:nvPr/>
        </p:nvSpPr>
        <p:spPr>
          <a:xfrm rot="0">
            <a:off x="780938" y="1360878"/>
            <a:ext cx="8821569" cy="1209675"/>
          </a:xfrm>
          <a:prstGeom prst="rect">
            <a:avLst/>
          </a:prstGeom>
        </p:spPr>
        <p:txBody>
          <a:bodyPr anchor="t" rtlCol="false" tIns="0" lIns="0" bIns="0" rIns="0">
            <a:spAutoFit/>
          </a:bodyPr>
          <a:lstStyle/>
          <a:p>
            <a:pPr algn="ctr">
              <a:lnSpc>
                <a:spcPts val="4799"/>
              </a:lnSpc>
            </a:pPr>
            <a:r>
              <a:rPr lang="en-US" sz="3999" spc="-7">
                <a:solidFill>
                  <a:srgbClr val="000000"/>
                </a:solidFill>
                <a:latin typeface="Lilita One"/>
                <a:ea typeface="Lilita One"/>
                <a:cs typeface="Lilita One"/>
                <a:sym typeface="Lilita One"/>
              </a:rPr>
              <a:t>OBJEKTIF UTAMA PELAN PENDIDIKAN HIJAU ADALAH UNTUK:</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859035">
            <a:off x="-1282918" y="3355471"/>
            <a:ext cx="9232016" cy="8927962"/>
          </a:xfrm>
          <a:custGeom>
            <a:avLst/>
            <a:gdLst/>
            <a:ahLst/>
            <a:cxnLst/>
            <a:rect r="r" b="b" t="t" l="l"/>
            <a:pathLst>
              <a:path h="8927962" w="9232016">
                <a:moveTo>
                  <a:pt x="9232016" y="0"/>
                </a:moveTo>
                <a:lnTo>
                  <a:pt x="0" y="0"/>
                </a:lnTo>
                <a:lnTo>
                  <a:pt x="0" y="8927962"/>
                </a:lnTo>
                <a:lnTo>
                  <a:pt x="9232016" y="8927962"/>
                </a:lnTo>
                <a:lnTo>
                  <a:pt x="9232016" y="0"/>
                </a:lnTo>
                <a:close/>
              </a:path>
            </a:pathLst>
          </a:custGeom>
          <a:blipFill>
            <a:blip r:embed="rId2">
              <a:alphaModFix amt="17000"/>
            </a:blip>
            <a:stretch>
              <a:fillRect l="-8686" t="0" r="-13144" b="-36749"/>
            </a:stretch>
          </a:blipFill>
        </p:spPr>
      </p:sp>
      <p:sp>
        <p:nvSpPr>
          <p:cNvPr name="Freeform 3" id="3"/>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3">
              <a:alphaModFix amt="6000"/>
            </a:blip>
            <a:stretch>
              <a:fillRect l="0" t="0" r="0" b="0"/>
            </a:stretch>
          </a:blipFill>
        </p:spPr>
      </p:sp>
      <p:sp>
        <p:nvSpPr>
          <p:cNvPr name="TextBox 4" id="4"/>
          <p:cNvSpPr txBox="true"/>
          <p:nvPr/>
        </p:nvSpPr>
        <p:spPr>
          <a:xfrm rot="0">
            <a:off x="1028700" y="2323396"/>
            <a:ext cx="2219374" cy="839851"/>
          </a:xfrm>
          <a:prstGeom prst="rect">
            <a:avLst/>
          </a:prstGeom>
        </p:spPr>
        <p:txBody>
          <a:bodyPr anchor="t" rtlCol="false" tIns="0" lIns="0" bIns="0" rIns="0">
            <a:spAutoFit/>
          </a:bodyPr>
          <a:lstStyle/>
          <a:p>
            <a:pPr algn="ctr">
              <a:lnSpc>
                <a:spcPts val="7111"/>
              </a:lnSpc>
              <a:spcBef>
                <a:spcPct val="0"/>
              </a:spcBef>
            </a:pPr>
            <a:r>
              <a:rPr lang="en-US" sz="3999" spc="-7">
                <a:solidFill>
                  <a:srgbClr val="000000"/>
                </a:solidFill>
                <a:latin typeface="Lilita One"/>
                <a:ea typeface="Lilita One"/>
                <a:cs typeface="Lilita One"/>
                <a:sym typeface="Lilita One"/>
              </a:rPr>
              <a:t>VISI</a:t>
            </a:r>
          </a:p>
        </p:txBody>
      </p:sp>
      <p:sp>
        <p:nvSpPr>
          <p:cNvPr name="TextBox 5" id="5"/>
          <p:cNvSpPr txBox="true"/>
          <p:nvPr/>
        </p:nvSpPr>
        <p:spPr>
          <a:xfrm rot="0">
            <a:off x="691800" y="5666627"/>
            <a:ext cx="2893174" cy="839851"/>
          </a:xfrm>
          <a:prstGeom prst="rect">
            <a:avLst/>
          </a:prstGeom>
        </p:spPr>
        <p:txBody>
          <a:bodyPr anchor="t" rtlCol="false" tIns="0" lIns="0" bIns="0" rIns="0">
            <a:spAutoFit/>
          </a:bodyPr>
          <a:lstStyle/>
          <a:p>
            <a:pPr algn="ctr" marL="0" indent="0" lvl="0">
              <a:lnSpc>
                <a:spcPts val="7111"/>
              </a:lnSpc>
              <a:spcBef>
                <a:spcPct val="0"/>
              </a:spcBef>
            </a:pPr>
            <a:r>
              <a:rPr lang="en-US" sz="3999" spc="-7">
                <a:solidFill>
                  <a:srgbClr val="000000"/>
                </a:solidFill>
                <a:latin typeface="Lilita One"/>
                <a:ea typeface="Lilita One"/>
                <a:cs typeface="Lilita One"/>
                <a:sym typeface="Lilita One"/>
              </a:rPr>
              <a:t>MISI</a:t>
            </a:r>
          </a:p>
        </p:txBody>
      </p:sp>
      <p:grpSp>
        <p:nvGrpSpPr>
          <p:cNvPr name="Group 6" id="6"/>
          <p:cNvGrpSpPr/>
          <p:nvPr/>
        </p:nvGrpSpPr>
        <p:grpSpPr>
          <a:xfrm rot="0">
            <a:off x="1511903" y="6711422"/>
            <a:ext cx="15296724" cy="1516317"/>
            <a:chOff x="0" y="0"/>
            <a:chExt cx="20395632" cy="2021756"/>
          </a:xfrm>
        </p:grpSpPr>
        <p:grpSp>
          <p:nvGrpSpPr>
            <p:cNvPr name="Group 7" id="7"/>
            <p:cNvGrpSpPr/>
            <p:nvPr/>
          </p:nvGrpSpPr>
          <p:grpSpPr>
            <a:xfrm rot="0">
              <a:off x="0" y="0"/>
              <a:ext cx="20395632" cy="2021756"/>
              <a:chOff x="0" y="0"/>
              <a:chExt cx="5499960" cy="545194"/>
            </a:xfrm>
          </p:grpSpPr>
          <p:sp>
            <p:nvSpPr>
              <p:cNvPr name="Freeform 8" id="8"/>
              <p:cNvSpPr/>
              <p:nvPr/>
            </p:nvSpPr>
            <p:spPr>
              <a:xfrm flipH="false" flipV="false" rot="0">
                <a:off x="0" y="0"/>
                <a:ext cx="5499960" cy="545194"/>
              </a:xfrm>
              <a:custGeom>
                <a:avLst/>
                <a:gdLst/>
                <a:ahLst/>
                <a:cxnLst/>
                <a:rect r="r" b="b" t="t" l="l"/>
                <a:pathLst>
                  <a:path h="545194" w="5499960">
                    <a:moveTo>
                      <a:pt x="7086" y="0"/>
                    </a:moveTo>
                    <a:lnTo>
                      <a:pt x="5492874" y="0"/>
                    </a:lnTo>
                    <a:cubicBezTo>
                      <a:pt x="5494753" y="0"/>
                      <a:pt x="5496556" y="747"/>
                      <a:pt x="5497884" y="2075"/>
                    </a:cubicBezTo>
                    <a:cubicBezTo>
                      <a:pt x="5499213" y="3404"/>
                      <a:pt x="5499960" y="5206"/>
                      <a:pt x="5499960" y="7086"/>
                    </a:cubicBezTo>
                    <a:lnTo>
                      <a:pt x="5499960" y="538108"/>
                    </a:lnTo>
                    <a:cubicBezTo>
                      <a:pt x="5499960" y="539988"/>
                      <a:pt x="5499213" y="541790"/>
                      <a:pt x="5497884" y="543119"/>
                    </a:cubicBezTo>
                    <a:cubicBezTo>
                      <a:pt x="5496556" y="544447"/>
                      <a:pt x="5494753" y="545194"/>
                      <a:pt x="5492874" y="545194"/>
                    </a:cubicBezTo>
                    <a:lnTo>
                      <a:pt x="7086" y="545194"/>
                    </a:lnTo>
                    <a:cubicBezTo>
                      <a:pt x="3172" y="545194"/>
                      <a:pt x="0" y="542022"/>
                      <a:pt x="0" y="538108"/>
                    </a:cubicBezTo>
                    <a:lnTo>
                      <a:pt x="0" y="7086"/>
                    </a:lnTo>
                    <a:cubicBezTo>
                      <a:pt x="0" y="5206"/>
                      <a:pt x="747" y="3404"/>
                      <a:pt x="2075" y="2075"/>
                    </a:cubicBezTo>
                    <a:cubicBezTo>
                      <a:pt x="3404" y="747"/>
                      <a:pt x="5206" y="0"/>
                      <a:pt x="7086" y="0"/>
                    </a:cubicBezTo>
                    <a:close/>
                  </a:path>
                </a:pathLst>
              </a:custGeom>
              <a:solidFill>
                <a:srgbClr val="3A777B">
                  <a:alpha val="67843"/>
                </a:srgbClr>
              </a:solidFill>
            </p:spPr>
          </p:sp>
          <p:sp>
            <p:nvSpPr>
              <p:cNvPr name="TextBox 9" id="9"/>
              <p:cNvSpPr txBox="true"/>
              <p:nvPr/>
            </p:nvSpPr>
            <p:spPr>
              <a:xfrm>
                <a:off x="0" y="-28575"/>
                <a:ext cx="5499960" cy="573769"/>
              </a:xfrm>
              <a:prstGeom prst="rect">
                <a:avLst/>
              </a:prstGeom>
            </p:spPr>
            <p:txBody>
              <a:bodyPr anchor="ctr" rtlCol="false" tIns="71846" lIns="71846" bIns="71846" rIns="71846"/>
              <a:lstStyle/>
              <a:p>
                <a:pPr algn="ctr">
                  <a:lnSpc>
                    <a:spcPts val="2376"/>
                  </a:lnSpc>
                </a:pPr>
              </a:p>
            </p:txBody>
          </p:sp>
        </p:grpSp>
        <p:sp>
          <p:nvSpPr>
            <p:cNvPr name="TextBox 10" id="10"/>
            <p:cNvSpPr txBox="true"/>
            <p:nvPr/>
          </p:nvSpPr>
          <p:spPr>
            <a:xfrm rot="0">
              <a:off x="322147" y="289974"/>
              <a:ext cx="19707964" cy="1452880"/>
            </a:xfrm>
            <a:prstGeom prst="rect">
              <a:avLst/>
            </a:prstGeom>
          </p:spPr>
          <p:txBody>
            <a:bodyPr anchor="t" rtlCol="false" tIns="0" lIns="0" bIns="0" rIns="0">
              <a:spAutoFit/>
            </a:bodyPr>
            <a:lstStyle/>
            <a:p>
              <a:pPr algn="just" marL="0" indent="0" lvl="0">
                <a:lnSpc>
                  <a:spcPts val="2940"/>
                </a:lnSpc>
              </a:pPr>
              <a:r>
                <a:rPr lang="en-US" b="true" sz="2100" spc="63">
                  <a:solidFill>
                    <a:srgbClr val="FFCE45"/>
                  </a:solidFill>
                  <a:latin typeface="Open Sans 1 Bold"/>
                  <a:ea typeface="Open Sans 1 Bold"/>
                  <a:cs typeface="Open Sans 1 Bold"/>
                  <a:sym typeface="Open Sans 1 Bold"/>
                </a:rPr>
                <a:t>Untuk</a:t>
              </a:r>
              <a:r>
                <a:rPr lang="en-US" b="true" sz="2100" spc="63" strike="noStrike" u="none">
                  <a:solidFill>
                    <a:srgbClr val="FFCE45"/>
                  </a:solidFill>
                  <a:latin typeface="Open Sans 1 Bold"/>
                  <a:ea typeface="Open Sans 1 Bold"/>
                  <a:cs typeface="Open Sans 1 Bold"/>
                  <a:sym typeface="Open Sans 1 Bold"/>
                </a:rPr>
                <a:t> mendidik dan menginspirasi generasi individu yang bertanggungjawab terhadap alam sekitar</a:t>
              </a:r>
            </a:p>
            <a:p>
              <a:pPr algn="just" marL="0" indent="0" lvl="0">
                <a:lnSpc>
                  <a:spcPts val="2940"/>
                </a:lnSpc>
              </a:pPr>
              <a:r>
                <a:rPr lang="en-US" sz="2100" spc="63" strike="noStrike" u="none">
                  <a:solidFill>
                    <a:srgbClr val="FFFFFF"/>
                  </a:solidFill>
                  <a:latin typeface="Open Sans 1"/>
                  <a:ea typeface="Open Sans 1"/>
                  <a:cs typeface="Open Sans 1"/>
                  <a:sym typeface="Open Sans 1"/>
                </a:rPr>
                <a:t>Untuk</a:t>
              </a:r>
              <a:r>
                <a:rPr lang="en-US" sz="2100" spc="63" strike="noStrike" u="none">
                  <a:solidFill>
                    <a:srgbClr val="FFFFFF"/>
                  </a:solidFill>
                  <a:latin typeface="Open Sans 1"/>
                  <a:ea typeface="Open Sans 1"/>
                  <a:cs typeface="Open Sans 1"/>
                  <a:sym typeface="Open Sans 1"/>
                </a:rPr>
                <a:t> melahirkan pelajar yang bertanggungjawab dan memimpin masa depan hijau melalui pendidikan kelestarian dan amalan operasi mampan.</a:t>
              </a:r>
            </a:p>
          </p:txBody>
        </p:sp>
      </p:grpSp>
      <p:grpSp>
        <p:nvGrpSpPr>
          <p:cNvPr name="Group 11" id="11"/>
          <p:cNvGrpSpPr/>
          <p:nvPr/>
        </p:nvGrpSpPr>
        <p:grpSpPr>
          <a:xfrm rot="0">
            <a:off x="510103" y="8734534"/>
            <a:ext cx="17777897" cy="1467061"/>
            <a:chOff x="0" y="0"/>
            <a:chExt cx="23703863" cy="1956081"/>
          </a:xfrm>
        </p:grpSpPr>
        <p:sp>
          <p:nvSpPr>
            <p:cNvPr name="AutoShape 12" id="12"/>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13" id="13"/>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14" id="14"/>
            <p:cNvGrpSpPr/>
            <p:nvPr/>
          </p:nvGrpSpPr>
          <p:grpSpPr>
            <a:xfrm rot="0">
              <a:off x="21107916" y="319434"/>
              <a:ext cx="1224346" cy="1317214"/>
              <a:chOff x="0" y="0"/>
              <a:chExt cx="447181" cy="481100"/>
            </a:xfrm>
          </p:grpSpPr>
          <p:sp>
            <p:nvSpPr>
              <p:cNvPr name="Freeform 15" id="15"/>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16" id="16"/>
              <p:cNvSpPr txBox="true"/>
              <p:nvPr/>
            </p:nvSpPr>
            <p:spPr>
              <a:xfrm>
                <a:off x="0" y="-3175"/>
                <a:ext cx="447181" cy="458875"/>
              </a:xfrm>
              <a:prstGeom prst="rect">
                <a:avLst/>
              </a:prstGeom>
            </p:spPr>
            <p:txBody>
              <a:bodyPr anchor="ctr" rtlCol="false" tIns="105298" lIns="105298" bIns="105298" rIns="105298"/>
              <a:lstStyle/>
              <a:p>
                <a:pPr algn="ctr">
                  <a:lnSpc>
                    <a:spcPts val="1960"/>
                  </a:lnSpc>
                </a:pPr>
              </a:p>
            </p:txBody>
          </p:sp>
        </p:grpSp>
        <p:sp>
          <p:nvSpPr>
            <p:cNvPr name="TextBox 17" id="17"/>
            <p:cNvSpPr txBox="true"/>
            <p:nvPr/>
          </p:nvSpPr>
          <p:spPr>
            <a:xfrm rot="0">
              <a:off x="21107916" y="464862"/>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04</a:t>
              </a:r>
            </a:p>
          </p:txBody>
        </p:sp>
      </p:grpSp>
      <p:grpSp>
        <p:nvGrpSpPr>
          <p:cNvPr name="Group 18" id="18"/>
          <p:cNvGrpSpPr/>
          <p:nvPr/>
        </p:nvGrpSpPr>
        <p:grpSpPr>
          <a:xfrm rot="0">
            <a:off x="1511903" y="3306821"/>
            <a:ext cx="10404851" cy="1488457"/>
            <a:chOff x="0" y="0"/>
            <a:chExt cx="3741079" cy="535177"/>
          </a:xfrm>
        </p:grpSpPr>
        <p:sp>
          <p:nvSpPr>
            <p:cNvPr name="Freeform 19" id="19"/>
            <p:cNvSpPr/>
            <p:nvPr/>
          </p:nvSpPr>
          <p:spPr>
            <a:xfrm flipH="false" flipV="false" rot="0">
              <a:off x="0" y="0"/>
              <a:ext cx="3741079" cy="535177"/>
            </a:xfrm>
            <a:custGeom>
              <a:avLst/>
              <a:gdLst/>
              <a:ahLst/>
              <a:cxnLst/>
              <a:rect r="r" b="b" t="t" l="l"/>
              <a:pathLst>
                <a:path h="535177" w="3741079">
                  <a:moveTo>
                    <a:pt x="10417" y="0"/>
                  </a:moveTo>
                  <a:lnTo>
                    <a:pt x="3730663" y="0"/>
                  </a:lnTo>
                  <a:cubicBezTo>
                    <a:pt x="3733425" y="0"/>
                    <a:pt x="3736075" y="1097"/>
                    <a:pt x="3738028" y="3051"/>
                  </a:cubicBezTo>
                  <a:cubicBezTo>
                    <a:pt x="3739982" y="5005"/>
                    <a:pt x="3741079" y="7654"/>
                    <a:pt x="3741079" y="10417"/>
                  </a:cubicBezTo>
                  <a:lnTo>
                    <a:pt x="3741079" y="524760"/>
                  </a:lnTo>
                  <a:cubicBezTo>
                    <a:pt x="3741079" y="527523"/>
                    <a:pt x="3739982" y="530172"/>
                    <a:pt x="3738028" y="532126"/>
                  </a:cubicBezTo>
                  <a:cubicBezTo>
                    <a:pt x="3736075" y="534079"/>
                    <a:pt x="3733425" y="535177"/>
                    <a:pt x="3730663" y="535177"/>
                  </a:cubicBezTo>
                  <a:lnTo>
                    <a:pt x="10417" y="535177"/>
                  </a:lnTo>
                  <a:cubicBezTo>
                    <a:pt x="7654" y="535177"/>
                    <a:pt x="5005" y="534079"/>
                    <a:pt x="3051" y="532126"/>
                  </a:cubicBezTo>
                  <a:cubicBezTo>
                    <a:pt x="1097" y="530172"/>
                    <a:pt x="0" y="527523"/>
                    <a:pt x="0" y="524760"/>
                  </a:cubicBezTo>
                  <a:lnTo>
                    <a:pt x="0" y="10417"/>
                  </a:lnTo>
                  <a:cubicBezTo>
                    <a:pt x="0" y="7654"/>
                    <a:pt x="1097" y="5005"/>
                    <a:pt x="3051" y="3051"/>
                  </a:cubicBezTo>
                  <a:cubicBezTo>
                    <a:pt x="5005" y="1097"/>
                    <a:pt x="7654" y="0"/>
                    <a:pt x="10417" y="0"/>
                  </a:cubicBezTo>
                  <a:close/>
                </a:path>
              </a:pathLst>
            </a:custGeom>
            <a:solidFill>
              <a:srgbClr val="3A777B">
                <a:alpha val="67843"/>
              </a:srgbClr>
            </a:solidFill>
            <a:ln cap="sq">
              <a:noFill/>
              <a:prstDash val="solid"/>
              <a:miter/>
            </a:ln>
          </p:spPr>
        </p:sp>
        <p:sp>
          <p:nvSpPr>
            <p:cNvPr name="TextBox 20" id="20"/>
            <p:cNvSpPr txBox="true"/>
            <p:nvPr/>
          </p:nvSpPr>
          <p:spPr>
            <a:xfrm>
              <a:off x="0" y="-28575"/>
              <a:ext cx="3741079" cy="563752"/>
            </a:xfrm>
            <a:prstGeom prst="rect">
              <a:avLst/>
            </a:prstGeom>
          </p:spPr>
          <p:txBody>
            <a:bodyPr anchor="ctr" rtlCol="false" tIns="71846" lIns="71846" bIns="71846" rIns="71846"/>
            <a:lstStyle/>
            <a:p>
              <a:pPr algn="ctr">
                <a:lnSpc>
                  <a:spcPts val="2376"/>
                </a:lnSpc>
              </a:pPr>
            </a:p>
          </p:txBody>
        </p:sp>
      </p:grpSp>
      <p:sp>
        <p:nvSpPr>
          <p:cNvPr name="TextBox 21" id="21"/>
          <p:cNvSpPr txBox="true"/>
          <p:nvPr/>
        </p:nvSpPr>
        <p:spPr>
          <a:xfrm rot="0">
            <a:off x="1658195" y="3482407"/>
            <a:ext cx="10963520" cy="1099185"/>
          </a:xfrm>
          <a:prstGeom prst="rect">
            <a:avLst/>
          </a:prstGeom>
        </p:spPr>
        <p:txBody>
          <a:bodyPr anchor="t" rtlCol="false" tIns="0" lIns="0" bIns="0" rIns="0">
            <a:spAutoFit/>
          </a:bodyPr>
          <a:lstStyle/>
          <a:p>
            <a:pPr algn="l">
              <a:lnSpc>
                <a:spcPts val="2940"/>
              </a:lnSpc>
            </a:pPr>
            <a:r>
              <a:rPr lang="en-US" sz="2100" b="true">
                <a:solidFill>
                  <a:srgbClr val="FFCE45"/>
                </a:solidFill>
                <a:latin typeface="Open Sans 2 Bold"/>
                <a:ea typeface="Open Sans 2 Bold"/>
                <a:cs typeface="Open Sans 2 Bold"/>
                <a:sym typeface="Open Sans 2 Bold"/>
              </a:rPr>
              <a:t>Pendidikan untuk masa hadapan yang lebih hijau</a:t>
            </a:r>
          </a:p>
          <a:p>
            <a:pPr algn="l">
              <a:lnSpc>
                <a:spcPts val="2940"/>
              </a:lnSpc>
            </a:pPr>
            <a:r>
              <a:rPr lang="en-US" sz="2100">
                <a:solidFill>
                  <a:srgbClr val="FFFFFF"/>
                </a:solidFill>
                <a:latin typeface="Open Sans 2"/>
                <a:ea typeface="Open Sans 2"/>
                <a:cs typeface="Open Sans 2"/>
                <a:sym typeface="Open Sans 2"/>
              </a:rPr>
              <a:t>Membentuk</a:t>
            </a:r>
            <a:r>
              <a:rPr lang="en-US" sz="2100">
                <a:solidFill>
                  <a:srgbClr val="FFFFFF"/>
                </a:solidFill>
                <a:latin typeface="Open Sans 2"/>
                <a:ea typeface="Open Sans 2"/>
                <a:cs typeface="Open Sans 2"/>
                <a:sym typeface="Open Sans 2"/>
              </a:rPr>
              <a:t> mas</a:t>
            </a:r>
            <a:r>
              <a:rPr lang="en-US" sz="2100">
                <a:solidFill>
                  <a:srgbClr val="FFFFFF"/>
                </a:solidFill>
                <a:latin typeface="Open Sans 2"/>
                <a:ea typeface="Open Sans 2"/>
                <a:cs typeface="Open Sans 2"/>
                <a:sym typeface="Open Sans 2"/>
              </a:rPr>
              <a:t>a depan di mana pembelajaran memberdayakan manusia untuk membina dunia yang lestari.</a:t>
            </a:r>
          </a:p>
        </p:txBody>
      </p:sp>
      <p:sp>
        <p:nvSpPr>
          <p:cNvPr name="Freeform 22" id="22"/>
          <p:cNvSpPr/>
          <p:nvPr/>
        </p:nvSpPr>
        <p:spPr>
          <a:xfrm flipH="false" flipV="false" rot="0">
            <a:off x="12390417" y="2862384"/>
            <a:ext cx="5275903" cy="3644094"/>
          </a:xfrm>
          <a:custGeom>
            <a:avLst/>
            <a:gdLst/>
            <a:ahLst/>
            <a:cxnLst/>
            <a:rect r="r" b="b" t="t" l="l"/>
            <a:pathLst>
              <a:path h="3644094" w="5275903">
                <a:moveTo>
                  <a:pt x="0" y="0"/>
                </a:moveTo>
                <a:lnTo>
                  <a:pt x="5275902" y="0"/>
                </a:lnTo>
                <a:lnTo>
                  <a:pt x="5275902" y="3644094"/>
                </a:lnTo>
                <a:lnTo>
                  <a:pt x="0" y="3644094"/>
                </a:lnTo>
                <a:lnTo>
                  <a:pt x="0" y="0"/>
                </a:lnTo>
                <a:close/>
              </a:path>
            </a:pathLst>
          </a:custGeom>
          <a:blipFill>
            <a:blip r:embed="rId6"/>
            <a:stretch>
              <a:fillRect l="-20672" t="-4483" r="-68178" b="-77680"/>
            </a:stretch>
          </a:blipFill>
          <a:ln w="38100" cap="sq">
            <a:solidFill>
              <a:srgbClr val="000000"/>
            </a:solidFill>
            <a:prstDash val="solid"/>
            <a:miter/>
          </a:ln>
        </p:spPr>
      </p:sp>
      <p:sp>
        <p:nvSpPr>
          <p:cNvPr name="AutoShape 23" id="23"/>
          <p:cNvSpPr/>
          <p:nvPr/>
        </p:nvSpPr>
        <p:spPr>
          <a:xfrm flipV="true">
            <a:off x="-1695938" y="1106125"/>
            <a:ext cx="20415657" cy="18604"/>
          </a:xfrm>
          <a:prstGeom prst="line">
            <a:avLst/>
          </a:prstGeom>
          <a:ln cap="flat" w="47625">
            <a:solidFill>
              <a:srgbClr val="0F887C"/>
            </a:solidFill>
            <a:prstDash val="solid"/>
            <a:headEnd type="none" len="sm" w="sm"/>
            <a:tailEnd type="none" len="sm" w="sm"/>
          </a:ln>
        </p:spPr>
      </p:sp>
      <p:sp>
        <p:nvSpPr>
          <p:cNvPr name="Freeform 24" id="24"/>
          <p:cNvSpPr/>
          <p:nvPr/>
        </p:nvSpPr>
        <p:spPr>
          <a:xfrm flipH="false" flipV="false" rot="0">
            <a:off x="15979693" y="-57253"/>
            <a:ext cx="2311246" cy="1692988"/>
          </a:xfrm>
          <a:custGeom>
            <a:avLst/>
            <a:gdLst/>
            <a:ahLst/>
            <a:cxnLst/>
            <a:rect r="r" b="b" t="t" l="l"/>
            <a:pathLst>
              <a:path h="1692988" w="2311246">
                <a:moveTo>
                  <a:pt x="0" y="0"/>
                </a:moveTo>
                <a:lnTo>
                  <a:pt x="2311246" y="0"/>
                </a:lnTo>
                <a:lnTo>
                  <a:pt x="2311246" y="1692988"/>
                </a:lnTo>
                <a:lnTo>
                  <a:pt x="0" y="169298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25" id="25"/>
          <p:cNvGrpSpPr/>
          <p:nvPr/>
        </p:nvGrpSpPr>
        <p:grpSpPr>
          <a:xfrm rot="0">
            <a:off x="11496233" y="690386"/>
            <a:ext cx="5639083" cy="1967054"/>
            <a:chOff x="0" y="0"/>
            <a:chExt cx="2665254" cy="929708"/>
          </a:xfrm>
        </p:grpSpPr>
        <p:sp>
          <p:nvSpPr>
            <p:cNvPr name="Freeform 26" id="26"/>
            <p:cNvSpPr/>
            <p:nvPr/>
          </p:nvSpPr>
          <p:spPr>
            <a:xfrm flipH="false" flipV="false" rot="0">
              <a:off x="0" y="0"/>
              <a:ext cx="2665254" cy="929708"/>
            </a:xfrm>
            <a:custGeom>
              <a:avLst/>
              <a:gdLst/>
              <a:ahLst/>
              <a:cxnLst/>
              <a:rect r="r" b="b" t="t" l="l"/>
              <a:pathLst>
                <a:path h="929708" w="2665254">
                  <a:moveTo>
                    <a:pt x="19221" y="0"/>
                  </a:moveTo>
                  <a:lnTo>
                    <a:pt x="2646034" y="0"/>
                  </a:lnTo>
                  <a:cubicBezTo>
                    <a:pt x="2656649" y="0"/>
                    <a:pt x="2665254" y="8605"/>
                    <a:pt x="2665254" y="19221"/>
                  </a:cubicBezTo>
                  <a:lnTo>
                    <a:pt x="2665254" y="910487"/>
                  </a:lnTo>
                  <a:cubicBezTo>
                    <a:pt x="2665254" y="921103"/>
                    <a:pt x="2656649" y="929708"/>
                    <a:pt x="2646034" y="929708"/>
                  </a:cubicBezTo>
                  <a:lnTo>
                    <a:pt x="19221" y="929708"/>
                  </a:lnTo>
                  <a:cubicBezTo>
                    <a:pt x="8605" y="929708"/>
                    <a:pt x="0" y="921103"/>
                    <a:pt x="0" y="910487"/>
                  </a:cubicBezTo>
                  <a:lnTo>
                    <a:pt x="0" y="19221"/>
                  </a:lnTo>
                  <a:cubicBezTo>
                    <a:pt x="0" y="8605"/>
                    <a:pt x="8605" y="0"/>
                    <a:pt x="19221" y="0"/>
                  </a:cubicBezTo>
                  <a:close/>
                </a:path>
              </a:pathLst>
            </a:custGeom>
            <a:solidFill>
              <a:srgbClr val="FAFAFA"/>
            </a:solidFill>
            <a:ln w="142875" cap="sq">
              <a:solidFill>
                <a:srgbClr val="069C87"/>
              </a:solidFill>
              <a:prstDash val="solid"/>
              <a:miter/>
            </a:ln>
          </p:spPr>
        </p:sp>
        <p:sp>
          <p:nvSpPr>
            <p:cNvPr name="TextBox 27" id="27"/>
            <p:cNvSpPr txBox="true"/>
            <p:nvPr/>
          </p:nvSpPr>
          <p:spPr>
            <a:xfrm>
              <a:off x="0" y="19050"/>
              <a:ext cx="2665254" cy="910658"/>
            </a:xfrm>
            <a:prstGeom prst="rect">
              <a:avLst/>
            </a:prstGeom>
          </p:spPr>
          <p:txBody>
            <a:bodyPr anchor="ctr" rtlCol="false" tIns="49768" lIns="49768" bIns="49768" rIns="49768"/>
            <a:lstStyle/>
            <a:p>
              <a:pPr algn="ctr">
                <a:lnSpc>
                  <a:spcPts val="1615"/>
                </a:lnSpc>
              </a:pPr>
            </a:p>
          </p:txBody>
        </p:sp>
      </p:grpSp>
      <p:sp>
        <p:nvSpPr>
          <p:cNvPr name="TextBox 28" id="28"/>
          <p:cNvSpPr txBox="true"/>
          <p:nvPr/>
        </p:nvSpPr>
        <p:spPr>
          <a:xfrm rot="0">
            <a:off x="12100525" y="1095307"/>
            <a:ext cx="4430499" cy="1213739"/>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RANGKA KERJA STRATEGIK</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false" flipV="false" rot="0">
            <a:off x="0" y="1028700"/>
            <a:ext cx="18288000" cy="1661683"/>
          </a:xfrm>
          <a:custGeom>
            <a:avLst/>
            <a:gdLst/>
            <a:ahLst/>
            <a:cxnLst/>
            <a:rect r="r" b="b" t="t" l="l"/>
            <a:pathLst>
              <a:path h="1661683" w="18288000">
                <a:moveTo>
                  <a:pt x="0" y="0"/>
                </a:moveTo>
                <a:lnTo>
                  <a:pt x="18288000" y="0"/>
                </a:lnTo>
                <a:lnTo>
                  <a:pt x="18288000" y="1661683"/>
                </a:lnTo>
                <a:lnTo>
                  <a:pt x="0" y="1661683"/>
                </a:lnTo>
                <a:lnTo>
                  <a:pt x="0" y="0"/>
                </a:lnTo>
                <a:close/>
              </a:path>
            </a:pathLst>
          </a:custGeom>
          <a:blipFill>
            <a:blip r:embed="rId2">
              <a:alphaModFix amt="80000"/>
            </a:blip>
            <a:stretch>
              <a:fillRect l="0" t="-311433" r="0" b="-322280"/>
            </a:stretch>
          </a:blipFill>
        </p:spPr>
      </p:sp>
      <p:sp>
        <p:nvSpPr>
          <p:cNvPr name="Freeform 3" id="3"/>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3">
              <a:alphaModFix amt="17000"/>
            </a:blip>
            <a:stretch>
              <a:fillRect l="-8686" t="0" r="-13144" b="-36749"/>
            </a:stretch>
          </a:blipFill>
        </p:spPr>
      </p:sp>
      <p:sp>
        <p:nvSpPr>
          <p:cNvPr name="Freeform 4" id="4"/>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4">
              <a:alphaModFix amt="6000"/>
            </a:blip>
            <a:stretch>
              <a:fillRect l="0" t="0" r="0" b="0"/>
            </a:stretch>
          </a:blipFill>
        </p:spPr>
      </p:sp>
      <p:sp>
        <p:nvSpPr>
          <p:cNvPr name="AutoShape 5" id="5"/>
          <p:cNvSpPr/>
          <p:nvPr/>
        </p:nvSpPr>
        <p:spPr>
          <a:xfrm flipV="true">
            <a:off x="-1571953" y="1052512"/>
            <a:ext cx="20415657" cy="18604"/>
          </a:xfrm>
          <a:prstGeom prst="line">
            <a:avLst/>
          </a:prstGeom>
          <a:ln cap="flat" w="47625">
            <a:solidFill>
              <a:srgbClr val="0F887C"/>
            </a:solidFill>
            <a:prstDash val="solid"/>
            <a:headEnd type="none" len="sm" w="sm"/>
            <a:tailEnd type="none" len="sm" w="sm"/>
          </a:ln>
        </p:spPr>
      </p:sp>
      <p:sp>
        <p:nvSpPr>
          <p:cNvPr name="Freeform 6" id="6"/>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7" id="7"/>
          <p:cNvGrpSpPr/>
          <p:nvPr/>
        </p:nvGrpSpPr>
        <p:grpSpPr>
          <a:xfrm rot="0">
            <a:off x="11620217" y="636773"/>
            <a:ext cx="5639083" cy="1977214"/>
            <a:chOff x="0" y="0"/>
            <a:chExt cx="7518777" cy="2636286"/>
          </a:xfrm>
        </p:grpSpPr>
        <p:grpSp>
          <p:nvGrpSpPr>
            <p:cNvPr name="Group 8" id="8"/>
            <p:cNvGrpSpPr/>
            <p:nvPr/>
          </p:nvGrpSpPr>
          <p:grpSpPr>
            <a:xfrm rot="0">
              <a:off x="0" y="0"/>
              <a:ext cx="7518777" cy="2636286"/>
              <a:chOff x="0" y="0"/>
              <a:chExt cx="2665254" cy="934510"/>
            </a:xfrm>
          </p:grpSpPr>
          <p:sp>
            <p:nvSpPr>
              <p:cNvPr name="Freeform 9" id="9"/>
              <p:cNvSpPr/>
              <p:nvPr/>
            </p:nvSpPr>
            <p:spPr>
              <a:xfrm flipH="false" flipV="false" rot="0">
                <a:off x="0" y="0"/>
                <a:ext cx="2665254" cy="934510"/>
              </a:xfrm>
              <a:custGeom>
                <a:avLst/>
                <a:gdLst/>
                <a:ahLst/>
                <a:cxnLst/>
                <a:rect r="r" b="b" t="t" l="l"/>
                <a:pathLst>
                  <a:path h="934510" w="2665254">
                    <a:moveTo>
                      <a:pt x="17791" y="0"/>
                    </a:moveTo>
                    <a:lnTo>
                      <a:pt x="2647464" y="0"/>
                    </a:lnTo>
                    <a:cubicBezTo>
                      <a:pt x="2652182" y="0"/>
                      <a:pt x="2656707" y="1874"/>
                      <a:pt x="2660044" y="5211"/>
                    </a:cubicBezTo>
                    <a:cubicBezTo>
                      <a:pt x="2663380" y="8547"/>
                      <a:pt x="2665254" y="13072"/>
                      <a:pt x="2665254" y="17791"/>
                    </a:cubicBezTo>
                    <a:lnTo>
                      <a:pt x="2665254" y="916719"/>
                    </a:lnTo>
                    <a:cubicBezTo>
                      <a:pt x="2665254" y="921438"/>
                      <a:pt x="2663380" y="925963"/>
                      <a:pt x="2660044" y="929299"/>
                    </a:cubicBezTo>
                    <a:cubicBezTo>
                      <a:pt x="2656707" y="932636"/>
                      <a:pt x="2652182" y="934510"/>
                      <a:pt x="2647464" y="934510"/>
                    </a:cubicBezTo>
                    <a:lnTo>
                      <a:pt x="17791" y="934510"/>
                    </a:lnTo>
                    <a:cubicBezTo>
                      <a:pt x="13072" y="934510"/>
                      <a:pt x="8547" y="932636"/>
                      <a:pt x="5211" y="929299"/>
                    </a:cubicBezTo>
                    <a:cubicBezTo>
                      <a:pt x="1874" y="925963"/>
                      <a:pt x="0" y="921438"/>
                      <a:pt x="0" y="916719"/>
                    </a:cubicBezTo>
                    <a:lnTo>
                      <a:pt x="0" y="17791"/>
                    </a:lnTo>
                    <a:cubicBezTo>
                      <a:pt x="0" y="13072"/>
                      <a:pt x="1874" y="8547"/>
                      <a:pt x="5211" y="5211"/>
                    </a:cubicBezTo>
                    <a:cubicBezTo>
                      <a:pt x="8547" y="1874"/>
                      <a:pt x="13072" y="0"/>
                      <a:pt x="17791" y="0"/>
                    </a:cubicBezTo>
                    <a:close/>
                  </a:path>
                </a:pathLst>
              </a:custGeom>
              <a:solidFill>
                <a:srgbClr val="FAFAFA"/>
              </a:solidFill>
              <a:ln w="142875" cap="sq">
                <a:solidFill>
                  <a:srgbClr val="069C87"/>
                </a:solidFill>
                <a:prstDash val="solid"/>
                <a:miter/>
              </a:ln>
            </p:spPr>
          </p:sp>
          <p:sp>
            <p:nvSpPr>
              <p:cNvPr name="TextBox 10" id="10"/>
              <p:cNvSpPr txBox="true"/>
              <p:nvPr/>
            </p:nvSpPr>
            <p:spPr>
              <a:xfrm>
                <a:off x="0" y="19050"/>
                <a:ext cx="2665254" cy="915460"/>
              </a:xfrm>
              <a:prstGeom prst="rect">
                <a:avLst/>
              </a:prstGeom>
            </p:spPr>
            <p:txBody>
              <a:bodyPr anchor="ctr" rtlCol="false" tIns="53768" lIns="53768" bIns="53768" rIns="53768"/>
              <a:lstStyle/>
              <a:p>
                <a:pPr algn="ctr">
                  <a:lnSpc>
                    <a:spcPts val="1615"/>
                  </a:lnSpc>
                </a:pPr>
              </a:p>
            </p:txBody>
          </p:sp>
        </p:grpSp>
        <p:sp>
          <p:nvSpPr>
            <p:cNvPr name="TextBox 11" id="11"/>
            <p:cNvSpPr txBox="true"/>
            <p:nvPr/>
          </p:nvSpPr>
          <p:spPr>
            <a:xfrm rot="0">
              <a:off x="805723" y="504970"/>
              <a:ext cx="5907331" cy="1653244"/>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RANGKA KERJA S</a:t>
              </a:r>
              <a:r>
                <a:rPr lang="en-US" b="true" sz="4800" spc="-144">
                  <a:solidFill>
                    <a:srgbClr val="000000"/>
                  </a:solidFill>
                  <a:latin typeface="Neue Montreal Bold"/>
                  <a:ea typeface="Neue Montreal Bold"/>
                  <a:cs typeface="Neue Montreal Bold"/>
                  <a:sym typeface="Neue Montreal Bold"/>
                </a:rPr>
                <a:t>TRATEGIK</a:t>
              </a:r>
            </a:p>
          </p:txBody>
        </p:sp>
      </p:grpSp>
      <p:grpSp>
        <p:nvGrpSpPr>
          <p:cNvPr name="Group 12" id="12"/>
          <p:cNvGrpSpPr/>
          <p:nvPr/>
        </p:nvGrpSpPr>
        <p:grpSpPr>
          <a:xfrm rot="0">
            <a:off x="-273758" y="8822751"/>
            <a:ext cx="17819266" cy="1464249"/>
            <a:chOff x="0" y="0"/>
            <a:chExt cx="23759021" cy="1952332"/>
          </a:xfrm>
        </p:grpSpPr>
        <p:sp>
          <p:nvSpPr>
            <p:cNvPr name="AutoShape 13" id="13"/>
            <p:cNvSpPr/>
            <p:nvPr/>
          </p:nvSpPr>
          <p:spPr>
            <a:xfrm>
              <a:off x="0" y="976166"/>
              <a:ext cx="21755533" cy="0"/>
            </a:xfrm>
            <a:prstGeom prst="line">
              <a:avLst/>
            </a:prstGeom>
            <a:ln cap="flat" w="94261">
              <a:solidFill>
                <a:srgbClr val="0F887C"/>
              </a:solidFill>
              <a:prstDash val="solid"/>
              <a:headEnd type="none" len="sm" w="sm"/>
              <a:tailEnd type="none" len="sm" w="sm"/>
            </a:ln>
          </p:spPr>
        </p:sp>
        <p:sp>
          <p:nvSpPr>
            <p:cNvPr name="Freeform 14" id="14"/>
            <p:cNvSpPr/>
            <p:nvPr/>
          </p:nvSpPr>
          <p:spPr>
            <a:xfrm flipH="false" flipV="false" rot="0">
              <a:off x="21930336" y="0"/>
              <a:ext cx="1828684" cy="1952332"/>
            </a:xfrm>
            <a:custGeom>
              <a:avLst/>
              <a:gdLst/>
              <a:ahLst/>
              <a:cxnLst/>
              <a:rect r="r" b="b" t="t" l="l"/>
              <a:pathLst>
                <a:path h="1952332" w="1828684">
                  <a:moveTo>
                    <a:pt x="0" y="0"/>
                  </a:moveTo>
                  <a:lnTo>
                    <a:pt x="1828685" y="0"/>
                  </a:lnTo>
                  <a:lnTo>
                    <a:pt x="1828685" y="1952332"/>
                  </a:lnTo>
                  <a:lnTo>
                    <a:pt x="0" y="195233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grpSp>
        <p:nvGrpSpPr>
          <p:cNvPr name="Group 15" id="15"/>
          <p:cNvGrpSpPr/>
          <p:nvPr/>
        </p:nvGrpSpPr>
        <p:grpSpPr>
          <a:xfrm rot="0">
            <a:off x="1363713" y="4508069"/>
            <a:ext cx="6553642" cy="4750231"/>
            <a:chOff x="0" y="0"/>
            <a:chExt cx="1616312" cy="1171541"/>
          </a:xfrm>
        </p:grpSpPr>
        <p:sp>
          <p:nvSpPr>
            <p:cNvPr name="Freeform 16" id="16"/>
            <p:cNvSpPr/>
            <p:nvPr/>
          </p:nvSpPr>
          <p:spPr>
            <a:xfrm flipH="false" flipV="false" rot="0">
              <a:off x="0" y="0"/>
              <a:ext cx="1616312" cy="1171541"/>
            </a:xfrm>
            <a:custGeom>
              <a:avLst/>
              <a:gdLst/>
              <a:ahLst/>
              <a:cxnLst/>
              <a:rect r="r" b="b" t="t" l="l"/>
              <a:pathLst>
                <a:path h="1171541" w="1616312">
                  <a:moveTo>
                    <a:pt x="16538" y="0"/>
                  </a:moveTo>
                  <a:lnTo>
                    <a:pt x="1599774" y="0"/>
                  </a:lnTo>
                  <a:cubicBezTo>
                    <a:pt x="1608908" y="0"/>
                    <a:pt x="1616312" y="7405"/>
                    <a:pt x="1616312" y="16538"/>
                  </a:cubicBezTo>
                  <a:lnTo>
                    <a:pt x="1616312" y="1155002"/>
                  </a:lnTo>
                  <a:cubicBezTo>
                    <a:pt x="1616312" y="1164136"/>
                    <a:pt x="1608908" y="1171541"/>
                    <a:pt x="1599774" y="1171541"/>
                  </a:cubicBezTo>
                  <a:lnTo>
                    <a:pt x="16538" y="1171541"/>
                  </a:lnTo>
                  <a:cubicBezTo>
                    <a:pt x="7405" y="1171541"/>
                    <a:pt x="0" y="1164136"/>
                    <a:pt x="0" y="1155002"/>
                  </a:cubicBezTo>
                  <a:lnTo>
                    <a:pt x="0" y="16538"/>
                  </a:lnTo>
                  <a:cubicBezTo>
                    <a:pt x="0" y="7405"/>
                    <a:pt x="7405" y="0"/>
                    <a:pt x="16538" y="0"/>
                  </a:cubicBezTo>
                  <a:close/>
                </a:path>
              </a:pathLst>
            </a:custGeom>
            <a:solidFill>
              <a:srgbClr val="FAFAFA">
                <a:alpha val="87843"/>
              </a:srgbClr>
            </a:solidFill>
          </p:spPr>
        </p:sp>
        <p:sp>
          <p:nvSpPr>
            <p:cNvPr name="TextBox 17" id="17"/>
            <p:cNvSpPr txBox="true"/>
            <p:nvPr/>
          </p:nvSpPr>
          <p:spPr>
            <a:xfrm>
              <a:off x="0" y="-28575"/>
              <a:ext cx="1616312" cy="1200116"/>
            </a:xfrm>
            <a:prstGeom prst="rect">
              <a:avLst/>
            </a:prstGeom>
          </p:spPr>
          <p:txBody>
            <a:bodyPr anchor="ctr" rtlCol="false" tIns="104742" lIns="104742" bIns="104742" rIns="104742"/>
            <a:lstStyle/>
            <a:p>
              <a:pPr algn="ctr">
                <a:lnSpc>
                  <a:spcPts val="2376"/>
                </a:lnSpc>
              </a:pPr>
            </a:p>
          </p:txBody>
        </p:sp>
      </p:grpSp>
      <p:grpSp>
        <p:nvGrpSpPr>
          <p:cNvPr name="Group 18" id="18"/>
          <p:cNvGrpSpPr/>
          <p:nvPr/>
        </p:nvGrpSpPr>
        <p:grpSpPr>
          <a:xfrm rot="0">
            <a:off x="1028700" y="9060920"/>
            <a:ext cx="918260" cy="987911"/>
            <a:chOff x="0" y="0"/>
            <a:chExt cx="1224346" cy="1317214"/>
          </a:xfrm>
        </p:grpSpPr>
        <p:grpSp>
          <p:nvGrpSpPr>
            <p:cNvPr name="Group 19" id="19"/>
            <p:cNvGrpSpPr/>
            <p:nvPr/>
          </p:nvGrpSpPr>
          <p:grpSpPr>
            <a:xfrm rot="0">
              <a:off x="0" y="0"/>
              <a:ext cx="1224346" cy="1317214"/>
              <a:chOff x="0" y="0"/>
              <a:chExt cx="447181" cy="481100"/>
            </a:xfrm>
          </p:grpSpPr>
          <p:sp>
            <p:nvSpPr>
              <p:cNvPr name="Freeform 20" id="20"/>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21" id="21"/>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22" id="22"/>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05</a:t>
              </a:r>
            </a:p>
          </p:txBody>
        </p:sp>
      </p:grpSp>
      <p:sp>
        <p:nvSpPr>
          <p:cNvPr name="TextBox 23" id="23"/>
          <p:cNvSpPr txBox="true"/>
          <p:nvPr/>
        </p:nvSpPr>
        <p:spPr>
          <a:xfrm rot="0">
            <a:off x="6432341" y="2544778"/>
            <a:ext cx="5423319" cy="839851"/>
          </a:xfrm>
          <a:prstGeom prst="rect">
            <a:avLst/>
          </a:prstGeom>
        </p:spPr>
        <p:txBody>
          <a:bodyPr anchor="t" rtlCol="false" tIns="0" lIns="0" bIns="0" rIns="0">
            <a:spAutoFit/>
          </a:bodyPr>
          <a:lstStyle/>
          <a:p>
            <a:pPr algn="ctr" marL="0" indent="0" lvl="0">
              <a:lnSpc>
                <a:spcPts val="7111"/>
              </a:lnSpc>
              <a:spcBef>
                <a:spcPct val="0"/>
              </a:spcBef>
            </a:pPr>
            <a:r>
              <a:rPr lang="en-US" sz="3999" spc="-7">
                <a:solidFill>
                  <a:srgbClr val="000000"/>
                </a:solidFill>
                <a:latin typeface="Lilita One"/>
                <a:ea typeface="Lilita One"/>
                <a:cs typeface="Lilita One"/>
                <a:sym typeface="Lilita One"/>
              </a:rPr>
              <a:t>BIDANG FOKUS</a:t>
            </a:r>
          </a:p>
        </p:txBody>
      </p:sp>
      <p:grpSp>
        <p:nvGrpSpPr>
          <p:cNvPr name="Group 24" id="24"/>
          <p:cNvGrpSpPr/>
          <p:nvPr/>
        </p:nvGrpSpPr>
        <p:grpSpPr>
          <a:xfrm rot="0">
            <a:off x="10005912" y="4508069"/>
            <a:ext cx="7539596" cy="4314682"/>
            <a:chOff x="0" y="0"/>
            <a:chExt cx="1859476" cy="1064122"/>
          </a:xfrm>
        </p:grpSpPr>
        <p:sp>
          <p:nvSpPr>
            <p:cNvPr name="Freeform 25" id="25"/>
            <p:cNvSpPr/>
            <p:nvPr/>
          </p:nvSpPr>
          <p:spPr>
            <a:xfrm flipH="false" flipV="false" rot="0">
              <a:off x="0" y="0"/>
              <a:ext cx="1859476" cy="1064122"/>
            </a:xfrm>
            <a:custGeom>
              <a:avLst/>
              <a:gdLst/>
              <a:ahLst/>
              <a:cxnLst/>
              <a:rect r="r" b="b" t="t" l="l"/>
              <a:pathLst>
                <a:path h="1064122" w="1859476">
                  <a:moveTo>
                    <a:pt x="14376" y="0"/>
                  </a:moveTo>
                  <a:lnTo>
                    <a:pt x="1845101" y="0"/>
                  </a:lnTo>
                  <a:cubicBezTo>
                    <a:pt x="1848913" y="0"/>
                    <a:pt x="1852570" y="1515"/>
                    <a:pt x="1855266" y="4211"/>
                  </a:cubicBezTo>
                  <a:cubicBezTo>
                    <a:pt x="1857962" y="6907"/>
                    <a:pt x="1859476" y="10563"/>
                    <a:pt x="1859476" y="14376"/>
                  </a:cubicBezTo>
                  <a:lnTo>
                    <a:pt x="1859476" y="1049746"/>
                  </a:lnTo>
                  <a:cubicBezTo>
                    <a:pt x="1859476" y="1057686"/>
                    <a:pt x="1853040" y="1064122"/>
                    <a:pt x="1845101" y="1064122"/>
                  </a:cubicBezTo>
                  <a:lnTo>
                    <a:pt x="14376" y="1064122"/>
                  </a:lnTo>
                  <a:cubicBezTo>
                    <a:pt x="10563" y="1064122"/>
                    <a:pt x="6907" y="1062607"/>
                    <a:pt x="4211" y="1059911"/>
                  </a:cubicBezTo>
                  <a:cubicBezTo>
                    <a:pt x="1515" y="1057216"/>
                    <a:pt x="0" y="1053559"/>
                    <a:pt x="0" y="1049746"/>
                  </a:cubicBezTo>
                  <a:lnTo>
                    <a:pt x="0" y="14376"/>
                  </a:lnTo>
                  <a:cubicBezTo>
                    <a:pt x="0" y="10563"/>
                    <a:pt x="1515" y="6907"/>
                    <a:pt x="4211" y="4211"/>
                  </a:cubicBezTo>
                  <a:cubicBezTo>
                    <a:pt x="6907" y="1515"/>
                    <a:pt x="10563" y="0"/>
                    <a:pt x="14376" y="0"/>
                  </a:cubicBezTo>
                  <a:close/>
                </a:path>
              </a:pathLst>
            </a:custGeom>
            <a:solidFill>
              <a:srgbClr val="FAFAFA">
                <a:alpha val="87843"/>
              </a:srgbClr>
            </a:solidFill>
          </p:spPr>
        </p:sp>
        <p:sp>
          <p:nvSpPr>
            <p:cNvPr name="TextBox 26" id="26"/>
            <p:cNvSpPr txBox="true"/>
            <p:nvPr/>
          </p:nvSpPr>
          <p:spPr>
            <a:xfrm>
              <a:off x="0" y="-38100"/>
              <a:ext cx="1859476" cy="1102222"/>
            </a:xfrm>
            <a:prstGeom prst="rect">
              <a:avLst/>
            </a:prstGeom>
          </p:spPr>
          <p:txBody>
            <a:bodyPr anchor="ctr" rtlCol="false" tIns="104742" lIns="104742" bIns="104742" rIns="104742"/>
            <a:lstStyle/>
            <a:p>
              <a:pPr algn="ctr">
                <a:lnSpc>
                  <a:spcPts val="2940"/>
                </a:lnSpc>
              </a:pPr>
            </a:p>
          </p:txBody>
        </p:sp>
      </p:grpSp>
      <p:sp>
        <p:nvSpPr>
          <p:cNvPr name="TextBox 27" id="27"/>
          <p:cNvSpPr txBox="true"/>
          <p:nvPr/>
        </p:nvSpPr>
        <p:spPr>
          <a:xfrm rot="0">
            <a:off x="10005912" y="4881988"/>
            <a:ext cx="7419815" cy="727710"/>
          </a:xfrm>
          <a:prstGeom prst="rect">
            <a:avLst/>
          </a:prstGeom>
        </p:spPr>
        <p:txBody>
          <a:bodyPr anchor="t" rtlCol="false" tIns="0" lIns="0" bIns="0" rIns="0">
            <a:spAutoFit/>
          </a:bodyPr>
          <a:lstStyle/>
          <a:p>
            <a:pPr algn="l" marL="453390" indent="-226695" lvl="1">
              <a:lnSpc>
                <a:spcPts val="2940"/>
              </a:lnSpc>
              <a:buAutoNum type="arabicPeriod" startAt="1"/>
            </a:pPr>
            <a:r>
              <a:rPr lang="en-US" sz="2100">
                <a:solidFill>
                  <a:srgbClr val="000000"/>
                </a:solidFill>
                <a:latin typeface="Open Sans 1"/>
                <a:ea typeface="Open Sans 1"/>
                <a:cs typeface="Open Sans 1"/>
                <a:sym typeface="Open Sans 1"/>
              </a:rPr>
              <a:t>M</a:t>
            </a:r>
            <a:r>
              <a:rPr lang="en-US" sz="2100">
                <a:solidFill>
                  <a:srgbClr val="000000"/>
                </a:solidFill>
                <a:latin typeface="Open Sans 1"/>
                <a:ea typeface="Open Sans 1"/>
                <a:cs typeface="Open Sans 1"/>
                <a:sym typeface="Open Sans 1"/>
              </a:rPr>
              <a:t>engurangkan kos melalui perolehan mampan dan amalan digital.</a:t>
            </a:r>
          </a:p>
        </p:txBody>
      </p:sp>
      <p:sp>
        <p:nvSpPr>
          <p:cNvPr name="TextBox 28" id="28"/>
          <p:cNvSpPr txBox="true"/>
          <p:nvPr/>
        </p:nvSpPr>
        <p:spPr>
          <a:xfrm rot="0">
            <a:off x="1487830" y="4686754"/>
            <a:ext cx="6429525" cy="727710"/>
          </a:xfrm>
          <a:prstGeom prst="rect">
            <a:avLst/>
          </a:prstGeom>
        </p:spPr>
        <p:txBody>
          <a:bodyPr anchor="t" rtlCol="false" tIns="0" lIns="0" bIns="0" rIns="0">
            <a:spAutoFit/>
          </a:bodyPr>
          <a:lstStyle/>
          <a:p>
            <a:pPr algn="l" marL="453390" indent="-226695" lvl="1">
              <a:lnSpc>
                <a:spcPts val="2939"/>
              </a:lnSpc>
              <a:buAutoNum type="arabicPeriod" startAt="1"/>
            </a:pPr>
            <a:r>
              <a:rPr lang="en-US" sz="2099">
                <a:solidFill>
                  <a:srgbClr val="000000"/>
                </a:solidFill>
                <a:latin typeface="Open Sans 1"/>
                <a:ea typeface="Open Sans 1"/>
                <a:cs typeface="Open Sans 1"/>
                <a:sym typeface="Open Sans 1"/>
              </a:rPr>
              <a:t>M</a:t>
            </a:r>
            <a:r>
              <a:rPr lang="en-US" sz="2099">
                <a:solidFill>
                  <a:srgbClr val="000000"/>
                </a:solidFill>
                <a:latin typeface="Open Sans 1"/>
                <a:ea typeface="Open Sans 1"/>
                <a:cs typeface="Open Sans 1"/>
                <a:sym typeface="Open Sans 1"/>
              </a:rPr>
              <a:t>engintegrasikan topik alam sekitar ke dalam kurikulum bagi meningkatkan kesedaran iklim.</a:t>
            </a:r>
          </a:p>
        </p:txBody>
      </p:sp>
      <p:sp>
        <p:nvSpPr>
          <p:cNvPr name="TextBox 29" id="29"/>
          <p:cNvSpPr txBox="true"/>
          <p:nvPr/>
        </p:nvSpPr>
        <p:spPr>
          <a:xfrm rot="0">
            <a:off x="1783998" y="8223856"/>
            <a:ext cx="5814409" cy="727710"/>
          </a:xfrm>
          <a:prstGeom prst="rect">
            <a:avLst/>
          </a:prstGeom>
        </p:spPr>
        <p:txBody>
          <a:bodyPr anchor="t" rtlCol="false" tIns="0" lIns="0" bIns="0" rIns="0">
            <a:spAutoFit/>
          </a:bodyPr>
          <a:lstStyle/>
          <a:p>
            <a:pPr algn="l">
              <a:lnSpc>
                <a:spcPts val="2939"/>
              </a:lnSpc>
            </a:pPr>
            <a:r>
              <a:rPr lang="en-US" sz="2099">
                <a:solidFill>
                  <a:srgbClr val="000000"/>
                </a:solidFill>
                <a:latin typeface="Open Sans 1"/>
                <a:ea typeface="Open Sans 1"/>
                <a:cs typeface="Open Sans 1"/>
                <a:sym typeface="Open Sans 1"/>
              </a:rPr>
              <a:t>5.Membina kerjasama dengan kerajaan, NGO </a:t>
            </a:r>
          </a:p>
          <a:p>
            <a:pPr algn="l">
              <a:lnSpc>
                <a:spcPts val="2939"/>
              </a:lnSpc>
            </a:pPr>
            <a:r>
              <a:rPr lang="en-US" sz="2099">
                <a:solidFill>
                  <a:srgbClr val="000000"/>
                </a:solidFill>
                <a:latin typeface="Open Sans 1"/>
                <a:ea typeface="Open Sans 1"/>
                <a:cs typeface="Open Sans 1"/>
                <a:sym typeface="Open Sans 1"/>
              </a:rPr>
              <a:t>   </a:t>
            </a:r>
            <a:r>
              <a:rPr lang="en-US" sz="2099">
                <a:solidFill>
                  <a:srgbClr val="000000"/>
                </a:solidFill>
                <a:latin typeface="Open Sans 1"/>
                <a:ea typeface="Open Sans 1"/>
                <a:cs typeface="Open Sans 1"/>
                <a:sym typeface="Open Sans 1"/>
              </a:rPr>
              <a:t>dan badan antarabangsa.</a:t>
            </a:r>
          </a:p>
        </p:txBody>
      </p:sp>
      <p:sp>
        <p:nvSpPr>
          <p:cNvPr name="TextBox 30" id="30"/>
          <p:cNvSpPr txBox="true"/>
          <p:nvPr/>
        </p:nvSpPr>
        <p:spPr>
          <a:xfrm rot="0">
            <a:off x="1783998" y="5554951"/>
            <a:ext cx="6133357" cy="727710"/>
          </a:xfrm>
          <a:prstGeom prst="rect">
            <a:avLst/>
          </a:prstGeom>
        </p:spPr>
        <p:txBody>
          <a:bodyPr anchor="t" rtlCol="false" tIns="0" lIns="0" bIns="0" rIns="0">
            <a:spAutoFit/>
          </a:bodyPr>
          <a:lstStyle/>
          <a:p>
            <a:pPr algn="l">
              <a:lnSpc>
                <a:spcPts val="2939"/>
              </a:lnSpc>
            </a:pPr>
            <a:r>
              <a:rPr lang="en-US" sz="2099">
                <a:solidFill>
                  <a:srgbClr val="000000"/>
                </a:solidFill>
                <a:latin typeface="Open Sans 1"/>
                <a:ea typeface="Open Sans 1"/>
                <a:cs typeface="Open Sans 1"/>
                <a:sym typeface="Open Sans 1"/>
              </a:rPr>
              <a:t>2.Mempromosikan pembelajaran secara    </a:t>
            </a:r>
          </a:p>
          <a:p>
            <a:pPr algn="l">
              <a:lnSpc>
                <a:spcPts val="2939"/>
              </a:lnSpc>
            </a:pPr>
            <a:r>
              <a:rPr lang="en-US" sz="2099">
                <a:solidFill>
                  <a:srgbClr val="000000"/>
                </a:solidFill>
                <a:latin typeface="Open Sans 1"/>
                <a:ea typeface="Open Sans 1"/>
                <a:cs typeface="Open Sans 1"/>
                <a:sym typeface="Open Sans 1"/>
              </a:rPr>
              <a:t>   </a:t>
            </a:r>
            <a:r>
              <a:rPr lang="en-US" sz="2099">
                <a:solidFill>
                  <a:srgbClr val="000000"/>
                </a:solidFill>
                <a:latin typeface="Open Sans 1"/>
                <a:ea typeface="Open Sans 1"/>
                <a:cs typeface="Open Sans 1"/>
                <a:sym typeface="Open Sans 1"/>
              </a:rPr>
              <a:t>praktikal dan aktiviti kokurikulum hijau.</a:t>
            </a:r>
          </a:p>
        </p:txBody>
      </p:sp>
      <p:sp>
        <p:nvSpPr>
          <p:cNvPr name="TextBox 31" id="31"/>
          <p:cNvSpPr txBox="true"/>
          <p:nvPr/>
        </p:nvSpPr>
        <p:spPr>
          <a:xfrm rot="0">
            <a:off x="1783998" y="6444586"/>
            <a:ext cx="6133357" cy="727710"/>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3.Melatih pendidik untuk menyampaikan  </a:t>
            </a:r>
          </a:p>
          <a:p>
            <a:pPr algn="l">
              <a:lnSpc>
                <a:spcPts val="2940"/>
              </a:lnSpc>
            </a:pPr>
            <a:r>
              <a:rPr lang="en-US" sz="2100">
                <a:solidFill>
                  <a:srgbClr val="000000"/>
                </a:solidFill>
                <a:latin typeface="Open Sans 1"/>
                <a:ea typeface="Open Sans 1"/>
                <a:cs typeface="Open Sans 1"/>
                <a:sym typeface="Open Sans 1"/>
              </a:rPr>
              <a:t>   </a:t>
            </a:r>
            <a:r>
              <a:rPr lang="en-US" sz="2100">
                <a:solidFill>
                  <a:srgbClr val="000000"/>
                </a:solidFill>
                <a:latin typeface="Open Sans 1"/>
                <a:ea typeface="Open Sans 1"/>
                <a:cs typeface="Open Sans 1"/>
                <a:sym typeface="Open Sans 1"/>
              </a:rPr>
              <a:t>pendidikan alam sekitar yang berkesan.</a:t>
            </a:r>
          </a:p>
        </p:txBody>
      </p:sp>
      <p:sp>
        <p:nvSpPr>
          <p:cNvPr name="TextBox 32" id="32"/>
          <p:cNvSpPr txBox="true"/>
          <p:nvPr/>
        </p:nvSpPr>
        <p:spPr>
          <a:xfrm rot="0">
            <a:off x="1783998" y="7334221"/>
            <a:ext cx="6333651" cy="727710"/>
          </a:xfrm>
          <a:prstGeom prst="rect">
            <a:avLst/>
          </a:prstGeom>
        </p:spPr>
        <p:txBody>
          <a:bodyPr anchor="t" rtlCol="false" tIns="0" lIns="0" bIns="0" rIns="0">
            <a:spAutoFit/>
          </a:bodyPr>
          <a:lstStyle/>
          <a:p>
            <a:pPr algn="l">
              <a:lnSpc>
                <a:spcPts val="2939"/>
              </a:lnSpc>
            </a:pPr>
            <a:r>
              <a:rPr lang="en-US" sz="2099">
                <a:solidFill>
                  <a:srgbClr val="000000"/>
                </a:solidFill>
                <a:latin typeface="Open Sans 1"/>
                <a:ea typeface="Open Sans 1"/>
                <a:cs typeface="Open Sans 1"/>
                <a:sym typeface="Open Sans 1"/>
              </a:rPr>
              <a:t>4.Menyokong penyelidikan dan inovasi dalam   </a:t>
            </a:r>
          </a:p>
          <a:p>
            <a:pPr algn="l">
              <a:lnSpc>
                <a:spcPts val="2939"/>
              </a:lnSpc>
            </a:pPr>
            <a:r>
              <a:rPr lang="en-US" sz="2099">
                <a:solidFill>
                  <a:srgbClr val="000000"/>
                </a:solidFill>
                <a:latin typeface="Open Sans 1"/>
                <a:ea typeface="Open Sans 1"/>
                <a:cs typeface="Open Sans 1"/>
                <a:sym typeface="Open Sans 1"/>
              </a:rPr>
              <a:t>   </a:t>
            </a:r>
            <a:r>
              <a:rPr lang="en-US" sz="2099">
                <a:solidFill>
                  <a:srgbClr val="000000"/>
                </a:solidFill>
                <a:latin typeface="Open Sans 1"/>
                <a:ea typeface="Open Sans 1"/>
                <a:cs typeface="Open Sans 1"/>
                <a:sym typeface="Open Sans 1"/>
              </a:rPr>
              <a:t>kelestarian.</a:t>
            </a:r>
          </a:p>
        </p:txBody>
      </p:sp>
      <p:grpSp>
        <p:nvGrpSpPr>
          <p:cNvPr name="Group 33" id="33"/>
          <p:cNvGrpSpPr/>
          <p:nvPr/>
        </p:nvGrpSpPr>
        <p:grpSpPr>
          <a:xfrm rot="0">
            <a:off x="11120375" y="3698736"/>
            <a:ext cx="5482239" cy="737950"/>
            <a:chOff x="0" y="0"/>
            <a:chExt cx="981408" cy="132105"/>
          </a:xfrm>
        </p:grpSpPr>
        <p:sp>
          <p:nvSpPr>
            <p:cNvPr name="Freeform 34" id="34"/>
            <p:cNvSpPr/>
            <p:nvPr/>
          </p:nvSpPr>
          <p:spPr>
            <a:xfrm flipH="false" flipV="false" rot="0">
              <a:off x="0" y="0"/>
              <a:ext cx="981408" cy="132105"/>
            </a:xfrm>
            <a:custGeom>
              <a:avLst/>
              <a:gdLst/>
              <a:ahLst/>
              <a:cxnLst/>
              <a:rect r="r" b="b" t="t" l="l"/>
              <a:pathLst>
                <a:path h="132105" w="981408">
                  <a:moveTo>
                    <a:pt x="19771" y="0"/>
                  </a:moveTo>
                  <a:lnTo>
                    <a:pt x="961637" y="0"/>
                  </a:lnTo>
                  <a:cubicBezTo>
                    <a:pt x="966881" y="0"/>
                    <a:pt x="971909" y="2083"/>
                    <a:pt x="975617" y="5791"/>
                  </a:cubicBezTo>
                  <a:cubicBezTo>
                    <a:pt x="979325" y="9498"/>
                    <a:pt x="981408" y="14527"/>
                    <a:pt x="981408" y="19771"/>
                  </a:cubicBezTo>
                  <a:lnTo>
                    <a:pt x="981408" y="112334"/>
                  </a:lnTo>
                  <a:cubicBezTo>
                    <a:pt x="981408" y="117578"/>
                    <a:pt x="979325" y="122606"/>
                    <a:pt x="975617" y="126314"/>
                  </a:cubicBezTo>
                  <a:cubicBezTo>
                    <a:pt x="971909" y="130022"/>
                    <a:pt x="966881" y="132105"/>
                    <a:pt x="961637" y="132105"/>
                  </a:cubicBezTo>
                  <a:lnTo>
                    <a:pt x="19771" y="132105"/>
                  </a:lnTo>
                  <a:cubicBezTo>
                    <a:pt x="14527" y="132105"/>
                    <a:pt x="9498" y="130022"/>
                    <a:pt x="5791" y="126314"/>
                  </a:cubicBezTo>
                  <a:cubicBezTo>
                    <a:pt x="2083" y="122606"/>
                    <a:pt x="0" y="117578"/>
                    <a:pt x="0" y="112334"/>
                  </a:cubicBezTo>
                  <a:lnTo>
                    <a:pt x="0" y="19771"/>
                  </a:lnTo>
                  <a:cubicBezTo>
                    <a:pt x="0" y="14527"/>
                    <a:pt x="2083" y="9498"/>
                    <a:pt x="5791" y="5791"/>
                  </a:cubicBezTo>
                  <a:cubicBezTo>
                    <a:pt x="9498" y="2083"/>
                    <a:pt x="14527" y="0"/>
                    <a:pt x="19771" y="0"/>
                  </a:cubicBezTo>
                  <a:close/>
                </a:path>
              </a:pathLst>
            </a:custGeom>
            <a:solidFill>
              <a:srgbClr val="62B34E"/>
            </a:solidFill>
            <a:ln cap="sq">
              <a:noFill/>
              <a:prstDash val="solid"/>
              <a:miter/>
            </a:ln>
          </p:spPr>
        </p:sp>
        <p:sp>
          <p:nvSpPr>
            <p:cNvPr name="TextBox 35" id="35"/>
            <p:cNvSpPr txBox="true"/>
            <p:nvPr/>
          </p:nvSpPr>
          <p:spPr>
            <a:xfrm>
              <a:off x="0" y="-38100"/>
              <a:ext cx="981408" cy="170205"/>
            </a:xfrm>
            <a:prstGeom prst="rect">
              <a:avLst/>
            </a:prstGeom>
          </p:spPr>
          <p:txBody>
            <a:bodyPr anchor="ctr" rtlCol="false" tIns="144301" lIns="144301" bIns="144301" rIns="144301"/>
            <a:lstStyle/>
            <a:p>
              <a:pPr algn="ctr">
                <a:lnSpc>
                  <a:spcPts val="2940"/>
                </a:lnSpc>
              </a:pPr>
              <a:r>
                <a:rPr lang="en-US" b="true" sz="2100">
                  <a:solidFill>
                    <a:srgbClr val="FFFFFF"/>
                  </a:solidFill>
                  <a:latin typeface="Open Sans 1 Bold"/>
                  <a:ea typeface="Open Sans 1 Bold"/>
                  <a:cs typeface="Open Sans 1 Bold"/>
                  <a:sym typeface="Open Sans 1 Bold"/>
                </a:rPr>
                <a:t>OPERASI MAMPAN</a:t>
              </a:r>
            </a:p>
          </p:txBody>
        </p:sp>
      </p:grpSp>
      <p:grpSp>
        <p:nvGrpSpPr>
          <p:cNvPr name="Group 36" id="36"/>
          <p:cNvGrpSpPr/>
          <p:nvPr/>
        </p:nvGrpSpPr>
        <p:grpSpPr>
          <a:xfrm rot="0">
            <a:off x="16291287" y="3495659"/>
            <a:ext cx="1207757" cy="1207757"/>
            <a:chOff x="0" y="0"/>
            <a:chExt cx="812800" cy="812800"/>
          </a:xfrm>
        </p:grpSpPr>
        <p:sp>
          <p:nvSpPr>
            <p:cNvPr name="Freeform 37" id="3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9"/>
              <a:stretch>
                <a:fillRect l="0" t="-16747" r="0" b="-16747"/>
              </a:stretch>
            </a:blipFill>
            <a:ln w="28575" cap="sq">
              <a:solidFill>
                <a:srgbClr val="EFF1F3"/>
              </a:solidFill>
              <a:prstDash val="solid"/>
              <a:miter/>
            </a:ln>
          </p:spPr>
        </p:sp>
      </p:grpSp>
      <p:grpSp>
        <p:nvGrpSpPr>
          <p:cNvPr name="Group 38" id="38"/>
          <p:cNvGrpSpPr/>
          <p:nvPr/>
        </p:nvGrpSpPr>
        <p:grpSpPr>
          <a:xfrm rot="0">
            <a:off x="1783998" y="3632120"/>
            <a:ext cx="6133357" cy="875309"/>
            <a:chOff x="0" y="0"/>
            <a:chExt cx="1107453" cy="158048"/>
          </a:xfrm>
        </p:grpSpPr>
        <p:sp>
          <p:nvSpPr>
            <p:cNvPr name="Freeform 39" id="39"/>
            <p:cNvSpPr/>
            <p:nvPr/>
          </p:nvSpPr>
          <p:spPr>
            <a:xfrm flipH="false" flipV="false" rot="0">
              <a:off x="0" y="0"/>
              <a:ext cx="1107453" cy="158048"/>
            </a:xfrm>
            <a:custGeom>
              <a:avLst/>
              <a:gdLst/>
              <a:ahLst/>
              <a:cxnLst/>
              <a:rect r="r" b="b" t="t" l="l"/>
              <a:pathLst>
                <a:path h="158048" w="1107453">
                  <a:moveTo>
                    <a:pt x="17672" y="0"/>
                  </a:moveTo>
                  <a:lnTo>
                    <a:pt x="1089782" y="0"/>
                  </a:lnTo>
                  <a:cubicBezTo>
                    <a:pt x="1099542" y="0"/>
                    <a:pt x="1107453" y="7912"/>
                    <a:pt x="1107453" y="17672"/>
                  </a:cubicBezTo>
                  <a:lnTo>
                    <a:pt x="1107453" y="140376"/>
                  </a:lnTo>
                  <a:cubicBezTo>
                    <a:pt x="1107453" y="150136"/>
                    <a:pt x="1099542" y="158048"/>
                    <a:pt x="1089782" y="158048"/>
                  </a:cubicBezTo>
                  <a:lnTo>
                    <a:pt x="17672" y="158048"/>
                  </a:lnTo>
                  <a:cubicBezTo>
                    <a:pt x="7912" y="158048"/>
                    <a:pt x="0" y="150136"/>
                    <a:pt x="0" y="140376"/>
                  </a:cubicBezTo>
                  <a:lnTo>
                    <a:pt x="0" y="17672"/>
                  </a:lnTo>
                  <a:cubicBezTo>
                    <a:pt x="0" y="7912"/>
                    <a:pt x="7912" y="0"/>
                    <a:pt x="17672" y="0"/>
                  </a:cubicBezTo>
                  <a:close/>
                </a:path>
              </a:pathLst>
            </a:custGeom>
            <a:solidFill>
              <a:srgbClr val="62B34E"/>
            </a:solidFill>
            <a:ln cap="sq">
              <a:noFill/>
              <a:prstDash val="solid"/>
              <a:miter/>
            </a:ln>
          </p:spPr>
        </p:sp>
        <p:sp>
          <p:nvSpPr>
            <p:cNvPr name="TextBox 40" id="40"/>
            <p:cNvSpPr txBox="true"/>
            <p:nvPr/>
          </p:nvSpPr>
          <p:spPr>
            <a:xfrm>
              <a:off x="0" y="-38100"/>
              <a:ext cx="1107453" cy="196148"/>
            </a:xfrm>
            <a:prstGeom prst="rect">
              <a:avLst/>
            </a:prstGeom>
          </p:spPr>
          <p:txBody>
            <a:bodyPr anchor="ctr" rtlCol="false" tIns="143065" lIns="143065" bIns="143065" rIns="143065"/>
            <a:lstStyle/>
            <a:p>
              <a:pPr algn="ctr">
                <a:lnSpc>
                  <a:spcPts val="2940"/>
                </a:lnSpc>
              </a:pPr>
              <a:r>
                <a:rPr lang="en-US" b="true" sz="2100">
                  <a:solidFill>
                    <a:srgbClr val="FFFFFF"/>
                  </a:solidFill>
                  <a:latin typeface="Open Sans 1 Bold"/>
                  <a:ea typeface="Open Sans 1 Bold"/>
                  <a:cs typeface="Open Sans 1 Bold"/>
                  <a:sym typeface="Open Sans 1 Bold"/>
                </a:rPr>
                <a:t>PENDIDIKAN KELESTARIAN</a:t>
              </a:r>
            </a:p>
          </p:txBody>
        </p:sp>
      </p:grpSp>
      <p:grpSp>
        <p:nvGrpSpPr>
          <p:cNvPr name="Group 41" id="41"/>
          <p:cNvGrpSpPr/>
          <p:nvPr/>
        </p:nvGrpSpPr>
        <p:grpSpPr>
          <a:xfrm rot="0">
            <a:off x="1028700" y="3421847"/>
            <a:ext cx="1207757" cy="1207757"/>
            <a:chOff x="0" y="0"/>
            <a:chExt cx="812800" cy="812800"/>
          </a:xfrm>
        </p:grpSpPr>
        <p:sp>
          <p:nvSpPr>
            <p:cNvPr name="Freeform 42" id="4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0" t="-11591" r="0" b="-38221"/>
              </a:stretch>
            </a:blipFill>
            <a:ln w="28575" cap="sq">
              <a:solidFill>
                <a:srgbClr val="EFF1F3"/>
              </a:solidFill>
              <a:prstDash val="solid"/>
              <a:miter/>
            </a:ln>
          </p:spPr>
        </p:sp>
      </p:grpSp>
      <p:sp>
        <p:nvSpPr>
          <p:cNvPr name="TextBox 43" id="43"/>
          <p:cNvSpPr txBox="true"/>
          <p:nvPr/>
        </p:nvSpPr>
        <p:spPr>
          <a:xfrm rot="0">
            <a:off x="10223943" y="5770989"/>
            <a:ext cx="7275101" cy="727710"/>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2. Tingkatkan infrastruktur untuk kecekapan tenaga, </a:t>
            </a:r>
          </a:p>
          <a:p>
            <a:pPr algn="l">
              <a:lnSpc>
                <a:spcPts val="2940"/>
              </a:lnSpc>
            </a:pPr>
            <a:r>
              <a:rPr lang="en-US" sz="2100">
                <a:solidFill>
                  <a:srgbClr val="000000"/>
                </a:solidFill>
                <a:latin typeface="Open Sans 1"/>
                <a:ea typeface="Open Sans 1"/>
                <a:cs typeface="Open Sans 1"/>
                <a:sym typeface="Open Sans 1"/>
              </a:rPr>
              <a:t>    </a:t>
            </a:r>
            <a:r>
              <a:rPr lang="en-US" sz="2100">
                <a:solidFill>
                  <a:srgbClr val="000000"/>
                </a:solidFill>
                <a:latin typeface="Open Sans 1"/>
                <a:ea typeface="Open Sans 1"/>
                <a:cs typeface="Open Sans 1"/>
                <a:sym typeface="Open Sans 1"/>
              </a:rPr>
              <a:t>pengurangan sisa dan daya tahan.</a:t>
            </a:r>
          </a:p>
        </p:txBody>
      </p:sp>
      <p:sp>
        <p:nvSpPr>
          <p:cNvPr name="TextBox 44" id="44"/>
          <p:cNvSpPr txBox="true"/>
          <p:nvPr/>
        </p:nvSpPr>
        <p:spPr>
          <a:xfrm rot="0">
            <a:off x="10177480" y="7590090"/>
            <a:ext cx="7133424" cy="356235"/>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4. Kaji dan kemas kini usaha kelestarian secara berkala.</a:t>
            </a:r>
          </a:p>
        </p:txBody>
      </p:sp>
      <p:sp>
        <p:nvSpPr>
          <p:cNvPr name="TextBox 45" id="45"/>
          <p:cNvSpPr txBox="true"/>
          <p:nvPr/>
        </p:nvSpPr>
        <p:spPr>
          <a:xfrm rot="0">
            <a:off x="10172339" y="6763897"/>
            <a:ext cx="7086961" cy="356235"/>
          </a:xfrm>
          <a:prstGeom prst="rect">
            <a:avLst/>
          </a:prstGeom>
        </p:spPr>
        <p:txBody>
          <a:bodyPr anchor="t" rtlCol="false" tIns="0" lIns="0" bIns="0" rIns="0">
            <a:spAutoFit/>
          </a:bodyPr>
          <a:lstStyle/>
          <a:p>
            <a:pPr algn="l">
              <a:lnSpc>
                <a:spcPts val="2940"/>
              </a:lnSpc>
            </a:pPr>
            <a:r>
              <a:rPr lang="en-US" sz="2100">
                <a:solidFill>
                  <a:srgbClr val="000000"/>
                </a:solidFill>
                <a:latin typeface="Open Sans 1"/>
                <a:ea typeface="Open Sans 1"/>
                <a:cs typeface="Open Sans 1"/>
                <a:sym typeface="Open Sans 1"/>
              </a:rPr>
              <a:t>3. Guna tenaga boleh diperbaharui dan teknologi hijau.</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true" flipV="false" rot="859035">
            <a:off x="-1186811" y="2584973"/>
            <a:ext cx="9232016" cy="8927962"/>
          </a:xfrm>
          <a:custGeom>
            <a:avLst/>
            <a:gdLst/>
            <a:ahLst/>
            <a:cxnLst/>
            <a:rect r="r" b="b" t="t" l="l"/>
            <a:pathLst>
              <a:path h="8927962" w="9232016">
                <a:moveTo>
                  <a:pt x="9232016" y="0"/>
                </a:moveTo>
                <a:lnTo>
                  <a:pt x="0" y="0"/>
                </a:lnTo>
                <a:lnTo>
                  <a:pt x="0" y="8927963"/>
                </a:lnTo>
                <a:lnTo>
                  <a:pt x="9232016" y="8927963"/>
                </a:lnTo>
                <a:lnTo>
                  <a:pt x="9232016" y="0"/>
                </a:lnTo>
                <a:close/>
              </a:path>
            </a:pathLst>
          </a:custGeom>
          <a:blipFill>
            <a:blip r:embed="rId2">
              <a:alphaModFix amt="17000"/>
            </a:blip>
            <a:stretch>
              <a:fillRect l="-8686" t="0" r="-13144" b="-36749"/>
            </a:stretch>
          </a:blipFill>
        </p:spPr>
      </p:sp>
      <p:grpSp>
        <p:nvGrpSpPr>
          <p:cNvPr name="Group 3" id="3"/>
          <p:cNvGrpSpPr/>
          <p:nvPr/>
        </p:nvGrpSpPr>
        <p:grpSpPr>
          <a:xfrm rot="0">
            <a:off x="156671" y="5645109"/>
            <a:ext cx="6582664" cy="3024532"/>
            <a:chOff x="0" y="0"/>
            <a:chExt cx="2366807" cy="1087475"/>
          </a:xfrm>
        </p:grpSpPr>
        <p:sp>
          <p:nvSpPr>
            <p:cNvPr name="Freeform 4" id="4"/>
            <p:cNvSpPr/>
            <p:nvPr/>
          </p:nvSpPr>
          <p:spPr>
            <a:xfrm flipH="false" flipV="false" rot="0">
              <a:off x="0" y="0"/>
              <a:ext cx="2366807" cy="1087475"/>
            </a:xfrm>
            <a:custGeom>
              <a:avLst/>
              <a:gdLst/>
              <a:ahLst/>
              <a:cxnLst/>
              <a:rect r="r" b="b" t="t" l="l"/>
              <a:pathLst>
                <a:path h="1087475" w="2366807">
                  <a:moveTo>
                    <a:pt x="16466" y="0"/>
                  </a:moveTo>
                  <a:lnTo>
                    <a:pt x="2350341" y="0"/>
                  </a:lnTo>
                  <a:cubicBezTo>
                    <a:pt x="2359435" y="0"/>
                    <a:pt x="2366807" y="7372"/>
                    <a:pt x="2366807" y="16466"/>
                  </a:cubicBezTo>
                  <a:lnTo>
                    <a:pt x="2366807" y="1071010"/>
                  </a:lnTo>
                  <a:cubicBezTo>
                    <a:pt x="2366807" y="1080103"/>
                    <a:pt x="2359435" y="1087475"/>
                    <a:pt x="2350341" y="1087475"/>
                  </a:cubicBezTo>
                  <a:lnTo>
                    <a:pt x="16466" y="1087475"/>
                  </a:lnTo>
                  <a:cubicBezTo>
                    <a:pt x="7372" y="1087475"/>
                    <a:pt x="0" y="1080103"/>
                    <a:pt x="0" y="1071010"/>
                  </a:cubicBezTo>
                  <a:lnTo>
                    <a:pt x="0" y="16466"/>
                  </a:lnTo>
                  <a:cubicBezTo>
                    <a:pt x="0" y="7372"/>
                    <a:pt x="7372" y="0"/>
                    <a:pt x="16466" y="0"/>
                  </a:cubicBezTo>
                  <a:close/>
                </a:path>
              </a:pathLst>
            </a:custGeom>
            <a:solidFill>
              <a:srgbClr val="3A777B">
                <a:alpha val="67843"/>
              </a:srgbClr>
            </a:solidFill>
          </p:spPr>
        </p:sp>
        <p:sp>
          <p:nvSpPr>
            <p:cNvPr name="TextBox 5" id="5"/>
            <p:cNvSpPr txBox="true"/>
            <p:nvPr/>
          </p:nvSpPr>
          <p:spPr>
            <a:xfrm>
              <a:off x="0" y="-28575"/>
              <a:ext cx="2366807" cy="1116050"/>
            </a:xfrm>
            <a:prstGeom prst="rect">
              <a:avLst/>
            </a:prstGeom>
          </p:spPr>
          <p:txBody>
            <a:bodyPr anchor="ctr" rtlCol="false" tIns="71846" lIns="71846" bIns="71846" rIns="71846"/>
            <a:lstStyle/>
            <a:p>
              <a:pPr algn="ctr">
                <a:lnSpc>
                  <a:spcPts val="2376"/>
                </a:lnSpc>
              </a:pPr>
            </a:p>
          </p:txBody>
        </p:sp>
      </p:grpSp>
      <p:sp>
        <p:nvSpPr>
          <p:cNvPr name="TextBox 6" id="6"/>
          <p:cNvSpPr txBox="true"/>
          <p:nvPr/>
        </p:nvSpPr>
        <p:spPr>
          <a:xfrm rot="0">
            <a:off x="24029" y="5880588"/>
            <a:ext cx="5951028" cy="2585085"/>
          </a:xfrm>
          <a:prstGeom prst="rect">
            <a:avLst/>
          </a:prstGeom>
        </p:spPr>
        <p:txBody>
          <a:bodyPr anchor="t" rtlCol="false" tIns="0" lIns="0" bIns="0" rIns="0">
            <a:spAutoFit/>
          </a:bodyPr>
          <a:lstStyle/>
          <a:p>
            <a:pPr algn="l">
              <a:lnSpc>
                <a:spcPts val="2940"/>
              </a:lnSpc>
            </a:pPr>
            <a:r>
              <a:rPr lang="en-US" sz="2100" b="true">
                <a:solidFill>
                  <a:srgbClr val="FFCE45"/>
                </a:solidFill>
                <a:latin typeface="Open Sans 1 Bold"/>
                <a:ea typeface="Open Sans 1 Bold"/>
                <a:cs typeface="Open Sans 1 Bold"/>
                <a:sym typeface="Open Sans 1 Bold"/>
              </a:rPr>
              <a:t>    </a:t>
            </a:r>
            <a:r>
              <a:rPr lang="en-US" sz="2100">
                <a:solidFill>
                  <a:srgbClr val="FFFFFF"/>
                </a:solidFill>
                <a:latin typeface="Open Sans 1"/>
                <a:ea typeface="Open Sans 1"/>
                <a:cs typeface="Open Sans 1"/>
                <a:sym typeface="Open Sans 1"/>
              </a:rPr>
              <a:t> 3.</a:t>
            </a:r>
            <a:r>
              <a:rPr lang="en-US" sz="2100" b="true">
                <a:solidFill>
                  <a:srgbClr val="FFCE45"/>
                </a:solidFill>
                <a:latin typeface="Open Sans 1 Bold"/>
                <a:ea typeface="Open Sans 1 Bold"/>
                <a:cs typeface="Open Sans 1 Bold"/>
                <a:sym typeface="Open Sans 1 Bold"/>
              </a:rPr>
              <a:t> Infrastruktur Hijau</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Membina dan ubah suai sekolah dengan piawaian mesra</a:t>
            </a:r>
            <a:r>
              <a:rPr lang="en-US" sz="2100">
                <a:solidFill>
                  <a:srgbClr val="FFFFFF"/>
                </a:solidFill>
                <a:latin typeface="Open Sans 1"/>
                <a:ea typeface="Open Sans 1"/>
                <a:cs typeface="Open Sans 1"/>
                <a:sym typeface="Open Sans 1"/>
              </a:rPr>
              <a:t> alam.</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 Menggunakan</a:t>
            </a:r>
            <a:r>
              <a:rPr lang="en-US" sz="2100">
                <a:solidFill>
                  <a:srgbClr val="FFFFFF"/>
                </a:solidFill>
                <a:latin typeface="Open Sans 1"/>
                <a:ea typeface="Open Sans 1"/>
                <a:cs typeface="Open Sans 1"/>
                <a:sym typeface="Open Sans 1"/>
              </a:rPr>
              <a:t> tenaga boleh diperbaharui serta wujudkan ruang hijau.</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 Menggalakkan pilihan pengangkutan yang mampan.</a:t>
            </a:r>
          </a:p>
        </p:txBody>
      </p:sp>
      <p:grpSp>
        <p:nvGrpSpPr>
          <p:cNvPr name="Group 7" id="7"/>
          <p:cNvGrpSpPr/>
          <p:nvPr/>
        </p:nvGrpSpPr>
        <p:grpSpPr>
          <a:xfrm rot="0">
            <a:off x="11739527" y="5338262"/>
            <a:ext cx="6418253" cy="1979016"/>
            <a:chOff x="0" y="0"/>
            <a:chExt cx="2307692" cy="711558"/>
          </a:xfrm>
        </p:grpSpPr>
        <p:sp>
          <p:nvSpPr>
            <p:cNvPr name="Freeform 8" id="8"/>
            <p:cNvSpPr/>
            <p:nvPr/>
          </p:nvSpPr>
          <p:spPr>
            <a:xfrm flipH="false" flipV="false" rot="0">
              <a:off x="0" y="0"/>
              <a:ext cx="2307692" cy="711558"/>
            </a:xfrm>
            <a:custGeom>
              <a:avLst/>
              <a:gdLst/>
              <a:ahLst/>
              <a:cxnLst/>
              <a:rect r="r" b="b" t="t" l="l"/>
              <a:pathLst>
                <a:path h="711558" w="2307692">
                  <a:moveTo>
                    <a:pt x="16887" y="0"/>
                  </a:moveTo>
                  <a:lnTo>
                    <a:pt x="2290805" y="0"/>
                  </a:lnTo>
                  <a:cubicBezTo>
                    <a:pt x="2295284" y="0"/>
                    <a:pt x="2299579" y="1779"/>
                    <a:pt x="2302746" y="4946"/>
                  </a:cubicBezTo>
                  <a:cubicBezTo>
                    <a:pt x="2305913" y="8113"/>
                    <a:pt x="2307692" y="12408"/>
                    <a:pt x="2307692" y="16887"/>
                  </a:cubicBezTo>
                  <a:lnTo>
                    <a:pt x="2307692" y="694671"/>
                  </a:lnTo>
                  <a:cubicBezTo>
                    <a:pt x="2307692" y="703997"/>
                    <a:pt x="2300132" y="711558"/>
                    <a:pt x="2290805" y="711558"/>
                  </a:cubicBezTo>
                  <a:lnTo>
                    <a:pt x="16887" y="711558"/>
                  </a:lnTo>
                  <a:cubicBezTo>
                    <a:pt x="12408" y="711558"/>
                    <a:pt x="8113" y="709779"/>
                    <a:pt x="4946" y="706612"/>
                  </a:cubicBezTo>
                  <a:cubicBezTo>
                    <a:pt x="1779" y="703445"/>
                    <a:pt x="0" y="699150"/>
                    <a:pt x="0" y="694671"/>
                  </a:cubicBezTo>
                  <a:lnTo>
                    <a:pt x="0" y="16887"/>
                  </a:lnTo>
                  <a:cubicBezTo>
                    <a:pt x="0" y="7561"/>
                    <a:pt x="7561" y="0"/>
                    <a:pt x="16887" y="0"/>
                  </a:cubicBezTo>
                  <a:close/>
                </a:path>
              </a:pathLst>
            </a:custGeom>
            <a:solidFill>
              <a:srgbClr val="3A777B">
                <a:alpha val="67843"/>
              </a:srgbClr>
            </a:solidFill>
          </p:spPr>
        </p:sp>
        <p:sp>
          <p:nvSpPr>
            <p:cNvPr name="TextBox 9" id="9"/>
            <p:cNvSpPr txBox="true"/>
            <p:nvPr/>
          </p:nvSpPr>
          <p:spPr>
            <a:xfrm>
              <a:off x="0" y="-28575"/>
              <a:ext cx="2307692" cy="740133"/>
            </a:xfrm>
            <a:prstGeom prst="rect">
              <a:avLst/>
            </a:prstGeom>
          </p:spPr>
          <p:txBody>
            <a:bodyPr anchor="ctr" rtlCol="false" tIns="71846" lIns="71846" bIns="71846" rIns="71846"/>
            <a:lstStyle/>
            <a:p>
              <a:pPr algn="ctr">
                <a:lnSpc>
                  <a:spcPts val="2376"/>
                </a:lnSpc>
              </a:pPr>
            </a:p>
          </p:txBody>
        </p:sp>
      </p:grpSp>
      <p:sp>
        <p:nvSpPr>
          <p:cNvPr name="TextBox 10" id="10"/>
          <p:cNvSpPr txBox="true"/>
          <p:nvPr/>
        </p:nvSpPr>
        <p:spPr>
          <a:xfrm rot="0">
            <a:off x="11582459" y="5407916"/>
            <a:ext cx="6494442" cy="1842135"/>
          </a:xfrm>
          <a:prstGeom prst="rect">
            <a:avLst/>
          </a:prstGeom>
        </p:spPr>
        <p:txBody>
          <a:bodyPr anchor="t" rtlCol="false" tIns="0" lIns="0" bIns="0" rIns="0">
            <a:spAutoFit/>
          </a:bodyPr>
          <a:lstStyle/>
          <a:p>
            <a:pPr algn="l">
              <a:lnSpc>
                <a:spcPts val="2940"/>
              </a:lnSpc>
            </a:pPr>
            <a:r>
              <a:rPr lang="en-US" sz="2100">
                <a:solidFill>
                  <a:srgbClr val="FFFFFF"/>
                </a:solidFill>
                <a:latin typeface="Open Sans 1"/>
                <a:ea typeface="Open Sans 1"/>
                <a:cs typeface="Open Sans 1"/>
                <a:sym typeface="Open Sans 1"/>
              </a:rPr>
              <a:t>    </a:t>
            </a:r>
            <a:r>
              <a:rPr lang="en-US" sz="2100">
                <a:solidFill>
                  <a:srgbClr val="FFFFFF"/>
                </a:solidFill>
                <a:latin typeface="Open Sans 1"/>
                <a:ea typeface="Open Sans 1"/>
                <a:cs typeface="Open Sans 1"/>
                <a:sym typeface="Open Sans 1"/>
              </a:rPr>
              <a:t>4. </a:t>
            </a:r>
            <a:r>
              <a:rPr lang="en-US" sz="2100" b="true">
                <a:solidFill>
                  <a:srgbClr val="FFCE45"/>
                </a:solidFill>
                <a:latin typeface="Open Sans 1 Bold"/>
                <a:ea typeface="Open Sans 1 Bold"/>
                <a:cs typeface="Open Sans 1 Bold"/>
                <a:sym typeface="Open Sans 1 Bold"/>
              </a:rPr>
              <a:t>Penyelidikan &amp; Inovasi Hijau</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Menyokong penyelidikan mengenai</a:t>
            </a:r>
            <a:r>
              <a:rPr lang="en-US" sz="2100">
                <a:solidFill>
                  <a:srgbClr val="FFFFFF"/>
                </a:solidFill>
                <a:latin typeface="Open Sans 1"/>
                <a:ea typeface="Open Sans 1"/>
                <a:cs typeface="Open Sans 1"/>
                <a:sym typeface="Open Sans 1"/>
              </a:rPr>
              <a:t> kelestarian dalam pendidikan.</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 Berkongsi amalan terbaik dan mempromosikan teknologi hijau baharu.</a:t>
            </a:r>
          </a:p>
        </p:txBody>
      </p:sp>
      <p:grpSp>
        <p:nvGrpSpPr>
          <p:cNvPr name="Group 11" id="11"/>
          <p:cNvGrpSpPr/>
          <p:nvPr/>
        </p:nvGrpSpPr>
        <p:grpSpPr>
          <a:xfrm rot="0">
            <a:off x="156671" y="3096729"/>
            <a:ext cx="6204870" cy="2134667"/>
            <a:chOff x="0" y="0"/>
            <a:chExt cx="2230970" cy="767523"/>
          </a:xfrm>
        </p:grpSpPr>
        <p:sp>
          <p:nvSpPr>
            <p:cNvPr name="Freeform 12" id="12"/>
            <p:cNvSpPr/>
            <p:nvPr/>
          </p:nvSpPr>
          <p:spPr>
            <a:xfrm flipH="false" flipV="false" rot="0">
              <a:off x="0" y="0"/>
              <a:ext cx="2230970" cy="767523"/>
            </a:xfrm>
            <a:custGeom>
              <a:avLst/>
              <a:gdLst/>
              <a:ahLst/>
              <a:cxnLst/>
              <a:rect r="r" b="b" t="t" l="l"/>
              <a:pathLst>
                <a:path h="767523" w="2230970">
                  <a:moveTo>
                    <a:pt x="17468" y="0"/>
                  </a:moveTo>
                  <a:lnTo>
                    <a:pt x="2213502" y="0"/>
                  </a:lnTo>
                  <a:cubicBezTo>
                    <a:pt x="2218135" y="0"/>
                    <a:pt x="2222578" y="1840"/>
                    <a:pt x="2225854" y="5116"/>
                  </a:cubicBezTo>
                  <a:cubicBezTo>
                    <a:pt x="2229130" y="8392"/>
                    <a:pt x="2230970" y="12835"/>
                    <a:pt x="2230970" y="17468"/>
                  </a:cubicBezTo>
                  <a:lnTo>
                    <a:pt x="2230970" y="750055"/>
                  </a:lnTo>
                  <a:cubicBezTo>
                    <a:pt x="2230970" y="754688"/>
                    <a:pt x="2229130" y="759131"/>
                    <a:pt x="2225854" y="762407"/>
                  </a:cubicBezTo>
                  <a:cubicBezTo>
                    <a:pt x="2222578" y="765682"/>
                    <a:pt x="2218135" y="767523"/>
                    <a:pt x="2213502" y="767523"/>
                  </a:cubicBezTo>
                  <a:lnTo>
                    <a:pt x="17468" y="767523"/>
                  </a:lnTo>
                  <a:cubicBezTo>
                    <a:pt x="12835" y="767523"/>
                    <a:pt x="8392" y="765682"/>
                    <a:pt x="5116" y="762407"/>
                  </a:cubicBezTo>
                  <a:cubicBezTo>
                    <a:pt x="1840" y="759131"/>
                    <a:pt x="0" y="754688"/>
                    <a:pt x="0" y="750055"/>
                  </a:cubicBezTo>
                  <a:lnTo>
                    <a:pt x="0" y="17468"/>
                  </a:lnTo>
                  <a:cubicBezTo>
                    <a:pt x="0" y="12835"/>
                    <a:pt x="1840" y="8392"/>
                    <a:pt x="5116" y="5116"/>
                  </a:cubicBezTo>
                  <a:cubicBezTo>
                    <a:pt x="8392" y="1840"/>
                    <a:pt x="12835" y="0"/>
                    <a:pt x="17468" y="0"/>
                  </a:cubicBezTo>
                  <a:close/>
                </a:path>
              </a:pathLst>
            </a:custGeom>
            <a:solidFill>
              <a:srgbClr val="3A777B">
                <a:alpha val="67843"/>
              </a:srgbClr>
            </a:solidFill>
          </p:spPr>
        </p:sp>
        <p:sp>
          <p:nvSpPr>
            <p:cNvPr name="TextBox 13" id="13"/>
            <p:cNvSpPr txBox="true"/>
            <p:nvPr/>
          </p:nvSpPr>
          <p:spPr>
            <a:xfrm>
              <a:off x="0" y="-28575"/>
              <a:ext cx="2230970" cy="796098"/>
            </a:xfrm>
            <a:prstGeom prst="rect">
              <a:avLst/>
            </a:prstGeom>
          </p:spPr>
          <p:txBody>
            <a:bodyPr anchor="ctr" rtlCol="false" tIns="71846" lIns="71846" bIns="71846" rIns="71846"/>
            <a:lstStyle/>
            <a:p>
              <a:pPr algn="ctr">
                <a:lnSpc>
                  <a:spcPts val="2376"/>
                </a:lnSpc>
              </a:pPr>
            </a:p>
          </p:txBody>
        </p:sp>
      </p:grpSp>
      <p:sp>
        <p:nvSpPr>
          <p:cNvPr name="TextBox 14" id="14"/>
          <p:cNvSpPr txBox="true"/>
          <p:nvPr/>
        </p:nvSpPr>
        <p:spPr>
          <a:xfrm rot="0">
            <a:off x="24029" y="3206367"/>
            <a:ext cx="6271824" cy="1842135"/>
          </a:xfrm>
          <a:prstGeom prst="rect">
            <a:avLst/>
          </a:prstGeom>
        </p:spPr>
        <p:txBody>
          <a:bodyPr anchor="t" rtlCol="false" tIns="0" lIns="0" bIns="0" rIns="0">
            <a:spAutoFit/>
          </a:bodyPr>
          <a:lstStyle/>
          <a:p>
            <a:pPr algn="l" marL="453390" indent="-226695" lvl="1">
              <a:lnSpc>
                <a:spcPts val="2940"/>
              </a:lnSpc>
              <a:buAutoNum type="arabicPeriod" startAt="1"/>
            </a:pPr>
            <a:r>
              <a:rPr lang="en-US" b="true" sz="2100">
                <a:solidFill>
                  <a:srgbClr val="FFCE45"/>
                </a:solidFill>
                <a:latin typeface="Open Sans 1 Bold"/>
                <a:ea typeface="Open Sans 1 Bold"/>
                <a:cs typeface="Open Sans 1 Bold"/>
                <a:sym typeface="Open Sans 1 Bold"/>
              </a:rPr>
              <a:t>Kurikulum &amp; Kokurikulum Hijau</a:t>
            </a:r>
          </a:p>
          <a:p>
            <a:pPr algn="l" marL="453390" indent="-226695" lvl="1">
              <a:lnSpc>
                <a:spcPts val="2940"/>
              </a:lnSpc>
              <a:buFont typeface="Arial"/>
              <a:buChar char="•"/>
            </a:pPr>
            <a:r>
              <a:rPr lang="en-US" sz="2100">
                <a:solidFill>
                  <a:srgbClr val="FAFAFA"/>
                </a:solidFill>
                <a:latin typeface="Open Sans 1"/>
                <a:ea typeface="Open Sans 1"/>
                <a:cs typeface="Open Sans 1"/>
                <a:sym typeface="Open Sans 1"/>
              </a:rPr>
              <a:t>T</a:t>
            </a:r>
            <a:r>
              <a:rPr lang="en-US" sz="2100">
                <a:solidFill>
                  <a:srgbClr val="FAFAFA"/>
                </a:solidFill>
                <a:latin typeface="Open Sans 1"/>
                <a:ea typeface="Open Sans 1"/>
                <a:cs typeface="Open Sans 1"/>
                <a:sym typeface="Open Sans 1"/>
              </a:rPr>
              <a:t>ambahan topik kelestarian dalam pelajaran.</a:t>
            </a:r>
          </a:p>
          <a:p>
            <a:pPr algn="l" marL="453390" indent="-226695" lvl="1">
              <a:lnSpc>
                <a:spcPts val="2940"/>
              </a:lnSpc>
              <a:buFont typeface="Arial"/>
              <a:buChar char="•"/>
            </a:pPr>
            <a:r>
              <a:rPr lang="en-US" sz="2100">
                <a:solidFill>
                  <a:srgbClr val="FAFAFA"/>
                </a:solidFill>
                <a:latin typeface="Open Sans 1"/>
                <a:ea typeface="Open Sans 1"/>
                <a:cs typeface="Open Sans 1"/>
                <a:sym typeface="Open Sans 1"/>
              </a:rPr>
              <a:t>L</a:t>
            </a:r>
            <a:r>
              <a:rPr lang="en-US" sz="2100">
                <a:solidFill>
                  <a:srgbClr val="FAFAFA"/>
                </a:solidFill>
                <a:latin typeface="Open Sans 1"/>
                <a:ea typeface="Open Sans 1"/>
                <a:cs typeface="Open Sans 1"/>
                <a:sym typeface="Open Sans 1"/>
              </a:rPr>
              <a:t>atihan guru dalam pendidikan alam sekitar.</a:t>
            </a:r>
          </a:p>
          <a:p>
            <a:pPr algn="l" marL="453390" indent="-226695" lvl="1">
              <a:lnSpc>
                <a:spcPts val="2940"/>
              </a:lnSpc>
              <a:buFont typeface="Arial"/>
              <a:buChar char="•"/>
            </a:pPr>
            <a:r>
              <a:rPr lang="en-US" sz="2100">
                <a:solidFill>
                  <a:srgbClr val="FAFAFA"/>
                </a:solidFill>
                <a:latin typeface="Open Sans 1"/>
                <a:ea typeface="Open Sans 1"/>
                <a:cs typeface="Open Sans 1"/>
                <a:sym typeface="Open Sans 1"/>
              </a:rPr>
              <a:t>Pelaksanaan</a:t>
            </a:r>
            <a:r>
              <a:rPr lang="en-US" sz="2100">
                <a:solidFill>
                  <a:srgbClr val="FAFAFA"/>
                </a:solidFill>
                <a:latin typeface="Open Sans 1"/>
                <a:ea typeface="Open Sans 1"/>
                <a:cs typeface="Open Sans 1"/>
                <a:sym typeface="Open Sans 1"/>
              </a:rPr>
              <a:t> program kokurikulum berfokuskan alam sekitar.</a:t>
            </a:r>
          </a:p>
        </p:txBody>
      </p:sp>
      <p:grpSp>
        <p:nvGrpSpPr>
          <p:cNvPr name="Group 15" id="15"/>
          <p:cNvGrpSpPr/>
          <p:nvPr/>
        </p:nvGrpSpPr>
        <p:grpSpPr>
          <a:xfrm rot="0">
            <a:off x="11739527" y="2878705"/>
            <a:ext cx="6386162" cy="2369793"/>
            <a:chOff x="0" y="0"/>
            <a:chExt cx="2296154" cy="852062"/>
          </a:xfrm>
        </p:grpSpPr>
        <p:sp>
          <p:nvSpPr>
            <p:cNvPr name="Freeform 16" id="16"/>
            <p:cNvSpPr/>
            <p:nvPr/>
          </p:nvSpPr>
          <p:spPr>
            <a:xfrm flipH="false" flipV="false" rot="0">
              <a:off x="0" y="0"/>
              <a:ext cx="2296154" cy="852062"/>
            </a:xfrm>
            <a:custGeom>
              <a:avLst/>
              <a:gdLst/>
              <a:ahLst/>
              <a:cxnLst/>
              <a:rect r="r" b="b" t="t" l="l"/>
              <a:pathLst>
                <a:path h="852062" w="2296154">
                  <a:moveTo>
                    <a:pt x="16972" y="0"/>
                  </a:moveTo>
                  <a:lnTo>
                    <a:pt x="2279182" y="0"/>
                  </a:lnTo>
                  <a:cubicBezTo>
                    <a:pt x="2288555" y="0"/>
                    <a:pt x="2296154" y="7599"/>
                    <a:pt x="2296154" y="16972"/>
                  </a:cubicBezTo>
                  <a:lnTo>
                    <a:pt x="2296154" y="835090"/>
                  </a:lnTo>
                  <a:cubicBezTo>
                    <a:pt x="2296154" y="839592"/>
                    <a:pt x="2294366" y="843908"/>
                    <a:pt x="2291183" y="847091"/>
                  </a:cubicBezTo>
                  <a:cubicBezTo>
                    <a:pt x="2288000" y="850274"/>
                    <a:pt x="2283683" y="852062"/>
                    <a:pt x="2279182" y="852062"/>
                  </a:cubicBezTo>
                  <a:lnTo>
                    <a:pt x="16972" y="852062"/>
                  </a:lnTo>
                  <a:cubicBezTo>
                    <a:pt x="7599" y="852062"/>
                    <a:pt x="0" y="844464"/>
                    <a:pt x="0" y="835090"/>
                  </a:cubicBezTo>
                  <a:lnTo>
                    <a:pt x="0" y="16972"/>
                  </a:lnTo>
                  <a:cubicBezTo>
                    <a:pt x="0" y="7599"/>
                    <a:pt x="7599" y="0"/>
                    <a:pt x="16972" y="0"/>
                  </a:cubicBezTo>
                  <a:close/>
                </a:path>
              </a:pathLst>
            </a:custGeom>
            <a:solidFill>
              <a:srgbClr val="3A777B">
                <a:alpha val="67843"/>
              </a:srgbClr>
            </a:solidFill>
          </p:spPr>
        </p:sp>
        <p:sp>
          <p:nvSpPr>
            <p:cNvPr name="TextBox 17" id="17"/>
            <p:cNvSpPr txBox="true"/>
            <p:nvPr/>
          </p:nvSpPr>
          <p:spPr>
            <a:xfrm>
              <a:off x="0" y="-28575"/>
              <a:ext cx="2296154" cy="880637"/>
            </a:xfrm>
            <a:prstGeom prst="rect">
              <a:avLst/>
            </a:prstGeom>
          </p:spPr>
          <p:txBody>
            <a:bodyPr anchor="ctr" rtlCol="false" tIns="71846" lIns="71846" bIns="71846" rIns="71846"/>
            <a:lstStyle/>
            <a:p>
              <a:pPr algn="ctr">
                <a:lnSpc>
                  <a:spcPts val="2376"/>
                </a:lnSpc>
              </a:pPr>
            </a:p>
          </p:txBody>
        </p:sp>
      </p:grpSp>
      <p:sp>
        <p:nvSpPr>
          <p:cNvPr name="TextBox 18" id="18"/>
          <p:cNvSpPr txBox="true"/>
          <p:nvPr/>
        </p:nvSpPr>
        <p:spPr>
          <a:xfrm rot="0">
            <a:off x="11718245" y="2868965"/>
            <a:ext cx="6395784" cy="2213610"/>
          </a:xfrm>
          <a:prstGeom prst="rect">
            <a:avLst/>
          </a:prstGeom>
        </p:spPr>
        <p:txBody>
          <a:bodyPr anchor="t" rtlCol="false" tIns="0" lIns="0" bIns="0" rIns="0">
            <a:spAutoFit/>
          </a:bodyPr>
          <a:lstStyle/>
          <a:p>
            <a:pPr algn="l">
              <a:lnSpc>
                <a:spcPts val="2940"/>
              </a:lnSpc>
            </a:pPr>
            <a:r>
              <a:rPr lang="en-US" sz="2100">
                <a:solidFill>
                  <a:srgbClr val="FFFFFF"/>
                </a:solidFill>
                <a:latin typeface="Open Sans 1"/>
                <a:ea typeface="Open Sans 1"/>
                <a:cs typeface="Open Sans 1"/>
                <a:sym typeface="Open Sans 1"/>
              </a:rPr>
              <a:t>    </a:t>
            </a:r>
            <a:r>
              <a:rPr lang="en-US" sz="2100">
                <a:solidFill>
                  <a:srgbClr val="FFFFFF"/>
                </a:solidFill>
                <a:latin typeface="Open Sans 1"/>
                <a:ea typeface="Open Sans 1"/>
                <a:cs typeface="Open Sans 1"/>
                <a:sym typeface="Open Sans 1"/>
              </a:rPr>
              <a:t>2.</a:t>
            </a:r>
            <a:r>
              <a:rPr lang="en-US" sz="2100" b="true">
                <a:solidFill>
                  <a:srgbClr val="FFCE45"/>
                </a:solidFill>
                <a:latin typeface="Open Sans 1 Bold"/>
                <a:ea typeface="Open Sans 1 Bold"/>
                <a:cs typeface="Open Sans 1 Bold"/>
                <a:sym typeface="Open Sans 1 Bold"/>
              </a:rPr>
              <a:t>Laluan Kerjaya Hijau</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Mempersiapkan p</a:t>
            </a:r>
            <a:r>
              <a:rPr lang="en-US" sz="2100">
                <a:solidFill>
                  <a:srgbClr val="FFFFFF"/>
                </a:solidFill>
                <a:latin typeface="Open Sans 1"/>
                <a:ea typeface="Open Sans 1"/>
                <a:cs typeface="Open Sans 1"/>
                <a:sym typeface="Open Sans 1"/>
              </a:rPr>
              <a:t>elajar untuk pekerjaan hijau.</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 </a:t>
            </a:r>
            <a:r>
              <a:rPr lang="en-US" sz="2100">
                <a:solidFill>
                  <a:srgbClr val="FFFFFF"/>
                </a:solidFill>
                <a:latin typeface="Open Sans 1"/>
                <a:ea typeface="Open Sans 1"/>
                <a:cs typeface="Open Sans 1"/>
                <a:sym typeface="Open Sans 1"/>
              </a:rPr>
              <a:t>(tenaga boleh diperbaharui, pertanian, teknologi hijau).</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 Mengi</a:t>
            </a:r>
            <a:r>
              <a:rPr lang="en-US" sz="2100">
                <a:solidFill>
                  <a:srgbClr val="FFFFFF"/>
                </a:solidFill>
                <a:latin typeface="Open Sans 1"/>
                <a:ea typeface="Open Sans 1"/>
                <a:cs typeface="Open Sans 1"/>
                <a:sym typeface="Open Sans 1"/>
              </a:rPr>
              <a:t>ntegrasikan kemahiran hijau dalam pembelajaran dan latihan.</a:t>
            </a:r>
          </a:p>
        </p:txBody>
      </p:sp>
      <p:grpSp>
        <p:nvGrpSpPr>
          <p:cNvPr name="Group 19" id="19"/>
          <p:cNvGrpSpPr/>
          <p:nvPr/>
        </p:nvGrpSpPr>
        <p:grpSpPr>
          <a:xfrm rot="0">
            <a:off x="10699158" y="7403003"/>
            <a:ext cx="7788158" cy="1932223"/>
            <a:chOff x="0" y="0"/>
            <a:chExt cx="2800244" cy="694734"/>
          </a:xfrm>
        </p:grpSpPr>
        <p:sp>
          <p:nvSpPr>
            <p:cNvPr name="Freeform 20" id="20"/>
            <p:cNvSpPr/>
            <p:nvPr/>
          </p:nvSpPr>
          <p:spPr>
            <a:xfrm flipH="false" flipV="false" rot="0">
              <a:off x="0" y="0"/>
              <a:ext cx="2800244" cy="694734"/>
            </a:xfrm>
            <a:custGeom>
              <a:avLst/>
              <a:gdLst/>
              <a:ahLst/>
              <a:cxnLst/>
              <a:rect r="r" b="b" t="t" l="l"/>
              <a:pathLst>
                <a:path h="694734" w="2800244">
                  <a:moveTo>
                    <a:pt x="13917" y="0"/>
                  </a:moveTo>
                  <a:lnTo>
                    <a:pt x="2786327" y="0"/>
                  </a:lnTo>
                  <a:cubicBezTo>
                    <a:pt x="2794013" y="0"/>
                    <a:pt x="2800244" y="6231"/>
                    <a:pt x="2800244" y="13917"/>
                  </a:cubicBezTo>
                  <a:lnTo>
                    <a:pt x="2800244" y="680817"/>
                  </a:lnTo>
                  <a:cubicBezTo>
                    <a:pt x="2800244" y="688503"/>
                    <a:pt x="2794013" y="694734"/>
                    <a:pt x="2786327" y="694734"/>
                  </a:cubicBezTo>
                  <a:lnTo>
                    <a:pt x="13917" y="694734"/>
                  </a:lnTo>
                  <a:cubicBezTo>
                    <a:pt x="6231" y="694734"/>
                    <a:pt x="0" y="688503"/>
                    <a:pt x="0" y="680817"/>
                  </a:cubicBezTo>
                  <a:lnTo>
                    <a:pt x="0" y="13917"/>
                  </a:lnTo>
                  <a:cubicBezTo>
                    <a:pt x="0" y="6231"/>
                    <a:pt x="6231" y="0"/>
                    <a:pt x="13917" y="0"/>
                  </a:cubicBezTo>
                  <a:close/>
                </a:path>
              </a:pathLst>
            </a:custGeom>
            <a:solidFill>
              <a:srgbClr val="3A777B">
                <a:alpha val="67843"/>
              </a:srgbClr>
            </a:solidFill>
          </p:spPr>
        </p:sp>
        <p:sp>
          <p:nvSpPr>
            <p:cNvPr name="TextBox 21" id="21"/>
            <p:cNvSpPr txBox="true"/>
            <p:nvPr/>
          </p:nvSpPr>
          <p:spPr>
            <a:xfrm>
              <a:off x="0" y="-28575"/>
              <a:ext cx="2800244" cy="723309"/>
            </a:xfrm>
            <a:prstGeom prst="rect">
              <a:avLst/>
            </a:prstGeom>
          </p:spPr>
          <p:txBody>
            <a:bodyPr anchor="ctr" rtlCol="false" tIns="71846" lIns="71846" bIns="71846" rIns="71846"/>
            <a:lstStyle/>
            <a:p>
              <a:pPr algn="ctr">
                <a:lnSpc>
                  <a:spcPts val="2376"/>
                </a:lnSpc>
              </a:pPr>
            </a:p>
          </p:txBody>
        </p:sp>
      </p:grpSp>
      <p:sp>
        <p:nvSpPr>
          <p:cNvPr name="TextBox 22" id="22"/>
          <p:cNvSpPr txBox="true"/>
          <p:nvPr/>
        </p:nvSpPr>
        <p:spPr>
          <a:xfrm rot="0">
            <a:off x="10880133" y="7428998"/>
            <a:ext cx="7861986" cy="1842135"/>
          </a:xfrm>
          <a:prstGeom prst="rect">
            <a:avLst/>
          </a:prstGeom>
        </p:spPr>
        <p:txBody>
          <a:bodyPr anchor="t" rtlCol="false" tIns="0" lIns="0" bIns="0" rIns="0">
            <a:spAutoFit/>
          </a:bodyPr>
          <a:lstStyle/>
          <a:p>
            <a:pPr algn="l">
              <a:lnSpc>
                <a:spcPts val="2940"/>
              </a:lnSpc>
            </a:pPr>
            <a:r>
              <a:rPr lang="en-US" sz="2100">
                <a:solidFill>
                  <a:srgbClr val="FFFFFF"/>
                </a:solidFill>
                <a:latin typeface="Open Sans 1"/>
                <a:ea typeface="Open Sans 1"/>
                <a:cs typeface="Open Sans 1"/>
                <a:sym typeface="Open Sans 1"/>
              </a:rPr>
              <a:t>    </a:t>
            </a:r>
            <a:r>
              <a:rPr lang="en-US" sz="2100">
                <a:solidFill>
                  <a:srgbClr val="FFFFFF"/>
                </a:solidFill>
                <a:latin typeface="Open Sans 1"/>
                <a:ea typeface="Open Sans 1"/>
                <a:cs typeface="Open Sans 1"/>
                <a:sym typeface="Open Sans 1"/>
              </a:rPr>
              <a:t>5. </a:t>
            </a:r>
            <a:r>
              <a:rPr lang="en-US" sz="2100" b="true">
                <a:solidFill>
                  <a:srgbClr val="FFCE45"/>
                </a:solidFill>
                <a:latin typeface="Open Sans 1 Bold"/>
                <a:ea typeface="Open Sans 1 Bold"/>
                <a:cs typeface="Open Sans 1 Bold"/>
                <a:sym typeface="Open Sans 1 Bold"/>
              </a:rPr>
              <a:t>Amalan Mesra Alam</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Mengurangkan</a:t>
            </a:r>
            <a:r>
              <a:rPr lang="en-US" sz="2100">
                <a:solidFill>
                  <a:srgbClr val="FFFFFF"/>
                </a:solidFill>
                <a:latin typeface="Open Sans 1"/>
                <a:ea typeface="Open Sans 1"/>
                <a:cs typeface="Open Sans 1"/>
                <a:sym typeface="Open Sans 1"/>
              </a:rPr>
              <a:t> sisa, penggunaan tenaga dan air.</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 </a:t>
            </a:r>
            <a:r>
              <a:rPr lang="en-US" sz="2100">
                <a:solidFill>
                  <a:srgbClr val="FFFFFF"/>
                </a:solidFill>
                <a:latin typeface="Open Sans 1"/>
                <a:ea typeface="Open Sans 1"/>
                <a:cs typeface="Open Sans 1"/>
                <a:sym typeface="Open Sans 1"/>
              </a:rPr>
              <a:t>Amalkan perolehan mesra alam.</a:t>
            </a:r>
          </a:p>
          <a:p>
            <a:pPr algn="l" marL="453390" indent="-226695" lvl="1">
              <a:lnSpc>
                <a:spcPts val="2940"/>
              </a:lnSpc>
              <a:buFont typeface="Arial"/>
              <a:buChar char="•"/>
            </a:pPr>
            <a:r>
              <a:rPr lang="en-US" sz="2100">
                <a:solidFill>
                  <a:srgbClr val="FFFFFF"/>
                </a:solidFill>
                <a:latin typeface="Open Sans 1"/>
                <a:ea typeface="Open Sans 1"/>
                <a:cs typeface="Open Sans 1"/>
                <a:sym typeface="Open Sans 1"/>
              </a:rPr>
              <a:t> Menggalakkan</a:t>
            </a:r>
            <a:r>
              <a:rPr lang="en-US" sz="2100">
                <a:solidFill>
                  <a:srgbClr val="FFFFFF"/>
                </a:solidFill>
                <a:latin typeface="Open Sans 1"/>
                <a:ea typeface="Open Sans 1"/>
                <a:cs typeface="Open Sans 1"/>
                <a:sym typeface="Open Sans 1"/>
              </a:rPr>
              <a:t> sistem makanan lestari di sekolah dan institusi.</a:t>
            </a:r>
          </a:p>
        </p:txBody>
      </p:sp>
      <p:sp>
        <p:nvSpPr>
          <p:cNvPr name="Freeform 23" id="23"/>
          <p:cNvSpPr/>
          <p:nvPr/>
        </p:nvSpPr>
        <p:spPr>
          <a:xfrm flipH="false" flipV="false" rot="0">
            <a:off x="5931263" y="2897257"/>
            <a:ext cx="4964183" cy="6615423"/>
          </a:xfrm>
          <a:custGeom>
            <a:avLst/>
            <a:gdLst/>
            <a:ahLst/>
            <a:cxnLst/>
            <a:rect r="r" b="b" t="t" l="l"/>
            <a:pathLst>
              <a:path h="6615423" w="4964183">
                <a:moveTo>
                  <a:pt x="0" y="0"/>
                </a:moveTo>
                <a:lnTo>
                  <a:pt x="4964182" y="0"/>
                </a:lnTo>
                <a:lnTo>
                  <a:pt x="4964182" y="6615423"/>
                </a:lnTo>
                <a:lnTo>
                  <a:pt x="0" y="6615423"/>
                </a:lnTo>
                <a:lnTo>
                  <a:pt x="0" y="0"/>
                </a:lnTo>
                <a:close/>
              </a:path>
            </a:pathLst>
          </a:custGeom>
          <a:blipFill>
            <a:blip r:embed="rId3">
              <a:extLst>
                <a:ext uri="{96DAC541-7B7A-43D3-8B79-37D633B846F1}">
                  <asvg:svgBlip xmlns:asvg="http://schemas.microsoft.com/office/drawing/2016/SVG/main" r:embed="rId4"/>
                </a:ext>
              </a:extLst>
            </a:blip>
            <a:stretch>
              <a:fillRect l="0" t="0" r="0" b="-22015"/>
            </a:stretch>
          </a:blipFill>
        </p:spPr>
      </p:sp>
      <p:grpSp>
        <p:nvGrpSpPr>
          <p:cNvPr name="Group 24" id="24"/>
          <p:cNvGrpSpPr/>
          <p:nvPr/>
        </p:nvGrpSpPr>
        <p:grpSpPr>
          <a:xfrm rot="522843">
            <a:off x="7981670" y="5151480"/>
            <a:ext cx="259842" cy="241068"/>
            <a:chOff x="0" y="0"/>
            <a:chExt cx="750396" cy="696179"/>
          </a:xfrm>
        </p:grpSpPr>
        <p:sp>
          <p:nvSpPr>
            <p:cNvPr name="Freeform 25" id="25"/>
            <p:cNvSpPr/>
            <p:nvPr/>
          </p:nvSpPr>
          <p:spPr>
            <a:xfrm flipH="false" flipV="false" rot="0">
              <a:off x="0" y="0"/>
              <a:ext cx="750396" cy="696179"/>
            </a:xfrm>
            <a:custGeom>
              <a:avLst/>
              <a:gdLst/>
              <a:ahLst/>
              <a:cxnLst/>
              <a:rect r="r" b="b" t="t" l="l"/>
              <a:pathLst>
                <a:path h="696179" w="750396">
                  <a:moveTo>
                    <a:pt x="375198" y="0"/>
                  </a:moveTo>
                  <a:cubicBezTo>
                    <a:pt x="167982" y="0"/>
                    <a:pt x="0" y="155845"/>
                    <a:pt x="0" y="348090"/>
                  </a:cubicBezTo>
                  <a:cubicBezTo>
                    <a:pt x="0" y="540334"/>
                    <a:pt x="167982" y="696179"/>
                    <a:pt x="375198" y="696179"/>
                  </a:cubicBezTo>
                  <a:cubicBezTo>
                    <a:pt x="582414" y="696179"/>
                    <a:pt x="750396" y="540334"/>
                    <a:pt x="750396" y="348090"/>
                  </a:cubicBezTo>
                  <a:cubicBezTo>
                    <a:pt x="750396" y="155845"/>
                    <a:pt x="582414" y="0"/>
                    <a:pt x="375198" y="0"/>
                  </a:cubicBezTo>
                  <a:close/>
                </a:path>
              </a:pathLst>
            </a:custGeom>
            <a:solidFill>
              <a:srgbClr val="EFF1F3"/>
            </a:solidFill>
          </p:spPr>
        </p:sp>
        <p:sp>
          <p:nvSpPr>
            <p:cNvPr name="TextBox 26" id="26"/>
            <p:cNvSpPr txBox="true"/>
            <p:nvPr/>
          </p:nvSpPr>
          <p:spPr>
            <a:xfrm>
              <a:off x="70350" y="46217"/>
              <a:ext cx="609697" cy="584696"/>
            </a:xfrm>
            <a:prstGeom prst="rect">
              <a:avLst/>
            </a:prstGeom>
          </p:spPr>
          <p:txBody>
            <a:bodyPr anchor="ctr" rtlCol="false" tIns="64911" lIns="64911" bIns="64911" rIns="64911"/>
            <a:lstStyle/>
            <a:p>
              <a:pPr algn="ctr">
                <a:lnSpc>
                  <a:spcPts val="1396"/>
                </a:lnSpc>
              </a:pPr>
            </a:p>
          </p:txBody>
        </p:sp>
      </p:grpSp>
      <p:sp>
        <p:nvSpPr>
          <p:cNvPr name="Freeform 27" id="27"/>
          <p:cNvSpPr/>
          <p:nvPr/>
        </p:nvSpPr>
        <p:spPr>
          <a:xfrm flipH="false" flipV="false" rot="522843">
            <a:off x="7994843" y="5150911"/>
            <a:ext cx="229818" cy="241725"/>
          </a:xfrm>
          <a:custGeom>
            <a:avLst/>
            <a:gdLst/>
            <a:ahLst/>
            <a:cxnLst/>
            <a:rect r="r" b="b" t="t" l="l"/>
            <a:pathLst>
              <a:path h="241725" w="229818">
                <a:moveTo>
                  <a:pt x="0" y="0"/>
                </a:moveTo>
                <a:lnTo>
                  <a:pt x="229818" y="0"/>
                </a:lnTo>
                <a:lnTo>
                  <a:pt x="229818" y="241725"/>
                </a:lnTo>
                <a:lnTo>
                  <a:pt x="0" y="241725"/>
                </a:lnTo>
                <a:lnTo>
                  <a:pt x="0" y="0"/>
                </a:lnTo>
                <a:close/>
              </a:path>
            </a:pathLst>
          </a:custGeom>
          <a:blipFill>
            <a:blip r:embed="rId5"/>
            <a:stretch>
              <a:fillRect l="-1098981" t="-70577" r="-940052" b="-973359"/>
            </a:stretch>
          </a:blipFill>
        </p:spPr>
      </p:sp>
      <p:sp>
        <p:nvSpPr>
          <p:cNvPr name="Freeform 28" id="28"/>
          <p:cNvSpPr/>
          <p:nvPr/>
        </p:nvSpPr>
        <p:spPr>
          <a:xfrm flipH="false" flipV="false" rot="522843">
            <a:off x="5295706" y="4786956"/>
            <a:ext cx="2701893" cy="2600572"/>
          </a:xfrm>
          <a:custGeom>
            <a:avLst/>
            <a:gdLst/>
            <a:ahLst/>
            <a:cxnLst/>
            <a:rect r="r" b="b" t="t" l="l"/>
            <a:pathLst>
              <a:path h="2600572" w="2701893">
                <a:moveTo>
                  <a:pt x="0" y="0"/>
                </a:moveTo>
                <a:lnTo>
                  <a:pt x="2701893" y="0"/>
                </a:lnTo>
                <a:lnTo>
                  <a:pt x="2701893" y="2600573"/>
                </a:lnTo>
                <a:lnTo>
                  <a:pt x="0" y="260057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29" id="29"/>
          <p:cNvSpPr/>
          <p:nvPr/>
        </p:nvSpPr>
        <p:spPr>
          <a:xfrm flipH="false" flipV="false" rot="522843">
            <a:off x="5402232" y="4930271"/>
            <a:ext cx="2560054" cy="2464052"/>
          </a:xfrm>
          <a:custGeom>
            <a:avLst/>
            <a:gdLst/>
            <a:ahLst/>
            <a:cxnLst/>
            <a:rect r="r" b="b" t="t" l="l"/>
            <a:pathLst>
              <a:path h="2464052" w="2560054">
                <a:moveTo>
                  <a:pt x="0" y="0"/>
                </a:moveTo>
                <a:lnTo>
                  <a:pt x="2560054" y="0"/>
                </a:lnTo>
                <a:lnTo>
                  <a:pt x="2560054" y="2464052"/>
                </a:lnTo>
                <a:lnTo>
                  <a:pt x="0" y="2464052"/>
                </a:lnTo>
                <a:lnTo>
                  <a:pt x="0" y="0"/>
                </a:lnTo>
                <a:close/>
              </a:path>
            </a:pathLst>
          </a:custGeom>
          <a:blipFill>
            <a:blip r:embed="rId8">
              <a:alphaModFix amt="29000"/>
              <a:extLst>
                <a:ext uri="{96DAC541-7B7A-43D3-8B79-37D633B846F1}">
                  <asvg:svgBlip xmlns:asvg="http://schemas.microsoft.com/office/drawing/2016/SVG/main" r:embed="rId9"/>
                </a:ext>
              </a:extLst>
            </a:blip>
            <a:stretch>
              <a:fillRect l="0" t="0" r="0" b="0"/>
            </a:stretch>
          </a:blipFill>
        </p:spPr>
      </p:sp>
      <p:grpSp>
        <p:nvGrpSpPr>
          <p:cNvPr name="Group 30" id="30"/>
          <p:cNvGrpSpPr/>
          <p:nvPr/>
        </p:nvGrpSpPr>
        <p:grpSpPr>
          <a:xfrm rot="0">
            <a:off x="5419106" y="5645109"/>
            <a:ext cx="2753085" cy="1102809"/>
            <a:chOff x="0" y="0"/>
            <a:chExt cx="360532" cy="144419"/>
          </a:xfrm>
        </p:grpSpPr>
        <p:sp>
          <p:nvSpPr>
            <p:cNvPr name="Freeform 31" id="31"/>
            <p:cNvSpPr/>
            <p:nvPr/>
          </p:nvSpPr>
          <p:spPr>
            <a:xfrm flipH="false" flipV="false" rot="0">
              <a:off x="0" y="0"/>
              <a:ext cx="360532" cy="144419"/>
            </a:xfrm>
            <a:custGeom>
              <a:avLst/>
              <a:gdLst/>
              <a:ahLst/>
              <a:cxnLst/>
              <a:rect r="r" b="b" t="t" l="l"/>
              <a:pathLst>
                <a:path h="144419" w="360532">
                  <a:moveTo>
                    <a:pt x="28121" y="0"/>
                  </a:moveTo>
                  <a:lnTo>
                    <a:pt x="332412" y="0"/>
                  </a:lnTo>
                  <a:cubicBezTo>
                    <a:pt x="339870" y="0"/>
                    <a:pt x="347022" y="2963"/>
                    <a:pt x="352296" y="8236"/>
                  </a:cubicBezTo>
                  <a:cubicBezTo>
                    <a:pt x="357570" y="13510"/>
                    <a:pt x="360532" y="20663"/>
                    <a:pt x="360532" y="28121"/>
                  </a:cubicBezTo>
                  <a:lnTo>
                    <a:pt x="360532" y="116298"/>
                  </a:lnTo>
                  <a:cubicBezTo>
                    <a:pt x="360532" y="123757"/>
                    <a:pt x="357570" y="130909"/>
                    <a:pt x="352296" y="136183"/>
                  </a:cubicBezTo>
                  <a:cubicBezTo>
                    <a:pt x="347022" y="141457"/>
                    <a:pt x="339870" y="144419"/>
                    <a:pt x="332412" y="144419"/>
                  </a:cubicBezTo>
                  <a:lnTo>
                    <a:pt x="28121" y="144419"/>
                  </a:lnTo>
                  <a:cubicBezTo>
                    <a:pt x="20663" y="144419"/>
                    <a:pt x="13510" y="141457"/>
                    <a:pt x="8236" y="136183"/>
                  </a:cubicBezTo>
                  <a:cubicBezTo>
                    <a:pt x="2963" y="130909"/>
                    <a:pt x="0" y="123757"/>
                    <a:pt x="0" y="116298"/>
                  </a:cubicBezTo>
                  <a:lnTo>
                    <a:pt x="0" y="28121"/>
                  </a:lnTo>
                  <a:cubicBezTo>
                    <a:pt x="0" y="20663"/>
                    <a:pt x="2963" y="13510"/>
                    <a:pt x="8236" y="8236"/>
                  </a:cubicBezTo>
                  <a:cubicBezTo>
                    <a:pt x="13510" y="2963"/>
                    <a:pt x="20663" y="0"/>
                    <a:pt x="28121" y="0"/>
                  </a:cubicBezTo>
                  <a:close/>
                </a:path>
              </a:pathLst>
            </a:custGeom>
            <a:ln cap="sq">
              <a:noFill/>
              <a:prstDash val="solid"/>
              <a:miter/>
            </a:ln>
          </p:spPr>
        </p:sp>
        <p:sp>
          <p:nvSpPr>
            <p:cNvPr name="TextBox 32" id="32"/>
            <p:cNvSpPr txBox="true"/>
            <p:nvPr/>
          </p:nvSpPr>
          <p:spPr>
            <a:xfrm>
              <a:off x="0" y="-38100"/>
              <a:ext cx="360532" cy="182519"/>
            </a:xfrm>
            <a:prstGeom prst="rect">
              <a:avLst/>
            </a:prstGeom>
          </p:spPr>
          <p:txBody>
            <a:bodyPr anchor="ctr" rtlCol="false" tIns="196897" lIns="196897" bIns="196897" rIns="196897"/>
            <a:lstStyle/>
            <a:p>
              <a:pPr algn="l">
                <a:lnSpc>
                  <a:spcPts val="2940"/>
                </a:lnSpc>
              </a:pPr>
              <a:r>
                <a:rPr lang="en-US" b="true" sz="2100">
                  <a:solidFill>
                    <a:srgbClr val="FFFFFF"/>
                  </a:solidFill>
                  <a:latin typeface="Open Sans 2 Bold"/>
                  <a:ea typeface="Open Sans 2 Bold"/>
                  <a:cs typeface="Open Sans 2 Bold"/>
                  <a:sym typeface="Open Sans 2 Bold"/>
                </a:rPr>
                <a:t>INFRASTRUKTUR HIJAU</a:t>
              </a:r>
            </a:p>
          </p:txBody>
        </p:sp>
      </p:grpSp>
      <p:sp>
        <p:nvSpPr>
          <p:cNvPr name="Freeform 33" id="33"/>
          <p:cNvSpPr/>
          <p:nvPr/>
        </p:nvSpPr>
        <p:spPr>
          <a:xfrm flipH="false" flipV="false" rot="0">
            <a:off x="6314903" y="3338514"/>
            <a:ext cx="2320267" cy="2233257"/>
          </a:xfrm>
          <a:custGeom>
            <a:avLst/>
            <a:gdLst/>
            <a:ahLst/>
            <a:cxnLst/>
            <a:rect r="r" b="b" t="t" l="l"/>
            <a:pathLst>
              <a:path h="2233257" w="2320267">
                <a:moveTo>
                  <a:pt x="0" y="0"/>
                </a:moveTo>
                <a:lnTo>
                  <a:pt x="2320266" y="0"/>
                </a:lnTo>
                <a:lnTo>
                  <a:pt x="2320266" y="2233257"/>
                </a:lnTo>
                <a:lnTo>
                  <a:pt x="0" y="2233257"/>
                </a:lnTo>
                <a:lnTo>
                  <a:pt x="0" y="0"/>
                </a:lnTo>
                <a:close/>
              </a:path>
            </a:pathLst>
          </a:custGeom>
          <a:blipFill>
            <a:blip r:embed="rId10"/>
            <a:stretch>
              <a:fillRect l="0" t="0" r="0" b="0"/>
            </a:stretch>
          </a:blipFill>
        </p:spPr>
      </p:sp>
      <p:sp>
        <p:nvSpPr>
          <p:cNvPr name="Freeform 34" id="34"/>
          <p:cNvSpPr/>
          <p:nvPr/>
        </p:nvSpPr>
        <p:spPr>
          <a:xfrm flipH="false" flipV="false" rot="0">
            <a:off x="6433991" y="3476218"/>
            <a:ext cx="2177198" cy="2095553"/>
          </a:xfrm>
          <a:custGeom>
            <a:avLst/>
            <a:gdLst/>
            <a:ahLst/>
            <a:cxnLst/>
            <a:rect r="r" b="b" t="t" l="l"/>
            <a:pathLst>
              <a:path h="2095553" w="2177198">
                <a:moveTo>
                  <a:pt x="0" y="0"/>
                </a:moveTo>
                <a:lnTo>
                  <a:pt x="2177198" y="0"/>
                </a:lnTo>
                <a:lnTo>
                  <a:pt x="2177198" y="2095553"/>
                </a:lnTo>
                <a:lnTo>
                  <a:pt x="0" y="2095553"/>
                </a:lnTo>
                <a:lnTo>
                  <a:pt x="0" y="0"/>
                </a:lnTo>
                <a:close/>
              </a:path>
            </a:pathLst>
          </a:custGeom>
          <a:blipFill>
            <a:blip r:embed="rId11">
              <a:alphaModFix amt="29000"/>
              <a:extLst>
                <a:ext uri="{96DAC541-7B7A-43D3-8B79-37D633B846F1}">
                  <asvg:svgBlip xmlns:asvg="http://schemas.microsoft.com/office/drawing/2016/SVG/main" r:embed="rId12"/>
                </a:ext>
              </a:extLst>
            </a:blip>
            <a:stretch>
              <a:fillRect l="0" t="0" r="0" b="0"/>
            </a:stretch>
          </a:blipFill>
        </p:spPr>
      </p:sp>
      <p:grpSp>
        <p:nvGrpSpPr>
          <p:cNvPr name="Group 35" id="35"/>
          <p:cNvGrpSpPr/>
          <p:nvPr/>
        </p:nvGrpSpPr>
        <p:grpSpPr>
          <a:xfrm rot="0">
            <a:off x="7886283" y="4987361"/>
            <a:ext cx="526081" cy="488071"/>
            <a:chOff x="0" y="0"/>
            <a:chExt cx="750396" cy="696179"/>
          </a:xfrm>
        </p:grpSpPr>
        <p:sp>
          <p:nvSpPr>
            <p:cNvPr name="Freeform 36" id="36"/>
            <p:cNvSpPr/>
            <p:nvPr/>
          </p:nvSpPr>
          <p:spPr>
            <a:xfrm flipH="false" flipV="false" rot="0">
              <a:off x="0" y="0"/>
              <a:ext cx="750396" cy="696179"/>
            </a:xfrm>
            <a:custGeom>
              <a:avLst/>
              <a:gdLst/>
              <a:ahLst/>
              <a:cxnLst/>
              <a:rect r="r" b="b" t="t" l="l"/>
              <a:pathLst>
                <a:path h="696179" w="750396">
                  <a:moveTo>
                    <a:pt x="375198" y="0"/>
                  </a:moveTo>
                  <a:cubicBezTo>
                    <a:pt x="167982" y="0"/>
                    <a:pt x="0" y="155845"/>
                    <a:pt x="0" y="348090"/>
                  </a:cubicBezTo>
                  <a:cubicBezTo>
                    <a:pt x="0" y="540334"/>
                    <a:pt x="167982" y="696179"/>
                    <a:pt x="375198" y="696179"/>
                  </a:cubicBezTo>
                  <a:cubicBezTo>
                    <a:pt x="582414" y="696179"/>
                    <a:pt x="750396" y="540334"/>
                    <a:pt x="750396" y="348090"/>
                  </a:cubicBezTo>
                  <a:cubicBezTo>
                    <a:pt x="750396" y="155845"/>
                    <a:pt x="582414" y="0"/>
                    <a:pt x="375198" y="0"/>
                  </a:cubicBezTo>
                  <a:close/>
                </a:path>
              </a:pathLst>
            </a:custGeom>
            <a:solidFill>
              <a:srgbClr val="EFF1F3"/>
            </a:solidFill>
          </p:spPr>
        </p:sp>
        <p:sp>
          <p:nvSpPr>
            <p:cNvPr name="TextBox 37" id="37"/>
            <p:cNvSpPr txBox="true"/>
            <p:nvPr/>
          </p:nvSpPr>
          <p:spPr>
            <a:xfrm>
              <a:off x="70350" y="46217"/>
              <a:ext cx="609697" cy="584696"/>
            </a:xfrm>
            <a:prstGeom prst="rect">
              <a:avLst/>
            </a:prstGeom>
          </p:spPr>
          <p:txBody>
            <a:bodyPr anchor="ctr" rtlCol="false" tIns="107064" lIns="107064" bIns="107064" rIns="107064"/>
            <a:lstStyle/>
            <a:p>
              <a:pPr algn="ctr">
                <a:lnSpc>
                  <a:spcPts val="1396"/>
                </a:lnSpc>
              </a:pPr>
            </a:p>
          </p:txBody>
        </p:sp>
      </p:grpSp>
      <p:sp>
        <p:nvSpPr>
          <p:cNvPr name="Freeform 38" id="38"/>
          <p:cNvSpPr/>
          <p:nvPr/>
        </p:nvSpPr>
        <p:spPr>
          <a:xfrm flipH="false" flipV="false" rot="0">
            <a:off x="7957892" y="5003480"/>
            <a:ext cx="414900" cy="452438"/>
          </a:xfrm>
          <a:custGeom>
            <a:avLst/>
            <a:gdLst/>
            <a:ahLst/>
            <a:cxnLst/>
            <a:rect r="r" b="b" t="t" l="l"/>
            <a:pathLst>
              <a:path h="452438" w="414900">
                <a:moveTo>
                  <a:pt x="0" y="0"/>
                </a:moveTo>
                <a:lnTo>
                  <a:pt x="414900" y="0"/>
                </a:lnTo>
                <a:lnTo>
                  <a:pt x="414900" y="452438"/>
                </a:lnTo>
                <a:lnTo>
                  <a:pt x="0" y="452438"/>
                </a:lnTo>
                <a:lnTo>
                  <a:pt x="0" y="0"/>
                </a:lnTo>
                <a:close/>
              </a:path>
            </a:pathLst>
          </a:custGeom>
          <a:blipFill>
            <a:blip r:embed="rId5"/>
            <a:stretch>
              <a:fillRect l="-35655" t="-63979" r="-1900709" b="-886439"/>
            </a:stretch>
          </a:blipFill>
        </p:spPr>
      </p:sp>
      <p:grpSp>
        <p:nvGrpSpPr>
          <p:cNvPr name="Group 39" id="39"/>
          <p:cNvGrpSpPr/>
          <p:nvPr/>
        </p:nvGrpSpPr>
        <p:grpSpPr>
          <a:xfrm rot="0">
            <a:off x="6433991" y="3599635"/>
            <a:ext cx="2914446" cy="1740674"/>
            <a:chOff x="0" y="0"/>
            <a:chExt cx="405753" cy="242339"/>
          </a:xfrm>
        </p:grpSpPr>
        <p:sp>
          <p:nvSpPr>
            <p:cNvPr name="Freeform 40" id="40"/>
            <p:cNvSpPr/>
            <p:nvPr/>
          </p:nvSpPr>
          <p:spPr>
            <a:xfrm flipH="false" flipV="false" rot="0">
              <a:off x="0" y="0"/>
              <a:ext cx="405753" cy="242339"/>
            </a:xfrm>
            <a:custGeom>
              <a:avLst/>
              <a:gdLst/>
              <a:ahLst/>
              <a:cxnLst/>
              <a:rect r="r" b="b" t="t" l="l"/>
              <a:pathLst>
                <a:path h="242339" w="405753">
                  <a:moveTo>
                    <a:pt x="26564" y="0"/>
                  </a:moveTo>
                  <a:lnTo>
                    <a:pt x="379190" y="0"/>
                  </a:lnTo>
                  <a:cubicBezTo>
                    <a:pt x="393860" y="0"/>
                    <a:pt x="405753" y="11893"/>
                    <a:pt x="405753" y="26564"/>
                  </a:cubicBezTo>
                  <a:lnTo>
                    <a:pt x="405753" y="215775"/>
                  </a:lnTo>
                  <a:cubicBezTo>
                    <a:pt x="405753" y="230446"/>
                    <a:pt x="393860" y="242339"/>
                    <a:pt x="379190" y="242339"/>
                  </a:cubicBezTo>
                  <a:lnTo>
                    <a:pt x="26564" y="242339"/>
                  </a:lnTo>
                  <a:cubicBezTo>
                    <a:pt x="11893" y="242339"/>
                    <a:pt x="0" y="230446"/>
                    <a:pt x="0" y="215775"/>
                  </a:cubicBezTo>
                  <a:lnTo>
                    <a:pt x="0" y="26564"/>
                  </a:lnTo>
                  <a:cubicBezTo>
                    <a:pt x="0" y="11893"/>
                    <a:pt x="11893" y="0"/>
                    <a:pt x="26564" y="0"/>
                  </a:cubicBezTo>
                  <a:close/>
                </a:path>
              </a:pathLst>
            </a:custGeom>
            <a:ln cap="sq">
              <a:noFill/>
              <a:prstDash val="solid"/>
              <a:miter/>
            </a:ln>
          </p:spPr>
        </p:sp>
        <p:sp>
          <p:nvSpPr>
            <p:cNvPr name="TextBox 41" id="41"/>
            <p:cNvSpPr txBox="true"/>
            <p:nvPr/>
          </p:nvSpPr>
          <p:spPr>
            <a:xfrm>
              <a:off x="0" y="-38100"/>
              <a:ext cx="405753" cy="280439"/>
            </a:xfrm>
            <a:prstGeom prst="rect">
              <a:avLst/>
            </a:prstGeom>
          </p:spPr>
          <p:txBody>
            <a:bodyPr anchor="ctr" rtlCol="false" tIns="191864" lIns="191864" bIns="191864" rIns="191864"/>
            <a:lstStyle/>
            <a:p>
              <a:pPr algn="l">
                <a:lnSpc>
                  <a:spcPts val="2940"/>
                </a:lnSpc>
              </a:pPr>
              <a:r>
                <a:rPr lang="en-US" b="true" sz="2100">
                  <a:solidFill>
                    <a:srgbClr val="FFFFFF"/>
                  </a:solidFill>
                  <a:latin typeface="Open Sans 1 Bold"/>
                  <a:ea typeface="Open Sans 1 Bold"/>
                  <a:cs typeface="Open Sans 1 Bold"/>
                  <a:sym typeface="Open Sans 1 Bold"/>
                </a:rPr>
                <a:t>KURIKULUM &amp; KOKURIKULUM HIJAU</a:t>
              </a:r>
            </a:p>
          </p:txBody>
        </p:sp>
      </p:grpSp>
      <p:sp>
        <p:nvSpPr>
          <p:cNvPr name="Freeform 42" id="42"/>
          <p:cNvSpPr/>
          <p:nvPr/>
        </p:nvSpPr>
        <p:spPr>
          <a:xfrm flipH="false" flipV="false" rot="6116272">
            <a:off x="9189798" y="3915808"/>
            <a:ext cx="2353649" cy="2265387"/>
          </a:xfrm>
          <a:custGeom>
            <a:avLst/>
            <a:gdLst/>
            <a:ahLst/>
            <a:cxnLst/>
            <a:rect r="r" b="b" t="t" l="l"/>
            <a:pathLst>
              <a:path h="2265387" w="2353649">
                <a:moveTo>
                  <a:pt x="0" y="0"/>
                </a:moveTo>
                <a:lnTo>
                  <a:pt x="2353648" y="0"/>
                </a:lnTo>
                <a:lnTo>
                  <a:pt x="2353648" y="2265387"/>
                </a:lnTo>
                <a:lnTo>
                  <a:pt x="0" y="226538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43" id="43"/>
          <p:cNvSpPr/>
          <p:nvPr/>
        </p:nvSpPr>
        <p:spPr>
          <a:xfrm flipH="false" flipV="false" rot="6076745">
            <a:off x="9260335" y="3669032"/>
            <a:ext cx="2534406" cy="2439365"/>
          </a:xfrm>
          <a:custGeom>
            <a:avLst/>
            <a:gdLst/>
            <a:ahLst/>
            <a:cxnLst/>
            <a:rect r="r" b="b" t="t" l="l"/>
            <a:pathLst>
              <a:path h="2439365" w="2534406">
                <a:moveTo>
                  <a:pt x="0" y="0"/>
                </a:moveTo>
                <a:lnTo>
                  <a:pt x="2534406" y="0"/>
                </a:lnTo>
                <a:lnTo>
                  <a:pt x="2534406" y="2439366"/>
                </a:lnTo>
                <a:lnTo>
                  <a:pt x="0" y="2439366"/>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44" id="44"/>
          <p:cNvSpPr/>
          <p:nvPr/>
        </p:nvSpPr>
        <p:spPr>
          <a:xfrm flipH="false" flipV="false" rot="6076745">
            <a:off x="9267528" y="3610760"/>
            <a:ext cx="2637536" cy="2538628"/>
          </a:xfrm>
          <a:custGeom>
            <a:avLst/>
            <a:gdLst/>
            <a:ahLst/>
            <a:cxnLst/>
            <a:rect r="r" b="b" t="t" l="l"/>
            <a:pathLst>
              <a:path h="2538628" w="2637536">
                <a:moveTo>
                  <a:pt x="0" y="0"/>
                </a:moveTo>
                <a:lnTo>
                  <a:pt x="2637536" y="0"/>
                </a:lnTo>
                <a:lnTo>
                  <a:pt x="2637536" y="2538629"/>
                </a:lnTo>
                <a:lnTo>
                  <a:pt x="0" y="2538629"/>
                </a:lnTo>
                <a:lnTo>
                  <a:pt x="0" y="0"/>
                </a:lnTo>
                <a:close/>
              </a:path>
            </a:pathLst>
          </a:custGeom>
          <a:blipFill>
            <a:blip r:embed="rId13">
              <a:alphaModFix amt="44999"/>
              <a:extLst>
                <a:ext uri="{96DAC541-7B7A-43D3-8B79-37D633B846F1}">
                  <asvg:svgBlip xmlns:asvg="http://schemas.microsoft.com/office/drawing/2016/SVG/main" r:embed="rId14"/>
                </a:ext>
              </a:extLst>
            </a:blip>
            <a:stretch>
              <a:fillRect l="0" t="0" r="0" b="0"/>
            </a:stretch>
          </a:blipFill>
        </p:spPr>
      </p:sp>
      <p:grpSp>
        <p:nvGrpSpPr>
          <p:cNvPr name="Group 45" id="45"/>
          <p:cNvGrpSpPr/>
          <p:nvPr/>
        </p:nvGrpSpPr>
        <p:grpSpPr>
          <a:xfrm rot="0">
            <a:off x="9082021" y="4511355"/>
            <a:ext cx="2452813" cy="1474284"/>
            <a:chOff x="0" y="0"/>
            <a:chExt cx="321800" cy="193421"/>
          </a:xfrm>
        </p:grpSpPr>
        <p:sp>
          <p:nvSpPr>
            <p:cNvPr name="Freeform 46" id="46"/>
            <p:cNvSpPr/>
            <p:nvPr/>
          </p:nvSpPr>
          <p:spPr>
            <a:xfrm flipH="false" flipV="false" rot="0">
              <a:off x="0" y="0"/>
              <a:ext cx="321800" cy="193421"/>
            </a:xfrm>
            <a:custGeom>
              <a:avLst/>
              <a:gdLst/>
              <a:ahLst/>
              <a:cxnLst/>
              <a:rect r="r" b="b" t="t" l="l"/>
              <a:pathLst>
                <a:path h="193421" w="321800">
                  <a:moveTo>
                    <a:pt x="31563" y="0"/>
                  </a:moveTo>
                  <a:lnTo>
                    <a:pt x="290237" y="0"/>
                  </a:lnTo>
                  <a:cubicBezTo>
                    <a:pt x="298608" y="0"/>
                    <a:pt x="306636" y="3325"/>
                    <a:pt x="312556" y="9245"/>
                  </a:cubicBezTo>
                  <a:cubicBezTo>
                    <a:pt x="318475" y="15164"/>
                    <a:pt x="321800" y="23192"/>
                    <a:pt x="321800" y="31563"/>
                  </a:cubicBezTo>
                  <a:lnTo>
                    <a:pt x="321800" y="161857"/>
                  </a:lnTo>
                  <a:cubicBezTo>
                    <a:pt x="321800" y="170229"/>
                    <a:pt x="318475" y="178257"/>
                    <a:pt x="312556" y="184176"/>
                  </a:cubicBezTo>
                  <a:cubicBezTo>
                    <a:pt x="306636" y="190095"/>
                    <a:pt x="298608" y="193421"/>
                    <a:pt x="290237" y="193421"/>
                  </a:cubicBezTo>
                  <a:lnTo>
                    <a:pt x="31563" y="193421"/>
                  </a:lnTo>
                  <a:cubicBezTo>
                    <a:pt x="23192" y="193421"/>
                    <a:pt x="15164" y="190095"/>
                    <a:pt x="9245" y="184176"/>
                  </a:cubicBezTo>
                  <a:cubicBezTo>
                    <a:pt x="3325" y="178257"/>
                    <a:pt x="0" y="170229"/>
                    <a:pt x="0" y="161857"/>
                  </a:cubicBezTo>
                  <a:lnTo>
                    <a:pt x="0" y="31563"/>
                  </a:lnTo>
                  <a:cubicBezTo>
                    <a:pt x="0" y="23192"/>
                    <a:pt x="3325" y="15164"/>
                    <a:pt x="9245" y="9245"/>
                  </a:cubicBezTo>
                  <a:cubicBezTo>
                    <a:pt x="15164" y="3325"/>
                    <a:pt x="23192" y="0"/>
                    <a:pt x="31563" y="0"/>
                  </a:cubicBezTo>
                  <a:close/>
                </a:path>
              </a:pathLst>
            </a:custGeom>
            <a:ln cap="sq">
              <a:noFill/>
              <a:prstDash val="solid"/>
              <a:miter/>
            </a:ln>
          </p:spPr>
        </p:sp>
        <p:sp>
          <p:nvSpPr>
            <p:cNvPr name="TextBox 47" id="47"/>
            <p:cNvSpPr txBox="true"/>
            <p:nvPr/>
          </p:nvSpPr>
          <p:spPr>
            <a:xfrm>
              <a:off x="0" y="-38100"/>
              <a:ext cx="321800" cy="231521"/>
            </a:xfrm>
            <a:prstGeom prst="rect">
              <a:avLst/>
            </a:prstGeom>
          </p:spPr>
          <p:txBody>
            <a:bodyPr anchor="ctr" rtlCol="false" tIns="196897" lIns="196897" bIns="196897" rIns="196897"/>
            <a:lstStyle/>
            <a:p>
              <a:pPr algn="r">
                <a:lnSpc>
                  <a:spcPts val="2940"/>
                </a:lnSpc>
              </a:pPr>
              <a:r>
                <a:rPr lang="en-US" b="true" sz="2100">
                  <a:solidFill>
                    <a:srgbClr val="FFFFFF"/>
                  </a:solidFill>
                  <a:latin typeface="Open Sans 2 Bold"/>
                  <a:ea typeface="Open Sans 2 Bold"/>
                  <a:cs typeface="Open Sans 2 Bold"/>
                  <a:sym typeface="Open Sans 2 Bold"/>
                </a:rPr>
                <a:t>PENYELIDIKAN &amp; INOVASI HIJAU</a:t>
              </a:r>
            </a:p>
          </p:txBody>
        </p:sp>
      </p:grpSp>
      <p:grpSp>
        <p:nvGrpSpPr>
          <p:cNvPr name="Group 48" id="48"/>
          <p:cNvGrpSpPr/>
          <p:nvPr/>
        </p:nvGrpSpPr>
        <p:grpSpPr>
          <a:xfrm rot="0">
            <a:off x="9392816" y="5289419"/>
            <a:ext cx="516882" cy="479537"/>
            <a:chOff x="0" y="0"/>
            <a:chExt cx="750396" cy="696179"/>
          </a:xfrm>
        </p:grpSpPr>
        <p:sp>
          <p:nvSpPr>
            <p:cNvPr name="Freeform 49" id="49"/>
            <p:cNvSpPr/>
            <p:nvPr/>
          </p:nvSpPr>
          <p:spPr>
            <a:xfrm flipH="false" flipV="false" rot="0">
              <a:off x="0" y="0"/>
              <a:ext cx="750396" cy="696179"/>
            </a:xfrm>
            <a:custGeom>
              <a:avLst/>
              <a:gdLst/>
              <a:ahLst/>
              <a:cxnLst/>
              <a:rect r="r" b="b" t="t" l="l"/>
              <a:pathLst>
                <a:path h="696179" w="750396">
                  <a:moveTo>
                    <a:pt x="375198" y="0"/>
                  </a:moveTo>
                  <a:cubicBezTo>
                    <a:pt x="167982" y="0"/>
                    <a:pt x="0" y="155845"/>
                    <a:pt x="0" y="348090"/>
                  </a:cubicBezTo>
                  <a:cubicBezTo>
                    <a:pt x="0" y="540334"/>
                    <a:pt x="167982" y="696179"/>
                    <a:pt x="375198" y="696179"/>
                  </a:cubicBezTo>
                  <a:cubicBezTo>
                    <a:pt x="582414" y="696179"/>
                    <a:pt x="750396" y="540334"/>
                    <a:pt x="750396" y="348090"/>
                  </a:cubicBezTo>
                  <a:cubicBezTo>
                    <a:pt x="750396" y="155845"/>
                    <a:pt x="582414" y="0"/>
                    <a:pt x="375198" y="0"/>
                  </a:cubicBezTo>
                  <a:close/>
                </a:path>
              </a:pathLst>
            </a:custGeom>
            <a:solidFill>
              <a:srgbClr val="EFF1F3"/>
            </a:solidFill>
          </p:spPr>
        </p:sp>
        <p:sp>
          <p:nvSpPr>
            <p:cNvPr name="TextBox 50" id="50"/>
            <p:cNvSpPr txBox="true"/>
            <p:nvPr/>
          </p:nvSpPr>
          <p:spPr>
            <a:xfrm>
              <a:off x="70350" y="46217"/>
              <a:ext cx="609697" cy="584696"/>
            </a:xfrm>
            <a:prstGeom prst="rect">
              <a:avLst/>
            </a:prstGeom>
          </p:spPr>
          <p:txBody>
            <a:bodyPr anchor="ctr" rtlCol="false" tIns="56715" lIns="56715" bIns="56715" rIns="56715"/>
            <a:lstStyle/>
            <a:p>
              <a:pPr algn="ctr">
                <a:lnSpc>
                  <a:spcPts val="1396"/>
                </a:lnSpc>
              </a:pPr>
            </a:p>
          </p:txBody>
        </p:sp>
      </p:grpSp>
      <p:sp>
        <p:nvSpPr>
          <p:cNvPr name="Freeform 51" id="51"/>
          <p:cNvSpPr/>
          <p:nvPr/>
        </p:nvSpPr>
        <p:spPr>
          <a:xfrm flipH="false" flipV="false" rot="6959445">
            <a:off x="9438955" y="5298480"/>
            <a:ext cx="441280" cy="378452"/>
          </a:xfrm>
          <a:custGeom>
            <a:avLst/>
            <a:gdLst/>
            <a:ahLst/>
            <a:cxnLst/>
            <a:rect r="r" b="b" t="t" l="l"/>
            <a:pathLst>
              <a:path h="378452" w="441280">
                <a:moveTo>
                  <a:pt x="0" y="0"/>
                </a:moveTo>
                <a:lnTo>
                  <a:pt x="441279" y="0"/>
                </a:lnTo>
                <a:lnTo>
                  <a:pt x="441279" y="378452"/>
                </a:lnTo>
                <a:lnTo>
                  <a:pt x="0" y="378452"/>
                </a:lnTo>
                <a:lnTo>
                  <a:pt x="0" y="0"/>
                </a:lnTo>
                <a:close/>
              </a:path>
            </a:pathLst>
          </a:custGeom>
          <a:blipFill>
            <a:blip r:embed="rId5"/>
            <a:stretch>
              <a:fillRect l="-18726" t="-736484" r="-1655559" b="-327237"/>
            </a:stretch>
          </a:blipFill>
        </p:spPr>
      </p:sp>
      <p:sp>
        <p:nvSpPr>
          <p:cNvPr name="Freeform 52" id="52"/>
          <p:cNvSpPr/>
          <p:nvPr/>
        </p:nvSpPr>
        <p:spPr>
          <a:xfrm flipH="false" flipV="false" rot="5177082">
            <a:off x="8517357" y="2207828"/>
            <a:ext cx="2455784" cy="2363692"/>
          </a:xfrm>
          <a:custGeom>
            <a:avLst/>
            <a:gdLst/>
            <a:ahLst/>
            <a:cxnLst/>
            <a:rect r="r" b="b" t="t" l="l"/>
            <a:pathLst>
              <a:path h="2363692" w="2455784">
                <a:moveTo>
                  <a:pt x="0" y="0"/>
                </a:moveTo>
                <a:lnTo>
                  <a:pt x="2455784" y="0"/>
                </a:lnTo>
                <a:lnTo>
                  <a:pt x="2455784" y="2363692"/>
                </a:lnTo>
                <a:lnTo>
                  <a:pt x="0" y="236369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53" id="53"/>
          <p:cNvSpPr/>
          <p:nvPr/>
        </p:nvSpPr>
        <p:spPr>
          <a:xfrm flipH="false" flipV="false" rot="5108053">
            <a:off x="8581519" y="2437387"/>
            <a:ext cx="2249666" cy="2165304"/>
          </a:xfrm>
          <a:custGeom>
            <a:avLst/>
            <a:gdLst/>
            <a:ahLst/>
            <a:cxnLst/>
            <a:rect r="r" b="b" t="t" l="l"/>
            <a:pathLst>
              <a:path h="2165304" w="2249666">
                <a:moveTo>
                  <a:pt x="0" y="0"/>
                </a:moveTo>
                <a:lnTo>
                  <a:pt x="2249666" y="0"/>
                </a:lnTo>
                <a:lnTo>
                  <a:pt x="2249666" y="2165304"/>
                </a:lnTo>
                <a:lnTo>
                  <a:pt x="0" y="2165304"/>
                </a:lnTo>
                <a:lnTo>
                  <a:pt x="0" y="0"/>
                </a:lnTo>
                <a:close/>
              </a:path>
            </a:pathLst>
          </a:custGeom>
          <a:blipFill>
            <a:blip r:embed="rId17">
              <a:alphaModFix amt="29000"/>
              <a:extLst>
                <a:ext uri="{96DAC541-7B7A-43D3-8B79-37D633B846F1}">
                  <asvg:svgBlip xmlns:asvg="http://schemas.microsoft.com/office/drawing/2016/SVG/main" r:embed="rId18"/>
                </a:ext>
              </a:extLst>
            </a:blip>
            <a:stretch>
              <a:fillRect l="0" t="0" r="0" b="0"/>
            </a:stretch>
          </a:blipFill>
        </p:spPr>
      </p:sp>
      <p:grpSp>
        <p:nvGrpSpPr>
          <p:cNvPr name="Group 54" id="54"/>
          <p:cNvGrpSpPr/>
          <p:nvPr/>
        </p:nvGrpSpPr>
        <p:grpSpPr>
          <a:xfrm rot="0">
            <a:off x="8412364" y="2202639"/>
            <a:ext cx="2212674" cy="2308716"/>
            <a:chOff x="0" y="0"/>
            <a:chExt cx="276383" cy="288379"/>
          </a:xfrm>
        </p:grpSpPr>
        <p:sp>
          <p:nvSpPr>
            <p:cNvPr name="Freeform 55" id="55"/>
            <p:cNvSpPr/>
            <p:nvPr/>
          </p:nvSpPr>
          <p:spPr>
            <a:xfrm flipH="false" flipV="false" rot="0">
              <a:off x="0" y="0"/>
              <a:ext cx="276383" cy="288379"/>
            </a:xfrm>
            <a:custGeom>
              <a:avLst/>
              <a:gdLst/>
              <a:ahLst/>
              <a:cxnLst/>
              <a:rect r="r" b="b" t="t" l="l"/>
              <a:pathLst>
                <a:path h="288379" w="276383">
                  <a:moveTo>
                    <a:pt x="34989" y="0"/>
                  </a:moveTo>
                  <a:lnTo>
                    <a:pt x="241394" y="0"/>
                  </a:lnTo>
                  <a:cubicBezTo>
                    <a:pt x="250674" y="0"/>
                    <a:pt x="259573" y="3686"/>
                    <a:pt x="266135" y="10248"/>
                  </a:cubicBezTo>
                  <a:cubicBezTo>
                    <a:pt x="272697" y="16810"/>
                    <a:pt x="276383" y="25709"/>
                    <a:pt x="276383" y="34989"/>
                  </a:cubicBezTo>
                  <a:lnTo>
                    <a:pt x="276383" y="253391"/>
                  </a:lnTo>
                  <a:cubicBezTo>
                    <a:pt x="276383" y="262670"/>
                    <a:pt x="272697" y="271570"/>
                    <a:pt x="266135" y="278131"/>
                  </a:cubicBezTo>
                  <a:cubicBezTo>
                    <a:pt x="259573" y="284693"/>
                    <a:pt x="250674" y="288379"/>
                    <a:pt x="241394" y="288379"/>
                  </a:cubicBezTo>
                  <a:lnTo>
                    <a:pt x="34989" y="288379"/>
                  </a:lnTo>
                  <a:cubicBezTo>
                    <a:pt x="25709" y="288379"/>
                    <a:pt x="16810" y="284693"/>
                    <a:pt x="10248" y="278131"/>
                  </a:cubicBezTo>
                  <a:cubicBezTo>
                    <a:pt x="3686" y="271570"/>
                    <a:pt x="0" y="262670"/>
                    <a:pt x="0" y="253391"/>
                  </a:cubicBezTo>
                  <a:lnTo>
                    <a:pt x="0" y="34989"/>
                  </a:lnTo>
                  <a:cubicBezTo>
                    <a:pt x="0" y="25709"/>
                    <a:pt x="3686" y="16810"/>
                    <a:pt x="10248" y="10248"/>
                  </a:cubicBezTo>
                  <a:cubicBezTo>
                    <a:pt x="16810" y="3686"/>
                    <a:pt x="25709" y="0"/>
                    <a:pt x="34989" y="0"/>
                  </a:cubicBezTo>
                  <a:close/>
                </a:path>
              </a:pathLst>
            </a:custGeom>
            <a:ln cap="sq">
              <a:noFill/>
              <a:prstDash val="solid"/>
              <a:miter/>
            </a:ln>
          </p:spPr>
        </p:sp>
        <p:sp>
          <p:nvSpPr>
            <p:cNvPr name="TextBox 56" id="56"/>
            <p:cNvSpPr txBox="true"/>
            <p:nvPr/>
          </p:nvSpPr>
          <p:spPr>
            <a:xfrm>
              <a:off x="0" y="-38100"/>
              <a:ext cx="276383" cy="326479"/>
            </a:xfrm>
            <a:prstGeom prst="rect">
              <a:avLst/>
            </a:prstGeom>
          </p:spPr>
          <p:txBody>
            <a:bodyPr anchor="ctr" rtlCol="false" tIns="206808" lIns="206808" bIns="206808" rIns="206808"/>
            <a:lstStyle/>
            <a:p>
              <a:pPr algn="r">
                <a:lnSpc>
                  <a:spcPts val="2940"/>
                </a:lnSpc>
              </a:pPr>
              <a:r>
                <a:rPr lang="en-US" b="true" sz="2100">
                  <a:solidFill>
                    <a:srgbClr val="FFFFFF"/>
                  </a:solidFill>
                  <a:latin typeface="Open Sans 2 Bold"/>
                  <a:ea typeface="Open Sans 2 Bold"/>
                  <a:cs typeface="Open Sans 2 Bold"/>
                  <a:sym typeface="Open Sans 2 Bold"/>
                </a:rPr>
                <a:t>LALUAN KERJAYA HIJAU</a:t>
              </a:r>
            </a:p>
          </p:txBody>
        </p:sp>
      </p:grpSp>
      <p:grpSp>
        <p:nvGrpSpPr>
          <p:cNvPr name="Group 57" id="57"/>
          <p:cNvGrpSpPr/>
          <p:nvPr/>
        </p:nvGrpSpPr>
        <p:grpSpPr>
          <a:xfrm rot="0">
            <a:off x="8782338" y="3955294"/>
            <a:ext cx="599365" cy="556061"/>
            <a:chOff x="0" y="0"/>
            <a:chExt cx="750396" cy="696179"/>
          </a:xfrm>
        </p:grpSpPr>
        <p:sp>
          <p:nvSpPr>
            <p:cNvPr name="Freeform 58" id="58"/>
            <p:cNvSpPr/>
            <p:nvPr/>
          </p:nvSpPr>
          <p:spPr>
            <a:xfrm flipH="false" flipV="false" rot="0">
              <a:off x="0" y="0"/>
              <a:ext cx="750396" cy="696179"/>
            </a:xfrm>
            <a:custGeom>
              <a:avLst/>
              <a:gdLst/>
              <a:ahLst/>
              <a:cxnLst/>
              <a:rect r="r" b="b" t="t" l="l"/>
              <a:pathLst>
                <a:path h="696179" w="750396">
                  <a:moveTo>
                    <a:pt x="375198" y="0"/>
                  </a:moveTo>
                  <a:cubicBezTo>
                    <a:pt x="167982" y="0"/>
                    <a:pt x="0" y="155845"/>
                    <a:pt x="0" y="348090"/>
                  </a:cubicBezTo>
                  <a:cubicBezTo>
                    <a:pt x="0" y="540334"/>
                    <a:pt x="167982" y="696179"/>
                    <a:pt x="375198" y="696179"/>
                  </a:cubicBezTo>
                  <a:cubicBezTo>
                    <a:pt x="582414" y="696179"/>
                    <a:pt x="750396" y="540334"/>
                    <a:pt x="750396" y="348090"/>
                  </a:cubicBezTo>
                  <a:cubicBezTo>
                    <a:pt x="750396" y="155845"/>
                    <a:pt x="582414" y="0"/>
                    <a:pt x="375198" y="0"/>
                  </a:cubicBezTo>
                  <a:close/>
                </a:path>
              </a:pathLst>
            </a:custGeom>
            <a:solidFill>
              <a:srgbClr val="EFF1F3"/>
            </a:solidFill>
          </p:spPr>
        </p:sp>
        <p:sp>
          <p:nvSpPr>
            <p:cNvPr name="TextBox 59" id="59"/>
            <p:cNvSpPr txBox="true"/>
            <p:nvPr/>
          </p:nvSpPr>
          <p:spPr>
            <a:xfrm>
              <a:off x="70350" y="46217"/>
              <a:ext cx="609697" cy="584696"/>
            </a:xfrm>
            <a:prstGeom prst="rect">
              <a:avLst/>
            </a:prstGeom>
          </p:spPr>
          <p:txBody>
            <a:bodyPr anchor="ctr" rtlCol="false" tIns="63090" lIns="63090" bIns="63090" rIns="63090"/>
            <a:lstStyle/>
            <a:p>
              <a:pPr algn="ctr">
                <a:lnSpc>
                  <a:spcPts val="1396"/>
                </a:lnSpc>
              </a:pPr>
            </a:p>
          </p:txBody>
        </p:sp>
      </p:grpSp>
      <p:sp>
        <p:nvSpPr>
          <p:cNvPr name="Freeform 60" id="60"/>
          <p:cNvSpPr/>
          <p:nvPr/>
        </p:nvSpPr>
        <p:spPr>
          <a:xfrm flipH="false" flipV="false" rot="0">
            <a:off x="8782338" y="3911554"/>
            <a:ext cx="566098" cy="685739"/>
          </a:xfrm>
          <a:custGeom>
            <a:avLst/>
            <a:gdLst/>
            <a:ahLst/>
            <a:cxnLst/>
            <a:rect r="r" b="b" t="t" l="l"/>
            <a:pathLst>
              <a:path h="685739" w="566098">
                <a:moveTo>
                  <a:pt x="0" y="0"/>
                </a:moveTo>
                <a:lnTo>
                  <a:pt x="566098" y="0"/>
                </a:lnTo>
                <a:lnTo>
                  <a:pt x="566098" y="685739"/>
                </a:lnTo>
                <a:lnTo>
                  <a:pt x="0" y="685739"/>
                </a:lnTo>
                <a:lnTo>
                  <a:pt x="0" y="0"/>
                </a:lnTo>
                <a:close/>
              </a:path>
            </a:pathLst>
          </a:custGeom>
          <a:blipFill>
            <a:blip r:embed="rId5"/>
            <a:stretch>
              <a:fillRect l="-37186" t="-390773" r="-1986629" b="-495443"/>
            </a:stretch>
          </a:blipFill>
        </p:spPr>
      </p:sp>
      <p:sp>
        <p:nvSpPr>
          <p:cNvPr name="Freeform 61" id="61"/>
          <p:cNvSpPr/>
          <p:nvPr/>
        </p:nvSpPr>
        <p:spPr>
          <a:xfrm flipH="false" flipV="false" rot="6086127">
            <a:off x="8465685" y="5977763"/>
            <a:ext cx="2523465" cy="2428835"/>
          </a:xfrm>
          <a:custGeom>
            <a:avLst/>
            <a:gdLst/>
            <a:ahLst/>
            <a:cxnLst/>
            <a:rect r="r" b="b" t="t" l="l"/>
            <a:pathLst>
              <a:path h="2428835" w="2523465">
                <a:moveTo>
                  <a:pt x="0" y="0"/>
                </a:moveTo>
                <a:lnTo>
                  <a:pt x="2523464" y="0"/>
                </a:lnTo>
                <a:lnTo>
                  <a:pt x="2523464" y="2428835"/>
                </a:lnTo>
                <a:lnTo>
                  <a:pt x="0" y="2428835"/>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62" id="62"/>
          <p:cNvSpPr/>
          <p:nvPr/>
        </p:nvSpPr>
        <p:spPr>
          <a:xfrm flipH="false" flipV="false" rot="6118810">
            <a:off x="8424001" y="6103984"/>
            <a:ext cx="2397241" cy="2307344"/>
          </a:xfrm>
          <a:custGeom>
            <a:avLst/>
            <a:gdLst/>
            <a:ahLst/>
            <a:cxnLst/>
            <a:rect r="r" b="b" t="t" l="l"/>
            <a:pathLst>
              <a:path h="2307344" w="2397241">
                <a:moveTo>
                  <a:pt x="0" y="0"/>
                </a:moveTo>
                <a:lnTo>
                  <a:pt x="2397241" y="0"/>
                </a:lnTo>
                <a:lnTo>
                  <a:pt x="2397241" y="2307344"/>
                </a:lnTo>
                <a:lnTo>
                  <a:pt x="0" y="2307344"/>
                </a:lnTo>
                <a:lnTo>
                  <a:pt x="0" y="0"/>
                </a:lnTo>
                <a:close/>
              </a:path>
            </a:pathLst>
          </a:custGeom>
          <a:blipFill>
            <a:blip r:embed="rId21">
              <a:extLst>
                <a:ext uri="{96DAC541-7B7A-43D3-8B79-37D633B846F1}">
                  <asvg:svgBlip xmlns:asvg="http://schemas.microsoft.com/office/drawing/2016/SVG/main" r:embed="rId22"/>
                </a:ext>
              </a:extLst>
            </a:blip>
            <a:stretch>
              <a:fillRect l="0" t="0" r="0" b="0"/>
            </a:stretch>
          </a:blipFill>
        </p:spPr>
      </p:sp>
      <p:grpSp>
        <p:nvGrpSpPr>
          <p:cNvPr name="Group 63" id="63"/>
          <p:cNvGrpSpPr/>
          <p:nvPr/>
        </p:nvGrpSpPr>
        <p:grpSpPr>
          <a:xfrm rot="-82583">
            <a:off x="8501976" y="6510759"/>
            <a:ext cx="2181528" cy="1329652"/>
            <a:chOff x="0" y="0"/>
            <a:chExt cx="287692" cy="175350"/>
          </a:xfrm>
        </p:grpSpPr>
        <p:sp>
          <p:nvSpPr>
            <p:cNvPr name="Freeform 64" id="64"/>
            <p:cNvSpPr/>
            <p:nvPr/>
          </p:nvSpPr>
          <p:spPr>
            <a:xfrm flipH="false" flipV="false" rot="0">
              <a:off x="0" y="0"/>
              <a:ext cx="287692" cy="175350"/>
            </a:xfrm>
            <a:custGeom>
              <a:avLst/>
              <a:gdLst/>
              <a:ahLst/>
              <a:cxnLst/>
              <a:rect r="r" b="b" t="t" l="l"/>
              <a:pathLst>
                <a:path h="175350" w="287692">
                  <a:moveTo>
                    <a:pt x="35489" y="0"/>
                  </a:moveTo>
                  <a:lnTo>
                    <a:pt x="252203" y="0"/>
                  </a:lnTo>
                  <a:cubicBezTo>
                    <a:pt x="261615" y="0"/>
                    <a:pt x="270642" y="3739"/>
                    <a:pt x="277297" y="10394"/>
                  </a:cubicBezTo>
                  <a:cubicBezTo>
                    <a:pt x="283953" y="17050"/>
                    <a:pt x="287692" y="26076"/>
                    <a:pt x="287692" y="35489"/>
                  </a:cubicBezTo>
                  <a:lnTo>
                    <a:pt x="287692" y="139861"/>
                  </a:lnTo>
                  <a:cubicBezTo>
                    <a:pt x="287692" y="159461"/>
                    <a:pt x="271803" y="175350"/>
                    <a:pt x="252203" y="175350"/>
                  </a:cubicBezTo>
                  <a:lnTo>
                    <a:pt x="35489" y="175350"/>
                  </a:lnTo>
                  <a:cubicBezTo>
                    <a:pt x="15889" y="175350"/>
                    <a:pt x="0" y="159461"/>
                    <a:pt x="0" y="139861"/>
                  </a:cubicBezTo>
                  <a:lnTo>
                    <a:pt x="0" y="35489"/>
                  </a:lnTo>
                  <a:cubicBezTo>
                    <a:pt x="0" y="15889"/>
                    <a:pt x="15889" y="0"/>
                    <a:pt x="35489" y="0"/>
                  </a:cubicBezTo>
                  <a:close/>
                </a:path>
              </a:pathLst>
            </a:custGeom>
            <a:ln cap="sq">
              <a:noFill/>
              <a:prstDash val="solid"/>
              <a:miter/>
            </a:ln>
          </p:spPr>
        </p:sp>
        <p:sp>
          <p:nvSpPr>
            <p:cNvPr name="TextBox 65" id="65"/>
            <p:cNvSpPr txBox="true"/>
            <p:nvPr/>
          </p:nvSpPr>
          <p:spPr>
            <a:xfrm>
              <a:off x="0" y="-38100"/>
              <a:ext cx="287692" cy="213450"/>
            </a:xfrm>
            <a:prstGeom prst="rect">
              <a:avLst/>
            </a:prstGeom>
          </p:spPr>
          <p:txBody>
            <a:bodyPr anchor="ctr" rtlCol="false" tIns="196897" lIns="196897" bIns="196897" rIns="196897"/>
            <a:lstStyle/>
            <a:p>
              <a:pPr algn="r">
                <a:lnSpc>
                  <a:spcPts val="2940"/>
                </a:lnSpc>
              </a:pPr>
              <a:r>
                <a:rPr lang="en-US" b="true" sz="2100">
                  <a:solidFill>
                    <a:srgbClr val="FFFFFF"/>
                  </a:solidFill>
                  <a:latin typeface="Open Sans 2 Bold"/>
                  <a:ea typeface="Open Sans 2 Bold"/>
                  <a:cs typeface="Open Sans 2 Bold"/>
                  <a:sym typeface="Open Sans 2 Bold"/>
                </a:rPr>
                <a:t>AMALAN MESRA ALAM</a:t>
              </a:r>
            </a:p>
          </p:txBody>
        </p:sp>
      </p:grpSp>
      <p:grpSp>
        <p:nvGrpSpPr>
          <p:cNvPr name="Group 66" id="66"/>
          <p:cNvGrpSpPr/>
          <p:nvPr/>
        </p:nvGrpSpPr>
        <p:grpSpPr>
          <a:xfrm rot="394450">
            <a:off x="8382390" y="7838760"/>
            <a:ext cx="457598" cy="424536"/>
            <a:chOff x="0" y="0"/>
            <a:chExt cx="750396" cy="696179"/>
          </a:xfrm>
        </p:grpSpPr>
        <p:sp>
          <p:nvSpPr>
            <p:cNvPr name="Freeform 67" id="67"/>
            <p:cNvSpPr/>
            <p:nvPr/>
          </p:nvSpPr>
          <p:spPr>
            <a:xfrm flipH="false" flipV="false" rot="0">
              <a:off x="0" y="0"/>
              <a:ext cx="750396" cy="696179"/>
            </a:xfrm>
            <a:custGeom>
              <a:avLst/>
              <a:gdLst/>
              <a:ahLst/>
              <a:cxnLst/>
              <a:rect r="r" b="b" t="t" l="l"/>
              <a:pathLst>
                <a:path h="696179" w="750396">
                  <a:moveTo>
                    <a:pt x="375198" y="0"/>
                  </a:moveTo>
                  <a:cubicBezTo>
                    <a:pt x="167982" y="0"/>
                    <a:pt x="0" y="155845"/>
                    <a:pt x="0" y="348090"/>
                  </a:cubicBezTo>
                  <a:cubicBezTo>
                    <a:pt x="0" y="540334"/>
                    <a:pt x="167982" y="696179"/>
                    <a:pt x="375198" y="696179"/>
                  </a:cubicBezTo>
                  <a:cubicBezTo>
                    <a:pt x="582414" y="696179"/>
                    <a:pt x="750396" y="540334"/>
                    <a:pt x="750396" y="348090"/>
                  </a:cubicBezTo>
                  <a:cubicBezTo>
                    <a:pt x="750396" y="155845"/>
                    <a:pt x="582414" y="0"/>
                    <a:pt x="375198" y="0"/>
                  </a:cubicBezTo>
                  <a:close/>
                </a:path>
              </a:pathLst>
            </a:custGeom>
            <a:solidFill>
              <a:srgbClr val="EFF1F3"/>
            </a:solidFill>
          </p:spPr>
        </p:sp>
        <p:sp>
          <p:nvSpPr>
            <p:cNvPr name="TextBox 68" id="68"/>
            <p:cNvSpPr txBox="true"/>
            <p:nvPr/>
          </p:nvSpPr>
          <p:spPr>
            <a:xfrm>
              <a:off x="70350" y="46217"/>
              <a:ext cx="609697" cy="584696"/>
            </a:xfrm>
            <a:prstGeom prst="rect">
              <a:avLst/>
            </a:prstGeom>
          </p:spPr>
          <p:txBody>
            <a:bodyPr anchor="ctr" rtlCol="false" tIns="31578" lIns="31578" bIns="31578" rIns="31578"/>
            <a:lstStyle/>
            <a:p>
              <a:pPr algn="ctr">
                <a:lnSpc>
                  <a:spcPts val="1396"/>
                </a:lnSpc>
              </a:pPr>
            </a:p>
          </p:txBody>
        </p:sp>
      </p:grpSp>
      <p:sp>
        <p:nvSpPr>
          <p:cNvPr name="Freeform 69" id="69"/>
          <p:cNvSpPr/>
          <p:nvPr/>
        </p:nvSpPr>
        <p:spPr>
          <a:xfrm flipH="false" flipV="false" rot="394450">
            <a:off x="8382822" y="7824644"/>
            <a:ext cx="418645" cy="429837"/>
          </a:xfrm>
          <a:custGeom>
            <a:avLst/>
            <a:gdLst/>
            <a:ahLst/>
            <a:cxnLst/>
            <a:rect r="r" b="b" t="t" l="l"/>
            <a:pathLst>
              <a:path h="429837" w="418645">
                <a:moveTo>
                  <a:pt x="0" y="0"/>
                </a:moveTo>
                <a:lnTo>
                  <a:pt x="418645" y="0"/>
                </a:lnTo>
                <a:lnTo>
                  <a:pt x="418645" y="429837"/>
                </a:lnTo>
                <a:lnTo>
                  <a:pt x="0" y="429837"/>
                </a:lnTo>
                <a:lnTo>
                  <a:pt x="0" y="0"/>
                </a:lnTo>
                <a:close/>
              </a:path>
            </a:pathLst>
          </a:custGeom>
          <a:blipFill>
            <a:blip r:embed="rId5"/>
            <a:stretch>
              <a:fillRect l="-1050539" t="-553761" r="-849818" b="-442142"/>
            </a:stretch>
          </a:blipFill>
        </p:spPr>
      </p:sp>
      <p:grpSp>
        <p:nvGrpSpPr>
          <p:cNvPr name="Group 70" id="70"/>
          <p:cNvGrpSpPr/>
          <p:nvPr/>
        </p:nvGrpSpPr>
        <p:grpSpPr>
          <a:xfrm rot="522843">
            <a:off x="7338282" y="7085083"/>
            <a:ext cx="425495" cy="394752"/>
            <a:chOff x="0" y="0"/>
            <a:chExt cx="750396" cy="696179"/>
          </a:xfrm>
        </p:grpSpPr>
        <p:sp>
          <p:nvSpPr>
            <p:cNvPr name="Freeform 71" id="71"/>
            <p:cNvSpPr/>
            <p:nvPr/>
          </p:nvSpPr>
          <p:spPr>
            <a:xfrm flipH="false" flipV="false" rot="0">
              <a:off x="0" y="0"/>
              <a:ext cx="750396" cy="696179"/>
            </a:xfrm>
            <a:custGeom>
              <a:avLst/>
              <a:gdLst/>
              <a:ahLst/>
              <a:cxnLst/>
              <a:rect r="r" b="b" t="t" l="l"/>
              <a:pathLst>
                <a:path h="696179" w="750396">
                  <a:moveTo>
                    <a:pt x="375198" y="0"/>
                  </a:moveTo>
                  <a:cubicBezTo>
                    <a:pt x="167982" y="0"/>
                    <a:pt x="0" y="155845"/>
                    <a:pt x="0" y="348090"/>
                  </a:cubicBezTo>
                  <a:cubicBezTo>
                    <a:pt x="0" y="540334"/>
                    <a:pt x="167982" y="696179"/>
                    <a:pt x="375198" y="696179"/>
                  </a:cubicBezTo>
                  <a:cubicBezTo>
                    <a:pt x="582414" y="696179"/>
                    <a:pt x="750396" y="540334"/>
                    <a:pt x="750396" y="348090"/>
                  </a:cubicBezTo>
                  <a:cubicBezTo>
                    <a:pt x="750396" y="155845"/>
                    <a:pt x="582414" y="0"/>
                    <a:pt x="375198" y="0"/>
                  </a:cubicBezTo>
                  <a:close/>
                </a:path>
              </a:pathLst>
            </a:custGeom>
            <a:solidFill>
              <a:srgbClr val="EFF1F3"/>
            </a:solidFill>
          </p:spPr>
        </p:sp>
        <p:sp>
          <p:nvSpPr>
            <p:cNvPr name="TextBox 72" id="72"/>
            <p:cNvSpPr txBox="true"/>
            <p:nvPr/>
          </p:nvSpPr>
          <p:spPr>
            <a:xfrm>
              <a:off x="70350" y="46217"/>
              <a:ext cx="609697" cy="584696"/>
            </a:xfrm>
            <a:prstGeom prst="rect">
              <a:avLst/>
            </a:prstGeom>
          </p:spPr>
          <p:txBody>
            <a:bodyPr anchor="ctr" rtlCol="false" tIns="61007" lIns="61007" bIns="61007" rIns="61007"/>
            <a:lstStyle/>
            <a:p>
              <a:pPr algn="ctr">
                <a:lnSpc>
                  <a:spcPts val="1396"/>
                </a:lnSpc>
              </a:pPr>
            </a:p>
          </p:txBody>
        </p:sp>
      </p:grpSp>
      <p:sp>
        <p:nvSpPr>
          <p:cNvPr name="Freeform 73" id="73"/>
          <p:cNvSpPr/>
          <p:nvPr/>
        </p:nvSpPr>
        <p:spPr>
          <a:xfrm flipH="false" flipV="false" rot="522843">
            <a:off x="7385691" y="7050240"/>
            <a:ext cx="377625" cy="397190"/>
          </a:xfrm>
          <a:custGeom>
            <a:avLst/>
            <a:gdLst/>
            <a:ahLst/>
            <a:cxnLst/>
            <a:rect r="r" b="b" t="t" l="l"/>
            <a:pathLst>
              <a:path h="397190" w="377625">
                <a:moveTo>
                  <a:pt x="0" y="0"/>
                </a:moveTo>
                <a:lnTo>
                  <a:pt x="377625" y="0"/>
                </a:lnTo>
                <a:lnTo>
                  <a:pt x="377625" y="397190"/>
                </a:lnTo>
                <a:lnTo>
                  <a:pt x="0" y="397190"/>
                </a:lnTo>
                <a:lnTo>
                  <a:pt x="0" y="0"/>
                </a:lnTo>
                <a:close/>
              </a:path>
            </a:pathLst>
          </a:custGeom>
          <a:blipFill>
            <a:blip r:embed="rId5"/>
            <a:stretch>
              <a:fillRect l="-1098981" t="-70577" r="-940052" b="-973359"/>
            </a:stretch>
          </a:blipFill>
        </p:spPr>
      </p:sp>
      <p:grpSp>
        <p:nvGrpSpPr>
          <p:cNvPr name="Group 74" id="74"/>
          <p:cNvGrpSpPr/>
          <p:nvPr/>
        </p:nvGrpSpPr>
        <p:grpSpPr>
          <a:xfrm rot="0">
            <a:off x="510103" y="8779150"/>
            <a:ext cx="17777897" cy="1467061"/>
            <a:chOff x="0" y="0"/>
            <a:chExt cx="23703863" cy="1956081"/>
          </a:xfrm>
        </p:grpSpPr>
        <p:sp>
          <p:nvSpPr>
            <p:cNvPr name="AutoShape 75" id="75"/>
            <p:cNvSpPr/>
            <p:nvPr/>
          </p:nvSpPr>
          <p:spPr>
            <a:xfrm>
              <a:off x="2073995" y="978041"/>
              <a:ext cx="21629868" cy="0"/>
            </a:xfrm>
            <a:prstGeom prst="line">
              <a:avLst/>
            </a:prstGeom>
            <a:ln cap="flat" w="88900">
              <a:solidFill>
                <a:srgbClr val="0F887C"/>
              </a:solidFill>
              <a:prstDash val="solid"/>
              <a:headEnd type="none" len="sm" w="sm"/>
              <a:tailEnd type="none" len="sm" w="sm"/>
            </a:ln>
          </p:spPr>
        </p:sp>
        <p:sp>
          <p:nvSpPr>
            <p:cNvPr name="Freeform 76" id="76"/>
            <p:cNvSpPr/>
            <p:nvPr/>
          </p:nvSpPr>
          <p:spPr>
            <a:xfrm flipH="false" flipV="false" rot="0">
              <a:off x="0" y="0"/>
              <a:ext cx="1832196" cy="1956081"/>
            </a:xfrm>
            <a:custGeom>
              <a:avLst/>
              <a:gdLst/>
              <a:ahLst/>
              <a:cxnLst/>
              <a:rect r="r" b="b" t="t" l="l"/>
              <a:pathLst>
                <a:path h="1956081" w="1832196">
                  <a:moveTo>
                    <a:pt x="0" y="0"/>
                  </a:moveTo>
                  <a:lnTo>
                    <a:pt x="1832196" y="0"/>
                  </a:lnTo>
                  <a:lnTo>
                    <a:pt x="1832196" y="1956081"/>
                  </a:lnTo>
                  <a:lnTo>
                    <a:pt x="0" y="1956081"/>
                  </a:lnTo>
                  <a:lnTo>
                    <a:pt x="0" y="0"/>
                  </a:lnTo>
                  <a:close/>
                </a:path>
              </a:pathLst>
            </a:custGeom>
            <a:blipFill>
              <a:blip r:embed="rId23">
                <a:extLst>
                  <a:ext uri="{96DAC541-7B7A-43D3-8B79-37D633B846F1}">
                    <asvg:svgBlip xmlns:asvg="http://schemas.microsoft.com/office/drawing/2016/SVG/main" r:embed="rId24"/>
                  </a:ext>
                </a:extLst>
              </a:blip>
              <a:stretch>
                <a:fillRect l="0" t="0" r="0" b="0"/>
              </a:stretch>
            </a:blipFill>
          </p:spPr>
        </p:sp>
        <p:grpSp>
          <p:nvGrpSpPr>
            <p:cNvPr name="Group 77" id="77"/>
            <p:cNvGrpSpPr/>
            <p:nvPr/>
          </p:nvGrpSpPr>
          <p:grpSpPr>
            <a:xfrm rot="0">
              <a:off x="21107916" y="319434"/>
              <a:ext cx="1224346" cy="1317214"/>
              <a:chOff x="0" y="0"/>
              <a:chExt cx="447181" cy="481100"/>
            </a:xfrm>
          </p:grpSpPr>
          <p:sp>
            <p:nvSpPr>
              <p:cNvPr name="Freeform 78" id="78"/>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79" id="79"/>
              <p:cNvSpPr txBox="true"/>
              <p:nvPr/>
            </p:nvSpPr>
            <p:spPr>
              <a:xfrm>
                <a:off x="0" y="-3175"/>
                <a:ext cx="447181" cy="458875"/>
              </a:xfrm>
              <a:prstGeom prst="rect">
                <a:avLst/>
              </a:prstGeom>
            </p:spPr>
            <p:txBody>
              <a:bodyPr anchor="ctr" rtlCol="false" tIns="105298" lIns="105298" bIns="105298" rIns="105298"/>
              <a:lstStyle/>
              <a:p>
                <a:pPr algn="ctr">
                  <a:lnSpc>
                    <a:spcPts val="1960"/>
                  </a:lnSpc>
                </a:pPr>
              </a:p>
            </p:txBody>
          </p:sp>
        </p:grpSp>
        <p:sp>
          <p:nvSpPr>
            <p:cNvPr name="TextBox 80" id="80"/>
            <p:cNvSpPr txBox="true"/>
            <p:nvPr/>
          </p:nvSpPr>
          <p:spPr>
            <a:xfrm rot="0">
              <a:off x="21107916" y="464862"/>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06</a:t>
              </a:r>
            </a:p>
          </p:txBody>
        </p:sp>
      </p:grpSp>
      <p:sp>
        <p:nvSpPr>
          <p:cNvPr name="AutoShape 81" id="81"/>
          <p:cNvSpPr/>
          <p:nvPr/>
        </p:nvSpPr>
        <p:spPr>
          <a:xfrm flipV="true">
            <a:off x="-483509" y="1010096"/>
            <a:ext cx="19555361" cy="18604"/>
          </a:xfrm>
          <a:prstGeom prst="line">
            <a:avLst/>
          </a:prstGeom>
          <a:ln cap="flat" w="47625">
            <a:solidFill>
              <a:srgbClr val="0F887C"/>
            </a:solidFill>
            <a:prstDash val="solid"/>
            <a:headEnd type="none" len="sm" w="sm"/>
            <a:tailEnd type="none" len="sm" w="sm"/>
          </a:ln>
        </p:spPr>
      </p:sp>
      <p:sp>
        <p:nvSpPr>
          <p:cNvPr name="Freeform 82" id="82"/>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25">
              <a:extLst>
                <a:ext uri="{96DAC541-7B7A-43D3-8B79-37D633B846F1}">
                  <asvg:svgBlip xmlns:asvg="http://schemas.microsoft.com/office/drawing/2016/SVG/main" r:embed="rId26"/>
                </a:ext>
              </a:extLst>
            </a:blip>
            <a:stretch>
              <a:fillRect l="0" t="0" r="0" b="0"/>
            </a:stretch>
          </a:blipFill>
        </p:spPr>
      </p:sp>
      <p:grpSp>
        <p:nvGrpSpPr>
          <p:cNvPr name="Group 83" id="83"/>
          <p:cNvGrpSpPr/>
          <p:nvPr/>
        </p:nvGrpSpPr>
        <p:grpSpPr>
          <a:xfrm rot="0">
            <a:off x="11166914" y="636773"/>
            <a:ext cx="6092386" cy="2030165"/>
            <a:chOff x="0" y="0"/>
            <a:chExt cx="8123181" cy="2706886"/>
          </a:xfrm>
        </p:grpSpPr>
        <p:grpSp>
          <p:nvGrpSpPr>
            <p:cNvPr name="Group 84" id="84"/>
            <p:cNvGrpSpPr/>
            <p:nvPr/>
          </p:nvGrpSpPr>
          <p:grpSpPr>
            <a:xfrm rot="0">
              <a:off x="0" y="0"/>
              <a:ext cx="8123181" cy="2706886"/>
              <a:chOff x="0" y="0"/>
              <a:chExt cx="2665254" cy="888142"/>
            </a:xfrm>
          </p:grpSpPr>
          <p:sp>
            <p:nvSpPr>
              <p:cNvPr name="Freeform 85" id="85"/>
              <p:cNvSpPr/>
              <p:nvPr/>
            </p:nvSpPr>
            <p:spPr>
              <a:xfrm flipH="false" flipV="false" rot="0">
                <a:off x="0" y="0"/>
                <a:ext cx="2665254" cy="888142"/>
              </a:xfrm>
              <a:custGeom>
                <a:avLst/>
                <a:gdLst/>
                <a:ahLst/>
                <a:cxnLst/>
                <a:rect r="r" b="b" t="t" l="l"/>
                <a:pathLst>
                  <a:path h="888142" w="2665254">
                    <a:moveTo>
                      <a:pt x="0" y="0"/>
                    </a:moveTo>
                    <a:lnTo>
                      <a:pt x="2665254" y="0"/>
                    </a:lnTo>
                    <a:lnTo>
                      <a:pt x="2665254" y="888142"/>
                    </a:lnTo>
                    <a:lnTo>
                      <a:pt x="0" y="888142"/>
                    </a:lnTo>
                    <a:close/>
                  </a:path>
                </a:pathLst>
              </a:custGeom>
              <a:solidFill>
                <a:srgbClr val="FAFAFA"/>
              </a:solidFill>
              <a:ln w="142875" cap="sq">
                <a:solidFill>
                  <a:srgbClr val="069C87"/>
                </a:solidFill>
                <a:prstDash val="solid"/>
                <a:miter/>
              </a:ln>
            </p:spPr>
          </p:sp>
          <p:sp>
            <p:nvSpPr>
              <p:cNvPr name="TextBox 86" id="86"/>
              <p:cNvSpPr txBox="true"/>
              <p:nvPr/>
            </p:nvSpPr>
            <p:spPr>
              <a:xfrm>
                <a:off x="0" y="19050"/>
                <a:ext cx="2665254" cy="869092"/>
              </a:xfrm>
              <a:prstGeom prst="rect">
                <a:avLst/>
              </a:prstGeom>
            </p:spPr>
            <p:txBody>
              <a:bodyPr anchor="ctr" rtlCol="false" tIns="53768" lIns="53768" bIns="53768" rIns="53768"/>
              <a:lstStyle/>
              <a:p>
                <a:pPr algn="ctr">
                  <a:lnSpc>
                    <a:spcPts val="1615"/>
                  </a:lnSpc>
                </a:pPr>
              </a:p>
            </p:txBody>
          </p:sp>
        </p:grpSp>
        <p:sp>
          <p:nvSpPr>
            <p:cNvPr name="TextBox 87" id="87"/>
            <p:cNvSpPr txBox="true"/>
            <p:nvPr/>
          </p:nvSpPr>
          <p:spPr>
            <a:xfrm rot="0">
              <a:off x="870492" y="537140"/>
              <a:ext cx="6382198" cy="1653244"/>
            </a:xfrm>
            <a:prstGeom prst="rect">
              <a:avLst/>
            </a:prstGeom>
          </p:spPr>
          <p:txBody>
            <a:bodyPr anchor="t" rtlCol="false" tIns="0" lIns="0" bIns="0" rIns="0">
              <a:spAutoFit/>
            </a:bodyPr>
            <a:lstStyle/>
            <a:p>
              <a:pPr algn="ctr">
                <a:lnSpc>
                  <a:spcPts val="4608"/>
                </a:lnSpc>
              </a:pPr>
              <a:r>
                <a:rPr lang="en-US" b="true" sz="4800" spc="-144">
                  <a:solidFill>
                    <a:srgbClr val="000000"/>
                  </a:solidFill>
                  <a:latin typeface="Neue Montreal Bold"/>
                  <a:ea typeface="Neue Montreal Bold"/>
                  <a:cs typeface="Neue Montreal Bold"/>
                  <a:sym typeface="Neue Montreal Bold"/>
                </a:rPr>
                <a:t>RANGKA KERJA STRATEGIK</a:t>
              </a:r>
            </a:p>
          </p:txBody>
        </p:sp>
      </p:grpSp>
      <p:sp>
        <p:nvSpPr>
          <p:cNvPr name="TextBox 88" id="88"/>
          <p:cNvSpPr txBox="true"/>
          <p:nvPr/>
        </p:nvSpPr>
        <p:spPr>
          <a:xfrm rot="0">
            <a:off x="-169465" y="1496397"/>
            <a:ext cx="6965113" cy="688975"/>
          </a:xfrm>
          <a:prstGeom prst="rect">
            <a:avLst/>
          </a:prstGeom>
        </p:spPr>
        <p:txBody>
          <a:bodyPr anchor="t" rtlCol="false" tIns="0" lIns="0" bIns="0" rIns="0">
            <a:spAutoFit/>
          </a:bodyPr>
          <a:lstStyle/>
          <a:p>
            <a:pPr algn="ctr" marL="0" indent="0" lvl="0">
              <a:lnSpc>
                <a:spcPts val="5599"/>
              </a:lnSpc>
            </a:pPr>
            <a:r>
              <a:rPr lang="en-US" sz="3999" spc="-7">
                <a:solidFill>
                  <a:srgbClr val="000000"/>
                </a:solidFill>
                <a:latin typeface="Lilita One"/>
                <a:ea typeface="Lilita One"/>
                <a:cs typeface="Lilita One"/>
                <a:sym typeface="Lilita One"/>
              </a:rPr>
              <a:t>STRATEGIK TERAS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EFF1F3"/>
        </a:solidFill>
      </p:bgPr>
    </p:bg>
    <p:spTree>
      <p:nvGrpSpPr>
        <p:cNvPr id="1" name=""/>
        <p:cNvGrpSpPr/>
        <p:nvPr/>
      </p:nvGrpSpPr>
      <p:grpSpPr>
        <a:xfrm>
          <a:off x="0" y="0"/>
          <a:ext cx="0" cy="0"/>
          <a:chOff x="0" y="0"/>
          <a:chExt cx="0" cy="0"/>
        </a:xfrm>
      </p:grpSpPr>
      <p:sp>
        <p:nvSpPr>
          <p:cNvPr name="Freeform 2" id="2"/>
          <p:cNvSpPr/>
          <p:nvPr/>
        </p:nvSpPr>
        <p:spPr>
          <a:xfrm flipH="false" flipV="false" rot="0">
            <a:off x="-43803" y="2863745"/>
            <a:ext cx="18331803" cy="8370420"/>
          </a:xfrm>
          <a:custGeom>
            <a:avLst/>
            <a:gdLst/>
            <a:ahLst/>
            <a:cxnLst/>
            <a:rect r="r" b="b" t="t" l="l"/>
            <a:pathLst>
              <a:path h="8370420" w="18331803">
                <a:moveTo>
                  <a:pt x="0" y="0"/>
                </a:moveTo>
                <a:lnTo>
                  <a:pt x="18331803" y="0"/>
                </a:lnTo>
                <a:lnTo>
                  <a:pt x="18331803" y="8370419"/>
                </a:lnTo>
                <a:lnTo>
                  <a:pt x="0" y="8370419"/>
                </a:lnTo>
                <a:lnTo>
                  <a:pt x="0" y="0"/>
                </a:lnTo>
                <a:close/>
              </a:path>
            </a:pathLst>
          </a:custGeom>
          <a:blipFill>
            <a:blip r:embed="rId2">
              <a:extLst>
                <a:ext uri="{96DAC541-7B7A-43D3-8B79-37D633B846F1}">
                  <asvg:svgBlip xmlns:asvg="http://schemas.microsoft.com/office/drawing/2016/SVG/main" r:embed="rId3"/>
                </a:ext>
              </a:extLst>
            </a:blip>
            <a:stretch>
              <a:fillRect l="-79940" t="0" r="-197094" b="-116754"/>
            </a:stretch>
          </a:blipFill>
        </p:spPr>
      </p:sp>
      <p:sp>
        <p:nvSpPr>
          <p:cNvPr name="Freeform 3" id="3"/>
          <p:cNvSpPr/>
          <p:nvPr/>
        </p:nvSpPr>
        <p:spPr>
          <a:xfrm flipH="true" flipV="false" rot="0">
            <a:off x="5955956" y="2667364"/>
            <a:ext cx="5890367" cy="7276780"/>
          </a:xfrm>
          <a:custGeom>
            <a:avLst/>
            <a:gdLst/>
            <a:ahLst/>
            <a:cxnLst/>
            <a:rect r="r" b="b" t="t" l="l"/>
            <a:pathLst>
              <a:path h="7276780" w="5890367">
                <a:moveTo>
                  <a:pt x="5890368" y="0"/>
                </a:moveTo>
                <a:lnTo>
                  <a:pt x="0" y="0"/>
                </a:lnTo>
                <a:lnTo>
                  <a:pt x="0" y="7276780"/>
                </a:lnTo>
                <a:lnTo>
                  <a:pt x="5890368" y="7276780"/>
                </a:lnTo>
                <a:lnTo>
                  <a:pt x="5890368" y="0"/>
                </a:lnTo>
                <a:close/>
              </a:path>
            </a:pathLst>
          </a:custGeom>
          <a:blipFill>
            <a:blip r:embed="rId4">
              <a:extLst>
                <a:ext uri="{96DAC541-7B7A-43D3-8B79-37D633B846F1}">
                  <asvg:svgBlip xmlns:asvg="http://schemas.microsoft.com/office/drawing/2016/SVG/main" r:embed="rId5"/>
                </a:ext>
              </a:extLst>
            </a:blip>
            <a:stretch>
              <a:fillRect l="-402" t="-13272" r="0" b="0"/>
            </a:stretch>
          </a:blipFill>
        </p:spPr>
      </p:sp>
      <p:sp>
        <p:nvSpPr>
          <p:cNvPr name="Freeform 4" id="4"/>
          <p:cNvSpPr/>
          <p:nvPr/>
        </p:nvSpPr>
        <p:spPr>
          <a:xfrm flipH="false" flipV="false" rot="3644669">
            <a:off x="11778225" y="4111034"/>
            <a:ext cx="7636382" cy="7416836"/>
          </a:xfrm>
          <a:custGeom>
            <a:avLst/>
            <a:gdLst/>
            <a:ahLst/>
            <a:cxnLst/>
            <a:rect r="r" b="b" t="t" l="l"/>
            <a:pathLst>
              <a:path h="7416836" w="7636382">
                <a:moveTo>
                  <a:pt x="0" y="0"/>
                </a:moveTo>
                <a:lnTo>
                  <a:pt x="7636382" y="0"/>
                </a:lnTo>
                <a:lnTo>
                  <a:pt x="7636382" y="7416836"/>
                </a:lnTo>
                <a:lnTo>
                  <a:pt x="0" y="7416836"/>
                </a:lnTo>
                <a:lnTo>
                  <a:pt x="0" y="0"/>
                </a:lnTo>
                <a:close/>
              </a:path>
            </a:pathLst>
          </a:custGeom>
          <a:blipFill>
            <a:blip r:embed="rId6">
              <a:alphaModFix amt="6000"/>
            </a:blip>
            <a:stretch>
              <a:fillRect l="0" t="0" r="0" b="0"/>
            </a:stretch>
          </a:blipFill>
        </p:spPr>
      </p:sp>
      <p:sp>
        <p:nvSpPr>
          <p:cNvPr name="AutoShape 5" id="5"/>
          <p:cNvSpPr/>
          <p:nvPr/>
        </p:nvSpPr>
        <p:spPr>
          <a:xfrm flipV="true">
            <a:off x="-273758" y="1010096"/>
            <a:ext cx="19345610" cy="18604"/>
          </a:xfrm>
          <a:prstGeom prst="line">
            <a:avLst/>
          </a:prstGeom>
          <a:ln cap="flat" w="47625">
            <a:solidFill>
              <a:srgbClr val="0F887C"/>
            </a:solidFill>
            <a:prstDash val="solid"/>
            <a:headEnd type="none" len="sm" w="sm"/>
            <a:tailEnd type="none" len="sm" w="sm"/>
          </a:ln>
        </p:spPr>
      </p:sp>
      <p:sp>
        <p:nvSpPr>
          <p:cNvPr name="Freeform 6" id="6"/>
          <p:cNvSpPr/>
          <p:nvPr/>
        </p:nvSpPr>
        <p:spPr>
          <a:xfrm flipH="false" flipV="false" rot="0">
            <a:off x="16103677" y="-110865"/>
            <a:ext cx="2311246" cy="1692988"/>
          </a:xfrm>
          <a:custGeom>
            <a:avLst/>
            <a:gdLst/>
            <a:ahLst/>
            <a:cxnLst/>
            <a:rect r="r" b="b" t="t" l="l"/>
            <a:pathLst>
              <a:path h="1692988" w="2311246">
                <a:moveTo>
                  <a:pt x="0" y="0"/>
                </a:moveTo>
                <a:lnTo>
                  <a:pt x="2311246" y="0"/>
                </a:lnTo>
                <a:lnTo>
                  <a:pt x="2311246" y="1692987"/>
                </a:lnTo>
                <a:lnTo>
                  <a:pt x="0" y="1692987"/>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7" id="7"/>
          <p:cNvGrpSpPr/>
          <p:nvPr/>
        </p:nvGrpSpPr>
        <p:grpSpPr>
          <a:xfrm rot="0">
            <a:off x="11166914" y="636773"/>
            <a:ext cx="6092386" cy="2049977"/>
            <a:chOff x="0" y="0"/>
            <a:chExt cx="8123181" cy="2733302"/>
          </a:xfrm>
        </p:grpSpPr>
        <p:grpSp>
          <p:nvGrpSpPr>
            <p:cNvPr name="Group 8" id="8"/>
            <p:cNvGrpSpPr/>
            <p:nvPr/>
          </p:nvGrpSpPr>
          <p:grpSpPr>
            <a:xfrm rot="0">
              <a:off x="0" y="0"/>
              <a:ext cx="8123181" cy="2733302"/>
              <a:chOff x="0" y="0"/>
              <a:chExt cx="2665254" cy="896809"/>
            </a:xfrm>
          </p:grpSpPr>
          <p:sp>
            <p:nvSpPr>
              <p:cNvPr name="Freeform 9" id="9"/>
              <p:cNvSpPr/>
              <p:nvPr/>
            </p:nvSpPr>
            <p:spPr>
              <a:xfrm flipH="false" flipV="false" rot="0">
                <a:off x="0" y="0"/>
                <a:ext cx="2665254" cy="896809"/>
              </a:xfrm>
              <a:custGeom>
                <a:avLst/>
                <a:gdLst/>
                <a:ahLst/>
                <a:cxnLst/>
                <a:rect r="r" b="b" t="t" l="l"/>
                <a:pathLst>
                  <a:path h="896809" w="2665254">
                    <a:moveTo>
                      <a:pt x="17791" y="0"/>
                    </a:moveTo>
                    <a:lnTo>
                      <a:pt x="2647464" y="0"/>
                    </a:lnTo>
                    <a:cubicBezTo>
                      <a:pt x="2652182" y="0"/>
                      <a:pt x="2656707" y="1874"/>
                      <a:pt x="2660044" y="5211"/>
                    </a:cubicBezTo>
                    <a:cubicBezTo>
                      <a:pt x="2663380" y="8547"/>
                      <a:pt x="2665254" y="13072"/>
                      <a:pt x="2665254" y="17791"/>
                    </a:cubicBezTo>
                    <a:lnTo>
                      <a:pt x="2665254" y="879019"/>
                    </a:lnTo>
                    <a:cubicBezTo>
                      <a:pt x="2665254" y="883737"/>
                      <a:pt x="2663380" y="888262"/>
                      <a:pt x="2660044" y="891599"/>
                    </a:cubicBezTo>
                    <a:cubicBezTo>
                      <a:pt x="2656707" y="894935"/>
                      <a:pt x="2652182" y="896809"/>
                      <a:pt x="2647464" y="896809"/>
                    </a:cubicBezTo>
                    <a:lnTo>
                      <a:pt x="17791" y="896809"/>
                    </a:lnTo>
                    <a:cubicBezTo>
                      <a:pt x="13072" y="896809"/>
                      <a:pt x="8547" y="894935"/>
                      <a:pt x="5211" y="891599"/>
                    </a:cubicBezTo>
                    <a:cubicBezTo>
                      <a:pt x="1874" y="888262"/>
                      <a:pt x="0" y="883737"/>
                      <a:pt x="0" y="879019"/>
                    </a:cubicBezTo>
                    <a:lnTo>
                      <a:pt x="0" y="17791"/>
                    </a:lnTo>
                    <a:cubicBezTo>
                      <a:pt x="0" y="13072"/>
                      <a:pt x="1874" y="8547"/>
                      <a:pt x="5211" y="5211"/>
                    </a:cubicBezTo>
                    <a:cubicBezTo>
                      <a:pt x="8547" y="1874"/>
                      <a:pt x="13072" y="0"/>
                      <a:pt x="17791" y="0"/>
                    </a:cubicBezTo>
                    <a:close/>
                  </a:path>
                </a:pathLst>
              </a:custGeom>
              <a:solidFill>
                <a:srgbClr val="FAFAFA"/>
              </a:solidFill>
              <a:ln w="142875" cap="sq">
                <a:solidFill>
                  <a:srgbClr val="069C87"/>
                </a:solidFill>
                <a:prstDash val="solid"/>
                <a:miter/>
              </a:ln>
            </p:spPr>
          </p:sp>
          <p:sp>
            <p:nvSpPr>
              <p:cNvPr name="TextBox 10" id="10"/>
              <p:cNvSpPr txBox="true"/>
              <p:nvPr/>
            </p:nvSpPr>
            <p:spPr>
              <a:xfrm>
                <a:off x="0" y="19050"/>
                <a:ext cx="2665254" cy="877759"/>
              </a:xfrm>
              <a:prstGeom prst="rect">
                <a:avLst/>
              </a:prstGeom>
            </p:spPr>
            <p:txBody>
              <a:bodyPr anchor="ctr" rtlCol="false" tIns="53768" lIns="53768" bIns="53768" rIns="53768"/>
              <a:lstStyle/>
              <a:p>
                <a:pPr algn="ctr">
                  <a:lnSpc>
                    <a:spcPts val="1615"/>
                  </a:lnSpc>
                </a:pPr>
              </a:p>
            </p:txBody>
          </p:sp>
        </p:grpSp>
        <p:sp>
          <p:nvSpPr>
            <p:cNvPr name="TextBox 11" id="11"/>
            <p:cNvSpPr txBox="true"/>
            <p:nvPr/>
          </p:nvSpPr>
          <p:spPr>
            <a:xfrm rot="0">
              <a:off x="870492" y="527615"/>
              <a:ext cx="6382198" cy="1689185"/>
            </a:xfrm>
            <a:prstGeom prst="rect">
              <a:avLst/>
            </a:prstGeom>
          </p:spPr>
          <p:txBody>
            <a:bodyPr anchor="t" rtlCol="false" tIns="0" lIns="0" bIns="0" rIns="0">
              <a:spAutoFit/>
            </a:bodyPr>
            <a:lstStyle/>
            <a:p>
              <a:pPr algn="ctr">
                <a:lnSpc>
                  <a:spcPts val="4752"/>
                </a:lnSpc>
              </a:pPr>
              <a:r>
                <a:rPr lang="en-US" b="true" sz="4800" spc="-144">
                  <a:solidFill>
                    <a:srgbClr val="000000"/>
                  </a:solidFill>
                  <a:latin typeface="Neue Montreal Bold"/>
                  <a:ea typeface="Neue Montreal Bold"/>
                  <a:cs typeface="Neue Montreal Bold"/>
                  <a:sym typeface="Neue Montreal Bold"/>
                </a:rPr>
                <a:t>RANGKA KERJA STRATEGIK</a:t>
              </a:r>
            </a:p>
          </p:txBody>
        </p:sp>
      </p:grpSp>
      <p:grpSp>
        <p:nvGrpSpPr>
          <p:cNvPr name="Group 12" id="12"/>
          <p:cNvGrpSpPr/>
          <p:nvPr/>
        </p:nvGrpSpPr>
        <p:grpSpPr>
          <a:xfrm rot="0">
            <a:off x="-273758" y="8822751"/>
            <a:ext cx="17819266" cy="1464249"/>
            <a:chOff x="0" y="0"/>
            <a:chExt cx="23759021" cy="1952332"/>
          </a:xfrm>
        </p:grpSpPr>
        <p:sp>
          <p:nvSpPr>
            <p:cNvPr name="AutoShape 13" id="13"/>
            <p:cNvSpPr/>
            <p:nvPr/>
          </p:nvSpPr>
          <p:spPr>
            <a:xfrm>
              <a:off x="0" y="976166"/>
              <a:ext cx="21755533" cy="0"/>
            </a:xfrm>
            <a:prstGeom prst="line">
              <a:avLst/>
            </a:prstGeom>
            <a:ln cap="flat" w="94261">
              <a:solidFill>
                <a:srgbClr val="0F887C"/>
              </a:solidFill>
              <a:prstDash val="solid"/>
              <a:headEnd type="none" len="sm" w="sm"/>
              <a:tailEnd type="none" len="sm" w="sm"/>
            </a:ln>
          </p:spPr>
        </p:sp>
        <p:sp>
          <p:nvSpPr>
            <p:cNvPr name="Freeform 14" id="14"/>
            <p:cNvSpPr/>
            <p:nvPr/>
          </p:nvSpPr>
          <p:spPr>
            <a:xfrm flipH="false" flipV="false" rot="0">
              <a:off x="21930336" y="0"/>
              <a:ext cx="1828684" cy="1952332"/>
            </a:xfrm>
            <a:custGeom>
              <a:avLst/>
              <a:gdLst/>
              <a:ahLst/>
              <a:cxnLst/>
              <a:rect r="r" b="b" t="t" l="l"/>
              <a:pathLst>
                <a:path h="1952332" w="1828684">
                  <a:moveTo>
                    <a:pt x="0" y="0"/>
                  </a:moveTo>
                  <a:lnTo>
                    <a:pt x="1828685" y="0"/>
                  </a:lnTo>
                  <a:lnTo>
                    <a:pt x="1828685" y="1952332"/>
                  </a:lnTo>
                  <a:lnTo>
                    <a:pt x="0" y="195233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grpSp>
        <p:nvGrpSpPr>
          <p:cNvPr name="Group 15" id="15"/>
          <p:cNvGrpSpPr/>
          <p:nvPr/>
        </p:nvGrpSpPr>
        <p:grpSpPr>
          <a:xfrm rot="0">
            <a:off x="1487830" y="6653309"/>
            <a:ext cx="6919653" cy="2553295"/>
            <a:chOff x="0" y="0"/>
            <a:chExt cx="1235704" cy="455965"/>
          </a:xfrm>
        </p:grpSpPr>
        <p:sp>
          <p:nvSpPr>
            <p:cNvPr name="Freeform 16" id="16"/>
            <p:cNvSpPr/>
            <p:nvPr/>
          </p:nvSpPr>
          <p:spPr>
            <a:xfrm flipH="false" flipV="false" rot="0">
              <a:off x="0" y="0"/>
              <a:ext cx="1235704" cy="455965"/>
            </a:xfrm>
            <a:custGeom>
              <a:avLst/>
              <a:gdLst/>
              <a:ahLst/>
              <a:cxnLst/>
              <a:rect r="r" b="b" t="t" l="l"/>
              <a:pathLst>
                <a:path h="455965" w="1235704">
                  <a:moveTo>
                    <a:pt x="15664" y="0"/>
                  </a:moveTo>
                  <a:lnTo>
                    <a:pt x="1220040" y="0"/>
                  </a:lnTo>
                  <a:cubicBezTo>
                    <a:pt x="1228691" y="0"/>
                    <a:pt x="1235704" y="7013"/>
                    <a:pt x="1235704" y="15664"/>
                  </a:cubicBezTo>
                  <a:lnTo>
                    <a:pt x="1235704" y="440301"/>
                  </a:lnTo>
                  <a:cubicBezTo>
                    <a:pt x="1235704" y="448952"/>
                    <a:pt x="1228691" y="455965"/>
                    <a:pt x="1220040" y="455965"/>
                  </a:cubicBezTo>
                  <a:lnTo>
                    <a:pt x="15664" y="455965"/>
                  </a:lnTo>
                  <a:cubicBezTo>
                    <a:pt x="7013" y="455965"/>
                    <a:pt x="0" y="448952"/>
                    <a:pt x="0" y="440301"/>
                  </a:cubicBezTo>
                  <a:lnTo>
                    <a:pt x="0" y="15664"/>
                  </a:lnTo>
                  <a:cubicBezTo>
                    <a:pt x="0" y="7013"/>
                    <a:pt x="7013" y="0"/>
                    <a:pt x="15664" y="0"/>
                  </a:cubicBezTo>
                  <a:close/>
                </a:path>
              </a:pathLst>
            </a:custGeom>
            <a:solidFill>
              <a:srgbClr val="3A777B">
                <a:alpha val="67843"/>
              </a:srgbClr>
            </a:solidFill>
          </p:spPr>
        </p:sp>
        <p:sp>
          <p:nvSpPr>
            <p:cNvPr name="TextBox 17" id="17"/>
            <p:cNvSpPr txBox="true"/>
            <p:nvPr/>
          </p:nvSpPr>
          <p:spPr>
            <a:xfrm>
              <a:off x="0" y="-28575"/>
              <a:ext cx="1235704" cy="484540"/>
            </a:xfrm>
            <a:prstGeom prst="rect">
              <a:avLst/>
            </a:prstGeom>
          </p:spPr>
          <p:txBody>
            <a:bodyPr anchor="ctr" rtlCol="false" tIns="144654" lIns="144654" bIns="144654" rIns="144654"/>
            <a:lstStyle/>
            <a:p>
              <a:pPr algn="ctr">
                <a:lnSpc>
                  <a:spcPts val="2376"/>
                </a:lnSpc>
              </a:pPr>
            </a:p>
          </p:txBody>
        </p:sp>
      </p:grpSp>
      <p:grpSp>
        <p:nvGrpSpPr>
          <p:cNvPr name="Group 18" id="18"/>
          <p:cNvGrpSpPr/>
          <p:nvPr/>
        </p:nvGrpSpPr>
        <p:grpSpPr>
          <a:xfrm rot="0">
            <a:off x="1028700" y="9060920"/>
            <a:ext cx="918260" cy="987911"/>
            <a:chOff x="0" y="0"/>
            <a:chExt cx="1224346" cy="1317214"/>
          </a:xfrm>
        </p:grpSpPr>
        <p:grpSp>
          <p:nvGrpSpPr>
            <p:cNvPr name="Group 19" id="19"/>
            <p:cNvGrpSpPr/>
            <p:nvPr/>
          </p:nvGrpSpPr>
          <p:grpSpPr>
            <a:xfrm rot="0">
              <a:off x="0" y="0"/>
              <a:ext cx="1224346" cy="1317214"/>
              <a:chOff x="0" y="0"/>
              <a:chExt cx="447181" cy="481100"/>
            </a:xfrm>
          </p:grpSpPr>
          <p:sp>
            <p:nvSpPr>
              <p:cNvPr name="Freeform 20" id="20"/>
              <p:cNvSpPr/>
              <p:nvPr/>
            </p:nvSpPr>
            <p:spPr>
              <a:xfrm flipH="false" flipV="false" rot="0">
                <a:off x="0" y="0"/>
                <a:ext cx="447181" cy="481100"/>
              </a:xfrm>
              <a:custGeom>
                <a:avLst/>
                <a:gdLst/>
                <a:ahLst/>
                <a:cxnLst/>
                <a:rect r="r" b="b" t="t" l="l"/>
                <a:pathLst>
                  <a:path h="481100" w="447181">
                    <a:moveTo>
                      <a:pt x="0" y="50800"/>
                    </a:moveTo>
                    <a:lnTo>
                      <a:pt x="223590" y="0"/>
                    </a:lnTo>
                    <a:lnTo>
                      <a:pt x="447181" y="50800"/>
                    </a:lnTo>
                    <a:lnTo>
                      <a:pt x="447181" y="430300"/>
                    </a:lnTo>
                    <a:lnTo>
                      <a:pt x="223590" y="481100"/>
                    </a:lnTo>
                    <a:lnTo>
                      <a:pt x="0" y="430300"/>
                    </a:lnTo>
                    <a:lnTo>
                      <a:pt x="0" y="50800"/>
                    </a:lnTo>
                    <a:close/>
                  </a:path>
                </a:pathLst>
              </a:custGeom>
              <a:solidFill>
                <a:srgbClr val="059B86"/>
              </a:solidFill>
            </p:spPr>
          </p:sp>
          <p:sp>
            <p:nvSpPr>
              <p:cNvPr name="TextBox 21" id="21"/>
              <p:cNvSpPr txBox="true"/>
              <p:nvPr/>
            </p:nvSpPr>
            <p:spPr>
              <a:xfrm>
                <a:off x="0" y="-3175"/>
                <a:ext cx="447181" cy="458875"/>
              </a:xfrm>
              <a:prstGeom prst="rect">
                <a:avLst/>
              </a:prstGeom>
            </p:spPr>
            <p:txBody>
              <a:bodyPr anchor="ctr" rtlCol="false" tIns="50800" lIns="50800" bIns="50800" rIns="50800"/>
              <a:lstStyle/>
              <a:p>
                <a:pPr algn="ctr">
                  <a:lnSpc>
                    <a:spcPts val="1960"/>
                  </a:lnSpc>
                </a:pPr>
              </a:p>
            </p:txBody>
          </p:sp>
        </p:grpSp>
        <p:sp>
          <p:nvSpPr>
            <p:cNvPr name="TextBox 22" id="22"/>
            <p:cNvSpPr txBox="true"/>
            <p:nvPr/>
          </p:nvSpPr>
          <p:spPr>
            <a:xfrm rot="0">
              <a:off x="0" y="145428"/>
              <a:ext cx="1224346" cy="940633"/>
            </a:xfrm>
            <a:prstGeom prst="rect">
              <a:avLst/>
            </a:prstGeom>
          </p:spPr>
          <p:txBody>
            <a:bodyPr anchor="t" rtlCol="false" tIns="0" lIns="0" bIns="0" rIns="0">
              <a:spAutoFit/>
            </a:bodyPr>
            <a:lstStyle/>
            <a:p>
              <a:pPr algn="ctr">
                <a:lnSpc>
                  <a:spcPts val="6011"/>
                </a:lnSpc>
              </a:pPr>
              <a:r>
                <a:rPr lang="en-US" b="true" sz="4293">
                  <a:solidFill>
                    <a:srgbClr val="FAF3E3"/>
                  </a:solidFill>
                  <a:latin typeface="Canva Sans Bold"/>
                  <a:ea typeface="Canva Sans Bold"/>
                  <a:cs typeface="Canva Sans Bold"/>
                  <a:sym typeface="Canva Sans Bold"/>
                </a:rPr>
                <a:t>07</a:t>
              </a:r>
            </a:p>
          </p:txBody>
        </p:sp>
      </p:grpSp>
      <p:sp>
        <p:nvSpPr>
          <p:cNvPr name="Freeform 23" id="23"/>
          <p:cNvSpPr/>
          <p:nvPr/>
        </p:nvSpPr>
        <p:spPr>
          <a:xfrm flipH="false" flipV="false" rot="0">
            <a:off x="6409374" y="-318827"/>
            <a:ext cx="5896563" cy="3386067"/>
          </a:xfrm>
          <a:custGeom>
            <a:avLst/>
            <a:gdLst/>
            <a:ahLst/>
            <a:cxnLst/>
            <a:rect r="r" b="b" t="t" l="l"/>
            <a:pathLst>
              <a:path h="3386067" w="5896563">
                <a:moveTo>
                  <a:pt x="0" y="0"/>
                </a:moveTo>
                <a:lnTo>
                  <a:pt x="5896563" y="0"/>
                </a:lnTo>
                <a:lnTo>
                  <a:pt x="5896563" y="3386066"/>
                </a:lnTo>
                <a:lnTo>
                  <a:pt x="0" y="3386066"/>
                </a:lnTo>
                <a:lnTo>
                  <a:pt x="0" y="0"/>
                </a:lnTo>
                <a:close/>
              </a:path>
            </a:pathLst>
          </a:custGeom>
          <a:blipFill>
            <a:blip r:embed="rId11">
              <a:extLst>
                <a:ext uri="{96DAC541-7B7A-43D3-8B79-37D633B846F1}">
                  <asvg:svgBlip xmlns:asvg="http://schemas.microsoft.com/office/drawing/2016/SVG/main" r:embed="rId12"/>
                </a:ext>
              </a:extLst>
            </a:blip>
            <a:stretch>
              <a:fillRect l="0" t="-132066" r="0" b="-51090"/>
            </a:stretch>
          </a:blipFill>
        </p:spPr>
      </p:sp>
      <p:grpSp>
        <p:nvGrpSpPr>
          <p:cNvPr name="Group 24" id="24"/>
          <p:cNvGrpSpPr/>
          <p:nvPr/>
        </p:nvGrpSpPr>
        <p:grpSpPr>
          <a:xfrm rot="0">
            <a:off x="1487830" y="4277300"/>
            <a:ext cx="6919653" cy="2166458"/>
            <a:chOff x="0" y="0"/>
            <a:chExt cx="1235704" cy="386884"/>
          </a:xfrm>
        </p:grpSpPr>
        <p:sp>
          <p:nvSpPr>
            <p:cNvPr name="Freeform 25" id="25"/>
            <p:cNvSpPr/>
            <p:nvPr/>
          </p:nvSpPr>
          <p:spPr>
            <a:xfrm flipH="false" flipV="false" rot="0">
              <a:off x="0" y="0"/>
              <a:ext cx="1235704" cy="386884"/>
            </a:xfrm>
            <a:custGeom>
              <a:avLst/>
              <a:gdLst/>
              <a:ahLst/>
              <a:cxnLst/>
              <a:rect r="r" b="b" t="t" l="l"/>
              <a:pathLst>
                <a:path h="386884" w="1235704">
                  <a:moveTo>
                    <a:pt x="15664" y="0"/>
                  </a:moveTo>
                  <a:lnTo>
                    <a:pt x="1220040" y="0"/>
                  </a:lnTo>
                  <a:cubicBezTo>
                    <a:pt x="1228691" y="0"/>
                    <a:pt x="1235704" y="7013"/>
                    <a:pt x="1235704" y="15664"/>
                  </a:cubicBezTo>
                  <a:lnTo>
                    <a:pt x="1235704" y="371220"/>
                  </a:lnTo>
                  <a:cubicBezTo>
                    <a:pt x="1235704" y="375374"/>
                    <a:pt x="1234054" y="379358"/>
                    <a:pt x="1231116" y="382296"/>
                  </a:cubicBezTo>
                  <a:cubicBezTo>
                    <a:pt x="1228179" y="385233"/>
                    <a:pt x="1224195" y="386884"/>
                    <a:pt x="1220040" y="386884"/>
                  </a:cubicBezTo>
                  <a:lnTo>
                    <a:pt x="15664" y="386884"/>
                  </a:lnTo>
                  <a:cubicBezTo>
                    <a:pt x="7013" y="386884"/>
                    <a:pt x="0" y="379871"/>
                    <a:pt x="0" y="371220"/>
                  </a:cubicBezTo>
                  <a:lnTo>
                    <a:pt x="0" y="15664"/>
                  </a:lnTo>
                  <a:cubicBezTo>
                    <a:pt x="0" y="7013"/>
                    <a:pt x="7013" y="0"/>
                    <a:pt x="15664" y="0"/>
                  </a:cubicBezTo>
                  <a:close/>
                </a:path>
              </a:pathLst>
            </a:custGeom>
            <a:solidFill>
              <a:srgbClr val="3A777B">
                <a:alpha val="67843"/>
              </a:srgbClr>
            </a:solidFill>
          </p:spPr>
        </p:sp>
        <p:sp>
          <p:nvSpPr>
            <p:cNvPr name="TextBox 26" id="26"/>
            <p:cNvSpPr txBox="true"/>
            <p:nvPr/>
          </p:nvSpPr>
          <p:spPr>
            <a:xfrm>
              <a:off x="0" y="-28575"/>
              <a:ext cx="1235704" cy="415459"/>
            </a:xfrm>
            <a:prstGeom prst="rect">
              <a:avLst/>
            </a:prstGeom>
          </p:spPr>
          <p:txBody>
            <a:bodyPr anchor="ctr" rtlCol="false" tIns="144654" lIns="144654" bIns="144654" rIns="144654"/>
            <a:lstStyle/>
            <a:p>
              <a:pPr algn="ctr">
                <a:lnSpc>
                  <a:spcPts val="2376"/>
                </a:lnSpc>
              </a:pPr>
            </a:p>
          </p:txBody>
        </p:sp>
      </p:grpSp>
      <p:sp>
        <p:nvSpPr>
          <p:cNvPr name="TextBox 27" id="27"/>
          <p:cNvSpPr txBox="true"/>
          <p:nvPr/>
        </p:nvSpPr>
        <p:spPr>
          <a:xfrm rot="0">
            <a:off x="1606259" y="4760595"/>
            <a:ext cx="6113749" cy="727710"/>
          </a:xfrm>
          <a:prstGeom prst="rect">
            <a:avLst/>
          </a:prstGeom>
        </p:spPr>
        <p:txBody>
          <a:bodyPr anchor="t" rtlCol="false" tIns="0" lIns="0" bIns="0" rIns="0">
            <a:spAutoFit/>
          </a:bodyPr>
          <a:lstStyle/>
          <a:p>
            <a:pPr algn="l">
              <a:lnSpc>
                <a:spcPts val="2939"/>
              </a:lnSpc>
              <a:spcBef>
                <a:spcPct val="0"/>
              </a:spcBef>
            </a:pPr>
            <a:r>
              <a:rPr lang="en-US" b="true" sz="2099">
                <a:solidFill>
                  <a:srgbClr val="FFFFFF"/>
                </a:solidFill>
                <a:latin typeface="Open Sans 2 Bold"/>
                <a:ea typeface="Open Sans 2 Bold"/>
                <a:cs typeface="Open Sans 2 Bold"/>
                <a:sym typeface="Open Sans 2 Bold"/>
              </a:rPr>
              <a:t>Pembiayaan Lestari</a:t>
            </a:r>
            <a:r>
              <a:rPr lang="en-US" sz="2099">
                <a:solidFill>
                  <a:srgbClr val="FFFFFF"/>
                </a:solidFill>
                <a:latin typeface="Open Sans 2"/>
                <a:ea typeface="Open Sans 2"/>
                <a:cs typeface="Open Sans 2"/>
                <a:sym typeface="Open Sans 2"/>
              </a:rPr>
              <a:t>- Menjamin pembiayaan jangka panjang untuk inisiatif alam sekitar.</a:t>
            </a:r>
          </a:p>
        </p:txBody>
      </p:sp>
      <p:grpSp>
        <p:nvGrpSpPr>
          <p:cNvPr name="Group 28" id="28"/>
          <p:cNvGrpSpPr/>
          <p:nvPr/>
        </p:nvGrpSpPr>
        <p:grpSpPr>
          <a:xfrm rot="0">
            <a:off x="1487830" y="4095619"/>
            <a:ext cx="4111216" cy="925834"/>
            <a:chOff x="0" y="0"/>
            <a:chExt cx="733018" cy="165073"/>
          </a:xfrm>
        </p:grpSpPr>
        <p:sp>
          <p:nvSpPr>
            <p:cNvPr name="Freeform 29" id="29"/>
            <p:cNvSpPr/>
            <p:nvPr/>
          </p:nvSpPr>
          <p:spPr>
            <a:xfrm flipH="false" flipV="false" rot="0">
              <a:off x="0" y="0"/>
              <a:ext cx="733018" cy="165073"/>
            </a:xfrm>
            <a:custGeom>
              <a:avLst/>
              <a:gdLst/>
              <a:ahLst/>
              <a:cxnLst/>
              <a:rect r="r" b="b" t="t" l="l"/>
              <a:pathLst>
                <a:path h="165073" w="733018">
                  <a:moveTo>
                    <a:pt x="18831" y="0"/>
                  </a:moveTo>
                  <a:lnTo>
                    <a:pt x="714187" y="0"/>
                  </a:lnTo>
                  <a:cubicBezTo>
                    <a:pt x="724587" y="0"/>
                    <a:pt x="733018" y="8431"/>
                    <a:pt x="733018" y="18831"/>
                  </a:cubicBezTo>
                  <a:lnTo>
                    <a:pt x="733018" y="146242"/>
                  </a:lnTo>
                  <a:cubicBezTo>
                    <a:pt x="733018" y="151237"/>
                    <a:pt x="731034" y="156026"/>
                    <a:pt x="727502" y="159558"/>
                  </a:cubicBezTo>
                  <a:cubicBezTo>
                    <a:pt x="723971" y="163089"/>
                    <a:pt x="719181" y="165073"/>
                    <a:pt x="714187" y="165073"/>
                  </a:cubicBezTo>
                  <a:lnTo>
                    <a:pt x="18831" y="165073"/>
                  </a:lnTo>
                  <a:cubicBezTo>
                    <a:pt x="13837" y="165073"/>
                    <a:pt x="9047" y="163089"/>
                    <a:pt x="5516" y="159558"/>
                  </a:cubicBezTo>
                  <a:cubicBezTo>
                    <a:pt x="1984" y="156026"/>
                    <a:pt x="0" y="151237"/>
                    <a:pt x="0" y="146242"/>
                  </a:cubicBezTo>
                  <a:lnTo>
                    <a:pt x="0" y="18831"/>
                  </a:lnTo>
                  <a:cubicBezTo>
                    <a:pt x="0" y="13837"/>
                    <a:pt x="1984" y="9047"/>
                    <a:pt x="5516" y="5516"/>
                  </a:cubicBezTo>
                  <a:cubicBezTo>
                    <a:pt x="9047" y="1984"/>
                    <a:pt x="13837" y="0"/>
                    <a:pt x="18831" y="0"/>
                  </a:cubicBezTo>
                  <a:close/>
                </a:path>
              </a:pathLst>
            </a:custGeom>
            <a:ln cap="sq">
              <a:noFill/>
              <a:prstDash val="solid"/>
              <a:miter/>
            </a:ln>
          </p:spPr>
        </p:sp>
        <p:sp>
          <p:nvSpPr>
            <p:cNvPr name="TextBox 30" id="30"/>
            <p:cNvSpPr txBox="true"/>
            <p:nvPr/>
          </p:nvSpPr>
          <p:spPr>
            <a:xfrm>
              <a:off x="0" y="-38100"/>
              <a:ext cx="733018" cy="203173"/>
            </a:xfrm>
            <a:prstGeom prst="rect">
              <a:avLst/>
            </a:prstGeom>
          </p:spPr>
          <p:txBody>
            <a:bodyPr anchor="ctr" rtlCol="false" tIns="144883" lIns="144883" bIns="144883" rIns="144883"/>
            <a:lstStyle/>
            <a:p>
              <a:pPr algn="l">
                <a:lnSpc>
                  <a:spcPts val="2940"/>
                </a:lnSpc>
              </a:pPr>
              <a:r>
                <a:rPr lang="en-US" sz="2100" b="true">
                  <a:solidFill>
                    <a:srgbClr val="FFCE45"/>
                  </a:solidFill>
                  <a:latin typeface="Open Sans 2 Bold"/>
                  <a:ea typeface="Open Sans 2 Bold"/>
                  <a:cs typeface="Open Sans 2 Bold"/>
                  <a:sym typeface="Open Sans 2 Bold"/>
                </a:rPr>
                <a:t>Tadbir Urus &amp; Kewangan</a:t>
              </a:r>
            </a:p>
          </p:txBody>
        </p:sp>
      </p:grpSp>
      <p:sp>
        <p:nvSpPr>
          <p:cNvPr name="TextBox 31" id="31"/>
          <p:cNvSpPr txBox="true"/>
          <p:nvPr/>
        </p:nvSpPr>
        <p:spPr>
          <a:xfrm rot="0">
            <a:off x="1606259" y="5554980"/>
            <a:ext cx="6801225" cy="727710"/>
          </a:xfrm>
          <a:prstGeom prst="rect">
            <a:avLst/>
          </a:prstGeom>
        </p:spPr>
        <p:txBody>
          <a:bodyPr anchor="t" rtlCol="false" tIns="0" lIns="0" bIns="0" rIns="0">
            <a:spAutoFit/>
          </a:bodyPr>
          <a:lstStyle/>
          <a:p>
            <a:pPr algn="l">
              <a:lnSpc>
                <a:spcPts val="2940"/>
              </a:lnSpc>
              <a:spcBef>
                <a:spcPct val="0"/>
              </a:spcBef>
            </a:pPr>
            <a:r>
              <a:rPr lang="en-US" b="true" sz="2100">
                <a:solidFill>
                  <a:srgbClr val="FFFFFF"/>
                </a:solidFill>
                <a:latin typeface="Open Sans 2 Bold"/>
                <a:ea typeface="Open Sans 2 Bold"/>
                <a:cs typeface="Open Sans 2 Bold"/>
                <a:sym typeface="Open Sans 2 Bold"/>
              </a:rPr>
              <a:t>Peruntukan Sumber</a:t>
            </a:r>
            <a:r>
              <a:rPr lang="en-US" sz="2100">
                <a:solidFill>
                  <a:srgbClr val="FFFFFF"/>
                </a:solidFill>
                <a:latin typeface="Open Sans 2"/>
                <a:ea typeface="Open Sans 2"/>
                <a:cs typeface="Open Sans 2"/>
                <a:sym typeface="Open Sans 2"/>
              </a:rPr>
              <a:t>  - Memastikan penggunaan sumber yang cekap bagi memberi impak maksimum.</a:t>
            </a:r>
          </a:p>
        </p:txBody>
      </p:sp>
      <p:grpSp>
        <p:nvGrpSpPr>
          <p:cNvPr name="Group 32" id="32"/>
          <p:cNvGrpSpPr/>
          <p:nvPr/>
        </p:nvGrpSpPr>
        <p:grpSpPr>
          <a:xfrm rot="0">
            <a:off x="1487830" y="2791326"/>
            <a:ext cx="6481804" cy="1229365"/>
            <a:chOff x="0" y="0"/>
            <a:chExt cx="1157513" cy="219539"/>
          </a:xfrm>
        </p:grpSpPr>
        <p:sp>
          <p:nvSpPr>
            <p:cNvPr name="Freeform 33" id="33"/>
            <p:cNvSpPr/>
            <p:nvPr/>
          </p:nvSpPr>
          <p:spPr>
            <a:xfrm flipH="false" flipV="false" rot="0">
              <a:off x="0" y="0"/>
              <a:ext cx="1157513" cy="219539"/>
            </a:xfrm>
            <a:custGeom>
              <a:avLst/>
              <a:gdLst/>
              <a:ahLst/>
              <a:cxnLst/>
              <a:rect r="r" b="b" t="t" l="l"/>
              <a:pathLst>
                <a:path h="219539" w="1157513">
                  <a:moveTo>
                    <a:pt x="16722" y="0"/>
                  </a:moveTo>
                  <a:lnTo>
                    <a:pt x="1140792" y="0"/>
                  </a:lnTo>
                  <a:cubicBezTo>
                    <a:pt x="1150027" y="0"/>
                    <a:pt x="1157513" y="7487"/>
                    <a:pt x="1157513" y="16722"/>
                  </a:cubicBezTo>
                  <a:lnTo>
                    <a:pt x="1157513" y="202817"/>
                  </a:lnTo>
                  <a:cubicBezTo>
                    <a:pt x="1157513" y="212052"/>
                    <a:pt x="1150027" y="219539"/>
                    <a:pt x="1140792" y="219539"/>
                  </a:cubicBezTo>
                  <a:lnTo>
                    <a:pt x="16722" y="219539"/>
                  </a:lnTo>
                  <a:cubicBezTo>
                    <a:pt x="7487" y="219539"/>
                    <a:pt x="0" y="212052"/>
                    <a:pt x="0" y="202817"/>
                  </a:cubicBezTo>
                  <a:lnTo>
                    <a:pt x="0" y="16722"/>
                  </a:lnTo>
                  <a:cubicBezTo>
                    <a:pt x="0" y="7487"/>
                    <a:pt x="7487" y="0"/>
                    <a:pt x="16722" y="0"/>
                  </a:cubicBezTo>
                  <a:close/>
                </a:path>
              </a:pathLst>
            </a:custGeom>
            <a:solidFill>
              <a:srgbClr val="3A777B">
                <a:alpha val="67843"/>
              </a:srgbClr>
            </a:solidFill>
          </p:spPr>
        </p:sp>
        <p:sp>
          <p:nvSpPr>
            <p:cNvPr name="TextBox 34" id="34"/>
            <p:cNvSpPr txBox="true"/>
            <p:nvPr/>
          </p:nvSpPr>
          <p:spPr>
            <a:xfrm>
              <a:off x="0" y="-28575"/>
              <a:ext cx="1157513" cy="248114"/>
            </a:xfrm>
            <a:prstGeom prst="rect">
              <a:avLst/>
            </a:prstGeom>
          </p:spPr>
          <p:txBody>
            <a:bodyPr anchor="ctr" rtlCol="false" tIns="144654" lIns="144654" bIns="144654" rIns="144654"/>
            <a:lstStyle/>
            <a:p>
              <a:pPr algn="ctr">
                <a:lnSpc>
                  <a:spcPts val="2376"/>
                </a:lnSpc>
              </a:pPr>
            </a:p>
          </p:txBody>
        </p:sp>
      </p:grpSp>
      <p:grpSp>
        <p:nvGrpSpPr>
          <p:cNvPr name="Group 35" id="35"/>
          <p:cNvGrpSpPr/>
          <p:nvPr/>
        </p:nvGrpSpPr>
        <p:grpSpPr>
          <a:xfrm rot="0">
            <a:off x="1555581" y="6519959"/>
            <a:ext cx="5095307" cy="925834"/>
            <a:chOff x="0" y="0"/>
            <a:chExt cx="908478" cy="165073"/>
          </a:xfrm>
        </p:grpSpPr>
        <p:sp>
          <p:nvSpPr>
            <p:cNvPr name="Freeform 36" id="36"/>
            <p:cNvSpPr/>
            <p:nvPr/>
          </p:nvSpPr>
          <p:spPr>
            <a:xfrm flipH="false" flipV="false" rot="0">
              <a:off x="0" y="0"/>
              <a:ext cx="908478" cy="165073"/>
            </a:xfrm>
            <a:custGeom>
              <a:avLst/>
              <a:gdLst/>
              <a:ahLst/>
              <a:cxnLst/>
              <a:rect r="r" b="b" t="t" l="l"/>
              <a:pathLst>
                <a:path h="165073" w="908478">
                  <a:moveTo>
                    <a:pt x="15194" y="0"/>
                  </a:moveTo>
                  <a:lnTo>
                    <a:pt x="893284" y="0"/>
                  </a:lnTo>
                  <a:cubicBezTo>
                    <a:pt x="901676" y="0"/>
                    <a:pt x="908478" y="6803"/>
                    <a:pt x="908478" y="15194"/>
                  </a:cubicBezTo>
                  <a:lnTo>
                    <a:pt x="908478" y="149879"/>
                  </a:lnTo>
                  <a:cubicBezTo>
                    <a:pt x="908478" y="158271"/>
                    <a:pt x="901676" y="165073"/>
                    <a:pt x="893284" y="165073"/>
                  </a:cubicBezTo>
                  <a:lnTo>
                    <a:pt x="15194" y="165073"/>
                  </a:lnTo>
                  <a:cubicBezTo>
                    <a:pt x="6803" y="165073"/>
                    <a:pt x="0" y="158271"/>
                    <a:pt x="0" y="149879"/>
                  </a:cubicBezTo>
                  <a:lnTo>
                    <a:pt x="0" y="15194"/>
                  </a:lnTo>
                  <a:cubicBezTo>
                    <a:pt x="0" y="6803"/>
                    <a:pt x="6803" y="0"/>
                    <a:pt x="15194" y="0"/>
                  </a:cubicBezTo>
                  <a:close/>
                </a:path>
              </a:pathLst>
            </a:custGeom>
            <a:ln cap="sq">
              <a:noFill/>
              <a:prstDash val="solid"/>
              <a:miter/>
            </a:ln>
          </p:spPr>
        </p:sp>
        <p:sp>
          <p:nvSpPr>
            <p:cNvPr name="TextBox 37" id="37"/>
            <p:cNvSpPr txBox="true"/>
            <p:nvPr/>
          </p:nvSpPr>
          <p:spPr>
            <a:xfrm>
              <a:off x="0" y="-38100"/>
              <a:ext cx="908478" cy="203173"/>
            </a:xfrm>
            <a:prstGeom prst="rect">
              <a:avLst/>
            </a:prstGeom>
          </p:spPr>
          <p:txBody>
            <a:bodyPr anchor="ctr" rtlCol="false" tIns="144883" lIns="144883" bIns="144883" rIns="144883"/>
            <a:lstStyle/>
            <a:p>
              <a:pPr algn="l">
                <a:lnSpc>
                  <a:spcPts val="2940"/>
                </a:lnSpc>
              </a:pPr>
              <a:r>
                <a:rPr lang="en-US" sz="2100" b="true">
                  <a:solidFill>
                    <a:srgbClr val="FFCE45"/>
                  </a:solidFill>
                  <a:latin typeface="Open Sans 2 Bold"/>
                  <a:ea typeface="Open Sans 2 Bold"/>
                  <a:cs typeface="Open Sans 2 Bold"/>
                  <a:sym typeface="Open Sans 2 Bold"/>
                </a:rPr>
                <a:t>Pengintegrasian Teknologi</a:t>
              </a:r>
            </a:p>
          </p:txBody>
        </p:sp>
      </p:grpSp>
      <p:sp>
        <p:nvSpPr>
          <p:cNvPr name="TextBox 38" id="38"/>
          <p:cNvSpPr txBox="true"/>
          <p:nvPr/>
        </p:nvSpPr>
        <p:spPr>
          <a:xfrm rot="0">
            <a:off x="1644659" y="7250810"/>
            <a:ext cx="5864123" cy="727710"/>
          </a:xfrm>
          <a:prstGeom prst="rect">
            <a:avLst/>
          </a:prstGeom>
        </p:spPr>
        <p:txBody>
          <a:bodyPr anchor="t" rtlCol="false" tIns="0" lIns="0" bIns="0" rIns="0">
            <a:spAutoFit/>
          </a:bodyPr>
          <a:lstStyle/>
          <a:p>
            <a:pPr algn="l">
              <a:lnSpc>
                <a:spcPts val="2940"/>
              </a:lnSpc>
              <a:spcBef>
                <a:spcPct val="0"/>
              </a:spcBef>
            </a:pPr>
            <a:r>
              <a:rPr lang="en-US" b="true" sz="2100">
                <a:solidFill>
                  <a:srgbClr val="FFFFFF"/>
                </a:solidFill>
                <a:latin typeface="Open Sans 2 Bold"/>
                <a:ea typeface="Open Sans 2 Bold"/>
                <a:cs typeface="Open Sans 2 Bold"/>
                <a:sym typeface="Open Sans 2 Bold"/>
              </a:rPr>
              <a:t>Pembelajaran Secara Maya </a:t>
            </a:r>
            <a:r>
              <a:rPr lang="en-US" sz="2100">
                <a:solidFill>
                  <a:srgbClr val="FFFFFF"/>
                </a:solidFill>
                <a:latin typeface="Open Sans 2"/>
                <a:ea typeface="Open Sans 2"/>
                <a:cs typeface="Open Sans 2"/>
                <a:sym typeface="Open Sans 2"/>
              </a:rPr>
              <a:t>- Memanfaatkan teknologi untuk pendidikan alam sekitar.</a:t>
            </a:r>
          </a:p>
        </p:txBody>
      </p:sp>
      <p:sp>
        <p:nvSpPr>
          <p:cNvPr name="TextBox 39" id="39"/>
          <p:cNvSpPr txBox="true"/>
          <p:nvPr/>
        </p:nvSpPr>
        <p:spPr>
          <a:xfrm rot="0">
            <a:off x="1606259" y="8045195"/>
            <a:ext cx="6801225" cy="1099185"/>
          </a:xfrm>
          <a:prstGeom prst="rect">
            <a:avLst/>
          </a:prstGeom>
        </p:spPr>
        <p:txBody>
          <a:bodyPr anchor="t" rtlCol="false" tIns="0" lIns="0" bIns="0" rIns="0">
            <a:spAutoFit/>
          </a:bodyPr>
          <a:lstStyle/>
          <a:p>
            <a:pPr algn="l">
              <a:lnSpc>
                <a:spcPts val="2940"/>
              </a:lnSpc>
              <a:spcBef>
                <a:spcPct val="0"/>
              </a:spcBef>
            </a:pPr>
            <a:r>
              <a:rPr lang="en-US" b="true" sz="2100">
                <a:solidFill>
                  <a:srgbClr val="FFFFFF"/>
                </a:solidFill>
                <a:latin typeface="Open Sans 2 Bold"/>
                <a:ea typeface="Open Sans 2 Bold"/>
                <a:cs typeface="Open Sans 2 Bold"/>
                <a:sym typeface="Open Sans 2 Bold"/>
              </a:rPr>
              <a:t>Penjejakan Kesan Alam Sekitar </a:t>
            </a:r>
            <a:r>
              <a:rPr lang="en-US" sz="2100">
                <a:solidFill>
                  <a:srgbClr val="FFFFFF"/>
                </a:solidFill>
                <a:latin typeface="Open Sans 2"/>
                <a:ea typeface="Open Sans 2"/>
                <a:cs typeface="Open Sans 2"/>
                <a:sym typeface="Open Sans 2"/>
              </a:rPr>
              <a:t>- Menggunakan alat digital untuk memantau dan mengurangkan kesan alam sekitar.</a:t>
            </a:r>
          </a:p>
        </p:txBody>
      </p:sp>
      <p:sp>
        <p:nvSpPr>
          <p:cNvPr name="TextBox 40" id="40"/>
          <p:cNvSpPr txBox="true"/>
          <p:nvPr/>
        </p:nvSpPr>
        <p:spPr>
          <a:xfrm rot="0">
            <a:off x="1606259" y="3161060"/>
            <a:ext cx="6244947" cy="727710"/>
          </a:xfrm>
          <a:prstGeom prst="rect">
            <a:avLst/>
          </a:prstGeom>
        </p:spPr>
        <p:txBody>
          <a:bodyPr anchor="t" rtlCol="false" tIns="0" lIns="0" bIns="0" rIns="0">
            <a:spAutoFit/>
          </a:bodyPr>
          <a:lstStyle/>
          <a:p>
            <a:pPr algn="l">
              <a:lnSpc>
                <a:spcPts val="2940"/>
              </a:lnSpc>
              <a:spcBef>
                <a:spcPct val="0"/>
              </a:spcBef>
            </a:pPr>
            <a:r>
              <a:rPr lang="en-US" sz="2100">
                <a:solidFill>
                  <a:srgbClr val="FFFFFF"/>
                </a:solidFill>
                <a:latin typeface="Open Sans 2"/>
                <a:ea typeface="Open Sans 2"/>
                <a:cs typeface="Open Sans 2"/>
                <a:sym typeface="Open Sans 2"/>
              </a:rPr>
              <a:t>Membangunkan kemahiran dan pengetahuan yang diperlukan untuk pelaksanaan yang berjaya.</a:t>
            </a:r>
          </a:p>
        </p:txBody>
      </p:sp>
      <p:grpSp>
        <p:nvGrpSpPr>
          <p:cNvPr name="Group 41" id="41"/>
          <p:cNvGrpSpPr/>
          <p:nvPr/>
        </p:nvGrpSpPr>
        <p:grpSpPr>
          <a:xfrm rot="0">
            <a:off x="1487830" y="2590785"/>
            <a:ext cx="3711438" cy="782206"/>
            <a:chOff x="0" y="0"/>
            <a:chExt cx="661738" cy="139465"/>
          </a:xfrm>
        </p:grpSpPr>
        <p:sp>
          <p:nvSpPr>
            <p:cNvPr name="Freeform 42" id="42"/>
            <p:cNvSpPr/>
            <p:nvPr/>
          </p:nvSpPr>
          <p:spPr>
            <a:xfrm flipH="false" flipV="false" rot="0">
              <a:off x="0" y="0"/>
              <a:ext cx="661738" cy="139465"/>
            </a:xfrm>
            <a:custGeom>
              <a:avLst/>
              <a:gdLst/>
              <a:ahLst/>
              <a:cxnLst/>
              <a:rect r="r" b="b" t="t" l="l"/>
              <a:pathLst>
                <a:path h="139465" w="661738">
                  <a:moveTo>
                    <a:pt x="20860" y="0"/>
                  </a:moveTo>
                  <a:lnTo>
                    <a:pt x="640879" y="0"/>
                  </a:lnTo>
                  <a:cubicBezTo>
                    <a:pt x="646411" y="0"/>
                    <a:pt x="651717" y="2198"/>
                    <a:pt x="655629" y="6110"/>
                  </a:cubicBezTo>
                  <a:cubicBezTo>
                    <a:pt x="659541" y="10022"/>
                    <a:pt x="661738" y="15327"/>
                    <a:pt x="661738" y="20860"/>
                  </a:cubicBezTo>
                  <a:lnTo>
                    <a:pt x="661738" y="118605"/>
                  </a:lnTo>
                  <a:cubicBezTo>
                    <a:pt x="661738" y="124138"/>
                    <a:pt x="659541" y="129443"/>
                    <a:pt x="655629" y="133355"/>
                  </a:cubicBezTo>
                  <a:cubicBezTo>
                    <a:pt x="651717" y="137267"/>
                    <a:pt x="646411" y="139465"/>
                    <a:pt x="640879" y="139465"/>
                  </a:cubicBezTo>
                  <a:lnTo>
                    <a:pt x="20860" y="139465"/>
                  </a:lnTo>
                  <a:cubicBezTo>
                    <a:pt x="15327" y="139465"/>
                    <a:pt x="10022" y="137267"/>
                    <a:pt x="6110" y="133355"/>
                  </a:cubicBezTo>
                  <a:cubicBezTo>
                    <a:pt x="2198" y="129443"/>
                    <a:pt x="0" y="124138"/>
                    <a:pt x="0" y="118605"/>
                  </a:cubicBezTo>
                  <a:lnTo>
                    <a:pt x="0" y="20860"/>
                  </a:lnTo>
                  <a:cubicBezTo>
                    <a:pt x="0" y="15327"/>
                    <a:pt x="2198" y="10022"/>
                    <a:pt x="6110" y="6110"/>
                  </a:cubicBezTo>
                  <a:cubicBezTo>
                    <a:pt x="10022" y="2198"/>
                    <a:pt x="15327" y="0"/>
                    <a:pt x="20860" y="0"/>
                  </a:cubicBezTo>
                  <a:close/>
                </a:path>
              </a:pathLst>
            </a:custGeom>
            <a:ln cap="sq">
              <a:noFill/>
              <a:prstDash val="solid"/>
              <a:miter/>
            </a:ln>
          </p:spPr>
        </p:sp>
        <p:sp>
          <p:nvSpPr>
            <p:cNvPr name="TextBox 43" id="43"/>
            <p:cNvSpPr txBox="true"/>
            <p:nvPr/>
          </p:nvSpPr>
          <p:spPr>
            <a:xfrm>
              <a:off x="0" y="-38100"/>
              <a:ext cx="661738" cy="177565"/>
            </a:xfrm>
            <a:prstGeom prst="rect">
              <a:avLst/>
            </a:prstGeom>
          </p:spPr>
          <p:txBody>
            <a:bodyPr anchor="ctr" rtlCol="false" tIns="144883" lIns="144883" bIns="144883" rIns="144883"/>
            <a:lstStyle/>
            <a:p>
              <a:pPr algn="l">
                <a:lnSpc>
                  <a:spcPts val="2940"/>
                </a:lnSpc>
              </a:pPr>
              <a:r>
                <a:rPr lang="en-US" sz="2100" b="true">
                  <a:solidFill>
                    <a:srgbClr val="FFCE45"/>
                  </a:solidFill>
                  <a:latin typeface="Open Sans 2 Bold"/>
                  <a:ea typeface="Open Sans 2 Bold"/>
                  <a:cs typeface="Open Sans 2 Bold"/>
                  <a:sym typeface="Open Sans 2 Bold"/>
                </a:rPr>
                <a:t>Pembangunan Kapasiti</a:t>
              </a:r>
            </a:p>
          </p:txBody>
        </p:sp>
      </p:grpSp>
      <p:grpSp>
        <p:nvGrpSpPr>
          <p:cNvPr name="Group 44" id="44"/>
          <p:cNvGrpSpPr/>
          <p:nvPr/>
        </p:nvGrpSpPr>
        <p:grpSpPr>
          <a:xfrm rot="0">
            <a:off x="9915485" y="5937885"/>
            <a:ext cx="7757811" cy="2884866"/>
            <a:chOff x="0" y="0"/>
            <a:chExt cx="1254397" cy="466468"/>
          </a:xfrm>
        </p:grpSpPr>
        <p:sp>
          <p:nvSpPr>
            <p:cNvPr name="Freeform 45" id="45"/>
            <p:cNvSpPr/>
            <p:nvPr/>
          </p:nvSpPr>
          <p:spPr>
            <a:xfrm flipH="false" flipV="false" rot="0">
              <a:off x="0" y="0"/>
              <a:ext cx="1254397" cy="466468"/>
            </a:xfrm>
            <a:custGeom>
              <a:avLst/>
              <a:gdLst/>
              <a:ahLst/>
              <a:cxnLst/>
              <a:rect r="r" b="b" t="t" l="l"/>
              <a:pathLst>
                <a:path h="466468" w="1254397">
                  <a:moveTo>
                    <a:pt x="13971" y="0"/>
                  </a:moveTo>
                  <a:lnTo>
                    <a:pt x="1240426" y="0"/>
                  </a:lnTo>
                  <a:cubicBezTo>
                    <a:pt x="1244131" y="0"/>
                    <a:pt x="1247685" y="1472"/>
                    <a:pt x="1250305" y="4092"/>
                  </a:cubicBezTo>
                  <a:cubicBezTo>
                    <a:pt x="1252925" y="6712"/>
                    <a:pt x="1254397" y="10266"/>
                    <a:pt x="1254397" y="13971"/>
                  </a:cubicBezTo>
                  <a:lnTo>
                    <a:pt x="1254397" y="452496"/>
                  </a:lnTo>
                  <a:cubicBezTo>
                    <a:pt x="1254397" y="460212"/>
                    <a:pt x="1248142" y="466468"/>
                    <a:pt x="1240426" y="466468"/>
                  </a:cubicBezTo>
                  <a:lnTo>
                    <a:pt x="13971" y="466468"/>
                  </a:lnTo>
                  <a:cubicBezTo>
                    <a:pt x="10266" y="466468"/>
                    <a:pt x="6712" y="464996"/>
                    <a:pt x="4092" y="462376"/>
                  </a:cubicBezTo>
                  <a:cubicBezTo>
                    <a:pt x="1472" y="459755"/>
                    <a:pt x="0" y="456202"/>
                    <a:pt x="0" y="452496"/>
                  </a:cubicBezTo>
                  <a:lnTo>
                    <a:pt x="0" y="13971"/>
                  </a:lnTo>
                  <a:cubicBezTo>
                    <a:pt x="0" y="10266"/>
                    <a:pt x="1472" y="6712"/>
                    <a:pt x="4092" y="4092"/>
                  </a:cubicBezTo>
                  <a:cubicBezTo>
                    <a:pt x="6712" y="1472"/>
                    <a:pt x="10266" y="0"/>
                    <a:pt x="13971" y="0"/>
                  </a:cubicBezTo>
                  <a:close/>
                </a:path>
              </a:pathLst>
            </a:custGeom>
            <a:solidFill>
              <a:srgbClr val="3A777B">
                <a:alpha val="67843"/>
              </a:srgbClr>
            </a:solidFill>
          </p:spPr>
        </p:sp>
        <p:sp>
          <p:nvSpPr>
            <p:cNvPr name="TextBox 46" id="46"/>
            <p:cNvSpPr txBox="true"/>
            <p:nvPr/>
          </p:nvSpPr>
          <p:spPr>
            <a:xfrm>
              <a:off x="0" y="-28575"/>
              <a:ext cx="1254397" cy="495043"/>
            </a:xfrm>
            <a:prstGeom prst="rect">
              <a:avLst/>
            </a:prstGeom>
          </p:spPr>
          <p:txBody>
            <a:bodyPr anchor="ctr" rtlCol="false" tIns="159759" lIns="159759" bIns="159759" rIns="159759"/>
            <a:lstStyle/>
            <a:p>
              <a:pPr algn="ctr">
                <a:lnSpc>
                  <a:spcPts val="2376"/>
                </a:lnSpc>
              </a:pPr>
            </a:p>
          </p:txBody>
        </p:sp>
      </p:grpSp>
      <p:grpSp>
        <p:nvGrpSpPr>
          <p:cNvPr name="Group 47" id="47"/>
          <p:cNvGrpSpPr/>
          <p:nvPr/>
        </p:nvGrpSpPr>
        <p:grpSpPr>
          <a:xfrm rot="0">
            <a:off x="9992999" y="5874238"/>
            <a:ext cx="7121552" cy="674614"/>
            <a:chOff x="0" y="0"/>
            <a:chExt cx="1149700" cy="108909"/>
          </a:xfrm>
        </p:grpSpPr>
        <p:sp>
          <p:nvSpPr>
            <p:cNvPr name="Freeform 48" id="48"/>
            <p:cNvSpPr/>
            <p:nvPr/>
          </p:nvSpPr>
          <p:spPr>
            <a:xfrm flipH="false" flipV="false" rot="0">
              <a:off x="0" y="0"/>
              <a:ext cx="1149700" cy="108909"/>
            </a:xfrm>
            <a:custGeom>
              <a:avLst/>
              <a:gdLst/>
              <a:ahLst/>
              <a:cxnLst/>
              <a:rect r="r" b="b" t="t" l="l"/>
              <a:pathLst>
                <a:path h="108909" w="1149700">
                  <a:moveTo>
                    <a:pt x="10871" y="0"/>
                  </a:moveTo>
                  <a:lnTo>
                    <a:pt x="1138829" y="0"/>
                  </a:lnTo>
                  <a:cubicBezTo>
                    <a:pt x="1144833" y="0"/>
                    <a:pt x="1149700" y="4867"/>
                    <a:pt x="1149700" y="10871"/>
                  </a:cubicBezTo>
                  <a:lnTo>
                    <a:pt x="1149700" y="98038"/>
                  </a:lnTo>
                  <a:cubicBezTo>
                    <a:pt x="1149700" y="100921"/>
                    <a:pt x="1148555" y="103687"/>
                    <a:pt x="1146516" y="105725"/>
                  </a:cubicBezTo>
                  <a:cubicBezTo>
                    <a:pt x="1144477" y="107764"/>
                    <a:pt x="1141712" y="108909"/>
                    <a:pt x="1138829" y="108909"/>
                  </a:cubicBezTo>
                  <a:lnTo>
                    <a:pt x="10871" y="108909"/>
                  </a:lnTo>
                  <a:cubicBezTo>
                    <a:pt x="7988" y="108909"/>
                    <a:pt x="5223" y="107764"/>
                    <a:pt x="3184" y="105725"/>
                  </a:cubicBezTo>
                  <a:cubicBezTo>
                    <a:pt x="1145" y="103687"/>
                    <a:pt x="0" y="100921"/>
                    <a:pt x="0" y="98038"/>
                  </a:cubicBezTo>
                  <a:lnTo>
                    <a:pt x="0" y="10871"/>
                  </a:lnTo>
                  <a:cubicBezTo>
                    <a:pt x="0" y="7988"/>
                    <a:pt x="1145" y="5223"/>
                    <a:pt x="3184" y="3184"/>
                  </a:cubicBezTo>
                  <a:cubicBezTo>
                    <a:pt x="5223" y="1145"/>
                    <a:pt x="7988" y="0"/>
                    <a:pt x="10871" y="0"/>
                  </a:cubicBezTo>
                  <a:close/>
                </a:path>
              </a:pathLst>
            </a:custGeom>
            <a:ln cap="sq">
              <a:noFill/>
              <a:prstDash val="solid"/>
              <a:miter/>
            </a:ln>
          </p:spPr>
        </p:sp>
        <p:sp>
          <p:nvSpPr>
            <p:cNvPr name="TextBox 49" id="49"/>
            <p:cNvSpPr txBox="true"/>
            <p:nvPr/>
          </p:nvSpPr>
          <p:spPr>
            <a:xfrm>
              <a:off x="0" y="-47625"/>
              <a:ext cx="1149700" cy="156534"/>
            </a:xfrm>
            <a:prstGeom prst="rect">
              <a:avLst/>
            </a:prstGeom>
          </p:spPr>
          <p:txBody>
            <a:bodyPr anchor="ctr" rtlCol="false" tIns="160012" lIns="160012" bIns="160012" rIns="160012"/>
            <a:lstStyle/>
            <a:p>
              <a:pPr algn="l">
                <a:lnSpc>
                  <a:spcPts val="2939"/>
                </a:lnSpc>
              </a:pPr>
              <a:r>
                <a:rPr lang="en-US" sz="2099" b="true">
                  <a:solidFill>
                    <a:srgbClr val="FFCE45"/>
                  </a:solidFill>
                  <a:latin typeface="Open Sauce Bold"/>
                  <a:ea typeface="Open Sauce Bold"/>
                  <a:cs typeface="Open Sauce Bold"/>
                  <a:sym typeface="Open Sauce Bold"/>
                </a:rPr>
                <a:t>Penglibatan &amp; Kerjasama Pihak Berkepentingan</a:t>
              </a:r>
            </a:p>
          </p:txBody>
        </p:sp>
      </p:grpSp>
      <p:sp>
        <p:nvSpPr>
          <p:cNvPr name="TextBox 50" id="50"/>
          <p:cNvSpPr txBox="true"/>
          <p:nvPr/>
        </p:nvSpPr>
        <p:spPr>
          <a:xfrm rot="0">
            <a:off x="10103101" y="6469985"/>
            <a:ext cx="7156199" cy="727710"/>
          </a:xfrm>
          <a:prstGeom prst="rect">
            <a:avLst/>
          </a:prstGeom>
        </p:spPr>
        <p:txBody>
          <a:bodyPr anchor="t" rtlCol="false" tIns="0" lIns="0" bIns="0" rIns="0">
            <a:spAutoFit/>
          </a:bodyPr>
          <a:lstStyle/>
          <a:p>
            <a:pPr algn="l">
              <a:lnSpc>
                <a:spcPts val="2940"/>
              </a:lnSpc>
              <a:spcBef>
                <a:spcPct val="0"/>
              </a:spcBef>
            </a:pPr>
            <a:r>
              <a:rPr lang="en-US" b="true" sz="2100">
                <a:solidFill>
                  <a:srgbClr val="FFFFFF"/>
                </a:solidFill>
                <a:latin typeface="Open Sans 2 Bold"/>
                <a:ea typeface="Open Sans 2 Bold"/>
                <a:cs typeface="Open Sans 2 Bold"/>
                <a:sym typeface="Open Sans 2 Bold"/>
              </a:rPr>
              <a:t>Penglibatan</a:t>
            </a:r>
            <a:r>
              <a:rPr lang="en-US" sz="2100">
                <a:solidFill>
                  <a:srgbClr val="E0C85A"/>
                </a:solidFill>
                <a:latin typeface="Open Sans 2"/>
                <a:ea typeface="Open Sans 2"/>
                <a:cs typeface="Open Sans 2"/>
                <a:sym typeface="Open Sans 2"/>
              </a:rPr>
              <a:t> </a:t>
            </a:r>
            <a:r>
              <a:rPr lang="en-US" sz="2100">
                <a:solidFill>
                  <a:srgbClr val="FFFFFF"/>
                </a:solidFill>
                <a:latin typeface="Open Sans 2"/>
                <a:ea typeface="Open Sans 2"/>
                <a:cs typeface="Open Sans 2"/>
                <a:sym typeface="Open Sans 2"/>
              </a:rPr>
              <a:t>- Membina kerjasama dengan organisasi tempatan dan antarabangsa serta pihak industri.</a:t>
            </a:r>
          </a:p>
        </p:txBody>
      </p:sp>
      <p:sp>
        <p:nvSpPr>
          <p:cNvPr name="TextBox 51" id="51"/>
          <p:cNvSpPr txBox="true"/>
          <p:nvPr/>
        </p:nvSpPr>
        <p:spPr>
          <a:xfrm rot="0">
            <a:off x="10103101" y="7250810"/>
            <a:ext cx="7442406" cy="727710"/>
          </a:xfrm>
          <a:prstGeom prst="rect">
            <a:avLst/>
          </a:prstGeom>
        </p:spPr>
        <p:txBody>
          <a:bodyPr anchor="t" rtlCol="false" tIns="0" lIns="0" bIns="0" rIns="0">
            <a:spAutoFit/>
          </a:bodyPr>
          <a:lstStyle/>
          <a:p>
            <a:pPr algn="l">
              <a:lnSpc>
                <a:spcPts val="2940"/>
              </a:lnSpc>
              <a:spcBef>
                <a:spcPct val="0"/>
              </a:spcBef>
            </a:pPr>
            <a:r>
              <a:rPr lang="en-US" b="true" sz="2100">
                <a:solidFill>
                  <a:srgbClr val="FFFFFF"/>
                </a:solidFill>
                <a:latin typeface="Open Sans 2 Bold"/>
                <a:ea typeface="Open Sans 2 Bold"/>
                <a:cs typeface="Open Sans 2 Bold"/>
                <a:sym typeface="Open Sans 2 Bold"/>
              </a:rPr>
              <a:t>Perkongsian </a:t>
            </a:r>
            <a:r>
              <a:rPr lang="en-US" sz="2100">
                <a:solidFill>
                  <a:srgbClr val="FFFFFF"/>
                </a:solidFill>
                <a:latin typeface="Open Sans 2"/>
                <a:ea typeface="Open Sans 2"/>
                <a:cs typeface="Open Sans 2"/>
                <a:sym typeface="Open Sans 2"/>
              </a:rPr>
              <a:t>- Meningkatkan kesedaran mengenai isu alam sekitar dalam komuniti.</a:t>
            </a:r>
          </a:p>
        </p:txBody>
      </p:sp>
      <p:grpSp>
        <p:nvGrpSpPr>
          <p:cNvPr name="Group 52" id="52"/>
          <p:cNvGrpSpPr/>
          <p:nvPr/>
        </p:nvGrpSpPr>
        <p:grpSpPr>
          <a:xfrm rot="0">
            <a:off x="10027195" y="2794662"/>
            <a:ext cx="7646100" cy="2984326"/>
            <a:chOff x="0" y="0"/>
            <a:chExt cx="1236334" cy="482550"/>
          </a:xfrm>
        </p:grpSpPr>
        <p:sp>
          <p:nvSpPr>
            <p:cNvPr name="Freeform 53" id="53"/>
            <p:cNvSpPr/>
            <p:nvPr/>
          </p:nvSpPr>
          <p:spPr>
            <a:xfrm flipH="false" flipV="false" rot="0">
              <a:off x="0" y="0"/>
              <a:ext cx="1236334" cy="482550"/>
            </a:xfrm>
            <a:custGeom>
              <a:avLst/>
              <a:gdLst/>
              <a:ahLst/>
              <a:cxnLst/>
              <a:rect r="r" b="b" t="t" l="l"/>
              <a:pathLst>
                <a:path h="482550" w="1236334">
                  <a:moveTo>
                    <a:pt x="14175" y="0"/>
                  </a:moveTo>
                  <a:lnTo>
                    <a:pt x="1222159" y="0"/>
                  </a:lnTo>
                  <a:cubicBezTo>
                    <a:pt x="1225918" y="0"/>
                    <a:pt x="1229524" y="1493"/>
                    <a:pt x="1232182" y="4152"/>
                  </a:cubicBezTo>
                  <a:cubicBezTo>
                    <a:pt x="1234841" y="6810"/>
                    <a:pt x="1236334" y="10416"/>
                    <a:pt x="1236334" y="14175"/>
                  </a:cubicBezTo>
                  <a:lnTo>
                    <a:pt x="1236334" y="468374"/>
                  </a:lnTo>
                  <a:cubicBezTo>
                    <a:pt x="1236334" y="472134"/>
                    <a:pt x="1234841" y="475739"/>
                    <a:pt x="1232182" y="478398"/>
                  </a:cubicBezTo>
                  <a:cubicBezTo>
                    <a:pt x="1229524" y="481056"/>
                    <a:pt x="1225918" y="482550"/>
                    <a:pt x="1222159" y="482550"/>
                  </a:cubicBezTo>
                  <a:lnTo>
                    <a:pt x="14175" y="482550"/>
                  </a:lnTo>
                  <a:cubicBezTo>
                    <a:pt x="10416" y="482550"/>
                    <a:pt x="6810" y="481056"/>
                    <a:pt x="4152" y="478398"/>
                  </a:cubicBezTo>
                  <a:cubicBezTo>
                    <a:pt x="1493" y="475739"/>
                    <a:pt x="0" y="472134"/>
                    <a:pt x="0" y="468374"/>
                  </a:cubicBezTo>
                  <a:lnTo>
                    <a:pt x="0" y="14175"/>
                  </a:lnTo>
                  <a:cubicBezTo>
                    <a:pt x="0" y="10416"/>
                    <a:pt x="1493" y="6810"/>
                    <a:pt x="4152" y="4152"/>
                  </a:cubicBezTo>
                  <a:cubicBezTo>
                    <a:pt x="6810" y="1493"/>
                    <a:pt x="10416" y="0"/>
                    <a:pt x="14175" y="0"/>
                  </a:cubicBezTo>
                  <a:close/>
                </a:path>
              </a:pathLst>
            </a:custGeom>
            <a:solidFill>
              <a:srgbClr val="3A777B">
                <a:alpha val="67843"/>
              </a:srgbClr>
            </a:solidFill>
          </p:spPr>
        </p:sp>
        <p:sp>
          <p:nvSpPr>
            <p:cNvPr name="TextBox 54" id="54"/>
            <p:cNvSpPr txBox="true"/>
            <p:nvPr/>
          </p:nvSpPr>
          <p:spPr>
            <a:xfrm>
              <a:off x="0" y="-28575"/>
              <a:ext cx="1236334" cy="511125"/>
            </a:xfrm>
            <a:prstGeom prst="rect">
              <a:avLst/>
            </a:prstGeom>
          </p:spPr>
          <p:txBody>
            <a:bodyPr anchor="ctr" rtlCol="false" tIns="159759" lIns="159759" bIns="159759" rIns="159759"/>
            <a:lstStyle/>
            <a:p>
              <a:pPr algn="ctr">
                <a:lnSpc>
                  <a:spcPts val="2376"/>
                </a:lnSpc>
              </a:pPr>
            </a:p>
          </p:txBody>
        </p:sp>
      </p:grpSp>
      <p:sp>
        <p:nvSpPr>
          <p:cNvPr name="TextBox 55" id="55"/>
          <p:cNvSpPr txBox="true"/>
          <p:nvPr/>
        </p:nvSpPr>
        <p:spPr>
          <a:xfrm rot="0">
            <a:off x="10243667" y="3370460"/>
            <a:ext cx="6620214" cy="727710"/>
          </a:xfrm>
          <a:prstGeom prst="rect">
            <a:avLst/>
          </a:prstGeom>
        </p:spPr>
        <p:txBody>
          <a:bodyPr anchor="t" rtlCol="false" tIns="0" lIns="0" bIns="0" rIns="0">
            <a:spAutoFit/>
          </a:bodyPr>
          <a:lstStyle/>
          <a:p>
            <a:pPr algn="just">
              <a:lnSpc>
                <a:spcPts val="2940"/>
              </a:lnSpc>
              <a:spcBef>
                <a:spcPct val="0"/>
              </a:spcBef>
            </a:pPr>
            <a:r>
              <a:rPr lang="en-US" b="true" sz="2100">
                <a:solidFill>
                  <a:srgbClr val="FFFFFF"/>
                </a:solidFill>
                <a:latin typeface="Open Sans 2 Bold"/>
                <a:ea typeface="Open Sans 2 Bold"/>
                <a:cs typeface="Open Sans 2 Bold"/>
                <a:sym typeface="Open Sans 2 Bold"/>
              </a:rPr>
              <a:t>Petunjuk Prestasi</a:t>
            </a:r>
            <a:r>
              <a:rPr lang="en-US" sz="2100">
                <a:solidFill>
                  <a:srgbClr val="FFFFFF"/>
                </a:solidFill>
                <a:latin typeface="Open Sans 2"/>
                <a:ea typeface="Open Sans 2"/>
                <a:cs typeface="Open Sans 2"/>
                <a:sym typeface="Open Sans 2"/>
              </a:rPr>
              <a:t> - Membangunkan metrik yang jelas untuk menjejak kemajuan.</a:t>
            </a:r>
          </a:p>
        </p:txBody>
      </p:sp>
      <p:grpSp>
        <p:nvGrpSpPr>
          <p:cNvPr name="Group 56" id="56"/>
          <p:cNvGrpSpPr/>
          <p:nvPr/>
        </p:nvGrpSpPr>
        <p:grpSpPr>
          <a:xfrm rot="0">
            <a:off x="10103101" y="2794662"/>
            <a:ext cx="5250749" cy="687930"/>
            <a:chOff x="0" y="0"/>
            <a:chExt cx="847678" cy="111059"/>
          </a:xfrm>
        </p:grpSpPr>
        <p:sp>
          <p:nvSpPr>
            <p:cNvPr name="Freeform 57" id="57"/>
            <p:cNvSpPr/>
            <p:nvPr/>
          </p:nvSpPr>
          <p:spPr>
            <a:xfrm flipH="false" flipV="false" rot="0">
              <a:off x="0" y="0"/>
              <a:ext cx="847678" cy="111059"/>
            </a:xfrm>
            <a:custGeom>
              <a:avLst/>
              <a:gdLst/>
              <a:ahLst/>
              <a:cxnLst/>
              <a:rect r="r" b="b" t="t" l="l"/>
              <a:pathLst>
                <a:path h="111059" w="847678">
                  <a:moveTo>
                    <a:pt x="14744" y="0"/>
                  </a:moveTo>
                  <a:lnTo>
                    <a:pt x="832934" y="0"/>
                  </a:lnTo>
                  <a:cubicBezTo>
                    <a:pt x="841077" y="0"/>
                    <a:pt x="847678" y="6601"/>
                    <a:pt x="847678" y="14744"/>
                  </a:cubicBezTo>
                  <a:lnTo>
                    <a:pt x="847678" y="96315"/>
                  </a:lnTo>
                  <a:cubicBezTo>
                    <a:pt x="847678" y="104458"/>
                    <a:pt x="841077" y="111059"/>
                    <a:pt x="832934" y="111059"/>
                  </a:cubicBezTo>
                  <a:lnTo>
                    <a:pt x="14744" y="111059"/>
                  </a:lnTo>
                  <a:cubicBezTo>
                    <a:pt x="6601" y="111059"/>
                    <a:pt x="0" y="104458"/>
                    <a:pt x="0" y="96315"/>
                  </a:cubicBezTo>
                  <a:lnTo>
                    <a:pt x="0" y="14744"/>
                  </a:lnTo>
                  <a:cubicBezTo>
                    <a:pt x="0" y="6601"/>
                    <a:pt x="6601" y="0"/>
                    <a:pt x="14744" y="0"/>
                  </a:cubicBezTo>
                  <a:close/>
                </a:path>
              </a:pathLst>
            </a:custGeom>
            <a:ln cap="sq">
              <a:noFill/>
              <a:prstDash val="solid"/>
              <a:miter/>
            </a:ln>
          </p:spPr>
        </p:sp>
        <p:sp>
          <p:nvSpPr>
            <p:cNvPr name="TextBox 58" id="58"/>
            <p:cNvSpPr txBox="true"/>
            <p:nvPr/>
          </p:nvSpPr>
          <p:spPr>
            <a:xfrm>
              <a:off x="0" y="-47625"/>
              <a:ext cx="847678" cy="158684"/>
            </a:xfrm>
            <a:prstGeom prst="rect">
              <a:avLst/>
            </a:prstGeom>
          </p:spPr>
          <p:txBody>
            <a:bodyPr anchor="ctr" rtlCol="false" tIns="160012" lIns="160012" bIns="160012" rIns="160012"/>
            <a:lstStyle/>
            <a:p>
              <a:pPr algn="l">
                <a:lnSpc>
                  <a:spcPts val="2939"/>
                </a:lnSpc>
              </a:pPr>
              <a:r>
                <a:rPr lang="en-US" sz="2099" b="true">
                  <a:solidFill>
                    <a:srgbClr val="FFCE45"/>
                  </a:solidFill>
                  <a:latin typeface="Open Sauce Bold"/>
                  <a:ea typeface="Open Sauce Bold"/>
                  <a:cs typeface="Open Sauce Bold"/>
                  <a:sym typeface="Open Sauce Bold"/>
                </a:rPr>
                <a:t>Pemantauan &amp; Penilaian</a:t>
              </a:r>
            </a:p>
          </p:txBody>
        </p:sp>
      </p:grpSp>
      <p:sp>
        <p:nvSpPr>
          <p:cNvPr name="TextBox 59" id="59"/>
          <p:cNvSpPr txBox="true"/>
          <p:nvPr/>
        </p:nvSpPr>
        <p:spPr>
          <a:xfrm rot="0">
            <a:off x="10260119" y="4212470"/>
            <a:ext cx="7413176" cy="727710"/>
          </a:xfrm>
          <a:prstGeom prst="rect">
            <a:avLst/>
          </a:prstGeom>
        </p:spPr>
        <p:txBody>
          <a:bodyPr anchor="t" rtlCol="false" tIns="0" lIns="0" bIns="0" rIns="0">
            <a:spAutoFit/>
          </a:bodyPr>
          <a:lstStyle/>
          <a:p>
            <a:pPr algn="l">
              <a:lnSpc>
                <a:spcPts val="2940"/>
              </a:lnSpc>
              <a:spcBef>
                <a:spcPct val="0"/>
              </a:spcBef>
            </a:pPr>
            <a:r>
              <a:rPr lang="en-US" b="true" sz="2100">
                <a:solidFill>
                  <a:srgbClr val="FFFFFF"/>
                </a:solidFill>
                <a:latin typeface="Open Sans 2 Bold"/>
                <a:ea typeface="Open Sans 2 Bold"/>
                <a:cs typeface="Open Sans 2 Bold"/>
                <a:sym typeface="Open Sans 2 Bold"/>
              </a:rPr>
              <a:t>Mekanisme Maklum Balas</a:t>
            </a:r>
            <a:r>
              <a:rPr lang="en-US" sz="2100">
                <a:solidFill>
                  <a:srgbClr val="FFFFFF"/>
                </a:solidFill>
                <a:latin typeface="Open Sans 2"/>
                <a:ea typeface="Open Sans 2"/>
                <a:cs typeface="Open Sans 2"/>
                <a:sym typeface="Open Sans 2"/>
              </a:rPr>
              <a:t> - Menyediakan sistem untuk mengumpul maklum balas daripada pihak berkepentingan.</a:t>
            </a:r>
          </a:p>
        </p:txBody>
      </p:sp>
      <p:sp>
        <p:nvSpPr>
          <p:cNvPr name="TextBox 60" id="60"/>
          <p:cNvSpPr txBox="true"/>
          <p:nvPr/>
        </p:nvSpPr>
        <p:spPr>
          <a:xfrm rot="0">
            <a:off x="10243667" y="4977624"/>
            <a:ext cx="6620214" cy="727710"/>
          </a:xfrm>
          <a:prstGeom prst="rect">
            <a:avLst/>
          </a:prstGeom>
        </p:spPr>
        <p:txBody>
          <a:bodyPr anchor="t" rtlCol="false" tIns="0" lIns="0" bIns="0" rIns="0">
            <a:spAutoFit/>
          </a:bodyPr>
          <a:lstStyle/>
          <a:p>
            <a:pPr algn="l">
              <a:lnSpc>
                <a:spcPts val="2940"/>
              </a:lnSpc>
              <a:spcBef>
                <a:spcPct val="0"/>
              </a:spcBef>
            </a:pPr>
            <a:r>
              <a:rPr lang="en-US" b="true" sz="2100">
                <a:solidFill>
                  <a:srgbClr val="FFFFFF"/>
                </a:solidFill>
                <a:latin typeface="Open Sans 2 Bold"/>
                <a:ea typeface="Open Sans 2 Bold"/>
                <a:cs typeface="Open Sans 2 Bold"/>
                <a:sym typeface="Open Sans 2 Bold"/>
              </a:rPr>
              <a:t>Semakan Tahunan</a:t>
            </a:r>
            <a:r>
              <a:rPr lang="en-US" sz="2100">
                <a:solidFill>
                  <a:srgbClr val="FFFFFF"/>
                </a:solidFill>
                <a:latin typeface="Open Sans 2"/>
                <a:ea typeface="Open Sans 2"/>
                <a:cs typeface="Open Sans 2"/>
                <a:sym typeface="Open Sans 2"/>
              </a:rPr>
              <a:t> - Menjalankan semakan tahunan terhadap pelan strategik.</a:t>
            </a:r>
          </a:p>
        </p:txBody>
      </p:sp>
      <p:sp>
        <p:nvSpPr>
          <p:cNvPr name="TextBox 61" id="61"/>
          <p:cNvSpPr txBox="true"/>
          <p:nvPr/>
        </p:nvSpPr>
        <p:spPr>
          <a:xfrm rot="0">
            <a:off x="10103101" y="7978520"/>
            <a:ext cx="7570195" cy="727710"/>
          </a:xfrm>
          <a:prstGeom prst="rect">
            <a:avLst/>
          </a:prstGeom>
        </p:spPr>
        <p:txBody>
          <a:bodyPr anchor="t" rtlCol="false" tIns="0" lIns="0" bIns="0" rIns="0">
            <a:spAutoFit/>
          </a:bodyPr>
          <a:lstStyle/>
          <a:p>
            <a:pPr algn="l">
              <a:lnSpc>
                <a:spcPts val="2940"/>
              </a:lnSpc>
              <a:spcBef>
                <a:spcPct val="0"/>
              </a:spcBef>
            </a:pPr>
            <a:r>
              <a:rPr lang="en-US" b="true" sz="2100">
                <a:solidFill>
                  <a:srgbClr val="FFFFFF"/>
                </a:solidFill>
                <a:latin typeface="Open Sans 2 Bold"/>
                <a:ea typeface="Open Sans 2 Bold"/>
                <a:cs typeface="Open Sans 2 Bold"/>
                <a:sym typeface="Open Sans 2 Bold"/>
              </a:rPr>
              <a:t>Kesedaran</a:t>
            </a:r>
            <a:r>
              <a:rPr lang="en-US" sz="2100">
                <a:solidFill>
                  <a:srgbClr val="E0C85A"/>
                </a:solidFill>
                <a:latin typeface="Open Sans 2"/>
                <a:ea typeface="Open Sans 2"/>
                <a:cs typeface="Open Sans 2"/>
                <a:sym typeface="Open Sans 2"/>
              </a:rPr>
              <a:t> </a:t>
            </a:r>
            <a:r>
              <a:rPr lang="en-US" sz="2100">
                <a:solidFill>
                  <a:srgbClr val="FFFFFF"/>
                </a:solidFill>
                <a:latin typeface="Open Sans 2"/>
                <a:ea typeface="Open Sans 2"/>
                <a:cs typeface="Open Sans 2"/>
                <a:sym typeface="Open Sans 2"/>
              </a:rPr>
              <a:t>- Menggalakkan ibu bapa dan komuniti untuk terlibat dalam pendidikan alam sekitar.</a:t>
            </a:r>
          </a:p>
        </p:txBody>
      </p:sp>
      <p:sp>
        <p:nvSpPr>
          <p:cNvPr name="TextBox 62" id="62"/>
          <p:cNvSpPr txBox="true"/>
          <p:nvPr/>
        </p:nvSpPr>
        <p:spPr>
          <a:xfrm rot="0">
            <a:off x="0" y="1557489"/>
            <a:ext cx="8461947" cy="566420"/>
          </a:xfrm>
          <a:prstGeom prst="rect">
            <a:avLst/>
          </a:prstGeom>
        </p:spPr>
        <p:txBody>
          <a:bodyPr anchor="t" rtlCol="false" tIns="0" lIns="0" bIns="0" rIns="0">
            <a:spAutoFit/>
          </a:bodyPr>
          <a:lstStyle/>
          <a:p>
            <a:pPr algn="ctr" marL="0" indent="0" lvl="0">
              <a:lnSpc>
                <a:spcPts val="4239"/>
              </a:lnSpc>
            </a:pPr>
            <a:r>
              <a:rPr lang="en-US" sz="3999" spc="-7">
                <a:solidFill>
                  <a:srgbClr val="000000"/>
                </a:solidFill>
                <a:latin typeface="Lilita One"/>
                <a:ea typeface="Lilita One"/>
                <a:cs typeface="Lilita One"/>
                <a:sym typeface="Lilita One"/>
              </a:rPr>
              <a:t>PEMANGKIN MERENTAS SEKTOR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DAGwzlFzdRQ</dc:identifier>
  <dcterms:modified xsi:type="dcterms:W3CDTF">2011-08-01T06:04:30Z</dcterms:modified>
  <cp:revision>1</cp:revision>
  <dc:title>Pelan Pendidikan Hijau (Malay)</dc:title>
</cp:coreProperties>
</file>